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65" r:id="rId1"/>
  </p:sldMasterIdLst>
  <p:sldIdLst>
    <p:sldId id="257" r:id="rId2"/>
    <p:sldId id="262" r:id="rId3"/>
    <p:sldId id="259" r:id="rId4"/>
    <p:sldId id="258" r:id="rId5"/>
    <p:sldId id="298" r:id="rId6"/>
    <p:sldId id="267" r:id="rId7"/>
    <p:sldId id="297" r:id="rId8"/>
    <p:sldId id="299" r:id="rId9"/>
    <p:sldId id="268" r:id="rId10"/>
    <p:sldId id="274" r:id="rId11"/>
    <p:sldId id="296" r:id="rId12"/>
    <p:sldId id="27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1 классов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среднего</c:v>
                </c:pt>
                <c:pt idx="2">
                  <c:v>Средний</c:v>
                </c:pt>
                <c:pt idx="3">
                  <c:v>Ниже среднего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</c:v>
                </c:pt>
                <c:pt idx="1">
                  <c:v>20</c:v>
                </c:pt>
                <c:pt idx="2">
                  <c:v>58</c:v>
                </c:pt>
                <c:pt idx="3">
                  <c:v>27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5C-4DE0-B187-911FBA111E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07757952"/>
        <c:axId val="107747968"/>
      </c:barChart>
      <c:valAx>
        <c:axId val="1077479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7757952"/>
        <c:crosses val="autoZero"/>
        <c:crossBetween val="between"/>
      </c:valAx>
      <c:catAx>
        <c:axId val="1077579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774796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 b="0">
                <a:latin typeface="Times New Roman" pitchFamily="18" charset="0"/>
                <a:cs typeface="Times New Roman" pitchFamily="18" charset="0"/>
              </a:defRPr>
            </a:pPr>
            <a:r>
              <a:rPr lang="ru-RU" sz="2000" b="1" dirty="0"/>
              <a:t>Уровень 1 классов общий</a:t>
            </a:r>
            <a:r>
              <a:rPr lang="ru-RU" sz="2000" b="1" baseline="0" dirty="0"/>
              <a:t> показатель в %</a:t>
            </a:r>
            <a:endParaRPr lang="ru-RU" sz="2000" b="1" dirty="0"/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1 классов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Учебная мотивация</c:v>
                </c:pt>
                <c:pt idx="1">
                  <c:v>Внешняя мотивация</c:v>
                </c:pt>
                <c:pt idx="2">
                  <c:v>Игровая мотивация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44</c:v>
                </c:pt>
                <c:pt idx="1">
                  <c:v>40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CA-4B20-AD2C-5205ECA657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  <c:txPr>
        <a:bodyPr/>
        <a:lstStyle/>
        <a:p>
          <a:pPr>
            <a:defRPr sz="1400" b="1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Обучающиеся данные в %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Обучающиеся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среднего</c:v>
                </c:pt>
                <c:pt idx="2">
                  <c:v>средний</c:v>
                </c:pt>
                <c:pt idx="3">
                  <c:v>ниже среднего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</c:v>
                </c:pt>
                <c:pt idx="1">
                  <c:v>38</c:v>
                </c:pt>
                <c:pt idx="2">
                  <c:v>38</c:v>
                </c:pt>
                <c:pt idx="3">
                  <c:v>15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F3-42F4-8EC2-42BBFF8094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1418368"/>
        <c:axId val="131428352"/>
      </c:barChart>
      <c:catAx>
        <c:axId val="13141836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1428352"/>
        <c:crosses val="autoZero"/>
        <c:auto val="1"/>
        <c:lblAlgn val="ctr"/>
        <c:lblOffset val="100"/>
        <c:noMultiLvlLbl val="0"/>
      </c:catAx>
      <c:valAx>
        <c:axId val="13142835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314183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8323533087775791"/>
          <c:y val="0.90443288338957628"/>
          <c:w val="0.16374431863759303"/>
          <c:h val="9.5567348134085323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4711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5858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4375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2383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073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4254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736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4839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4801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441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09738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7628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16787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1112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02688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4688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DB928-D610-4347-9E61-290E56312EA9}" type="datetimeFigureOut">
              <a:rPr lang="uk-UA" smtClean="0"/>
              <a:t>22.03.2025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DE86753-99CB-4274-B297-376D285054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134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98304" y="2798058"/>
            <a:ext cx="9206348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внеурочной деятельности обучающихся в условиях инклюзивного образования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23010" y="4878680"/>
            <a:ext cx="406630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Карих Дарья 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Михайловна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Школа №2 с УИОП г. 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Ленска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7D0A8C-9F8C-108C-66F3-C62D01E4AF4C}"/>
              </a:ext>
            </a:extLst>
          </p:cNvPr>
          <p:cNvSpPr txBox="1"/>
          <p:nvPr/>
        </p:nvSpPr>
        <p:spPr>
          <a:xfrm>
            <a:off x="634482" y="936639"/>
            <a:ext cx="97567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и перспективы развития системы качества образования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BE802AE-8EA9-4422-5ECF-6F6C448FB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9961" y="-117402"/>
            <a:ext cx="4367246" cy="29931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4A224DA-D611-E7A1-2A05-C4AED571E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9961" y="2685423"/>
            <a:ext cx="4570840" cy="379612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37838A0-7478-08A1-BB74-E182401E36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7285" y="104575"/>
            <a:ext cx="4566300" cy="63769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0095DB-A918-96DE-1E6F-7BB1F26F17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3585" y="711525"/>
            <a:ext cx="3439124" cy="516306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305" y="1748644"/>
            <a:ext cx="933783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обучения детей с ОВЗ продолжает быть одним из наиболее важных вопросов современного образования. Дети с ОВЗ сталкиваются с различными препятствиями к получению качественного образования, данные препятствия так или иначе связаны с социальным неравенством. В системе образования РФ главенствующей задачей является, создание условий, необходимых для формирования личности каждого ученика, в соответствии с его способностями, возможностями и особенностями — как физическими, так и психическими.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72953" y="191709"/>
            <a:ext cx="6088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Актуальность темы </a:t>
            </a:r>
            <a:endParaRPr lang="uk-UA" sz="3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68211" y="0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Цель и задачи исследования</a:t>
            </a:r>
            <a:endParaRPr lang="uk-UA" sz="2000" b="1"/>
          </a:p>
        </p:txBody>
      </p:sp>
      <p:sp>
        <p:nvSpPr>
          <p:cNvPr id="2" name="TextBox 1"/>
          <p:cNvSpPr txBox="1"/>
          <p:nvPr/>
        </p:nvSpPr>
        <p:spPr>
          <a:xfrm>
            <a:off x="744752" y="546007"/>
            <a:ext cx="10141528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апробировать программу «Разноцветный мир» по организации внеурочной деятельности обучающихся с ОВЗ в условиях инклюзивного образования.</a:t>
            </a:r>
            <a:endParaRPr lang="ru-RU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752" y="2260606"/>
            <a:ext cx="10141528" cy="41549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исследования :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Изучить нормативную и психолого-педагогическую литературу по проблеме исследования выделить основные требования к организации внеурочной деятельности обучающихся с ОВЗ.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Провести анализ программ внеурочной деятельности обучающихся с ОВЗ в условиях инклюзивного образования.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Апробировать программу «Разноцветный мир», направленную на организацию внеурочной деятельности с детьми с ОВЗ.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Разработать психолого-педагогические рекомендации по организации внеурочной деятельности обучающихся с ОВЗ в условиях инклюзивного образования.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1C07B2-A957-2275-EBAA-440EE3049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0534" y="0"/>
            <a:ext cx="6290733" cy="609600"/>
          </a:xfrm>
        </p:spPr>
        <p:txBody>
          <a:bodyPr>
            <a:normAutofit/>
          </a:bodyPr>
          <a:lstStyle/>
          <a:p>
            <a:pPr algn="ctr"/>
            <a:r>
              <a:rPr lang="ru-RU" sz="3200" b="1"/>
              <a:t>Первичная диагностика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1BBA6F-9E76-B633-E7C6-B397F322F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006" y="609599"/>
            <a:ext cx="7139846" cy="4368800"/>
          </a:xfrm>
        </p:spPr>
        <p:txBody>
          <a:bodyPr numCol="1">
            <a:normAutofit fontScale="25000" lnSpcReduction="20000"/>
          </a:bodyPr>
          <a:lstStyle/>
          <a:p>
            <a:pPr marL="0" indent="0">
              <a:buNone/>
            </a:pPr>
            <a:r>
              <a:rPr lang="ru-RU" sz="5600" b="1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ru-RU" sz="7200" b="1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Ориентировка в окружающем</a:t>
            </a: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720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беседа «Интервью»</a:t>
            </a:r>
            <a:endParaRPr lang="ru-RU" sz="7200" dirty="0">
              <a:solidFill>
                <a:srgbClr val="0D0D0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разговоров с детьми для выяснения их интересов, чувств и ожиданий от школьной жизни. Это помогает оценить их эмоциональную готовность к обучению;</a:t>
            </a:r>
          </a:p>
          <a:p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1.1 </a:t>
            </a:r>
            <a:r>
              <a:rPr lang="ru-RU" sz="720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«Кубик коса» </a:t>
            </a: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(невербальный тест интеллекта) </a:t>
            </a:r>
          </a:p>
          <a:p>
            <a:pPr marL="0" indent="0">
              <a:buNone/>
            </a:pP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Невербальный тест, направленный на оценку регулятивных действий и логического мышления;</a:t>
            </a:r>
            <a:b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72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1.2 Тест Бендера (зрительно – моторная координация)</a:t>
            </a:r>
          </a:p>
          <a:p>
            <a:pPr marL="0" indent="0">
              <a:buNone/>
            </a:pP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Оценка зрительно-моторной координации путем сравнения рисунков, нарисованных детьми, с образцом;</a:t>
            </a:r>
          </a:p>
          <a:p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1.3 Сформированность операции классификации и обобщения</a:t>
            </a:r>
          </a:p>
          <a:p>
            <a:pPr marL="0" indent="0">
              <a:buNone/>
            </a:pP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Направлен на выявление текущего уровня развития мыслительных операций анализа, сравнения и обобщения;</a:t>
            </a:r>
          </a:p>
          <a:p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1.4 «Самое непохожее» (уровень мышления и восприятия)</a:t>
            </a:r>
          </a:p>
          <a:p>
            <a:pPr marL="0" indent="0">
              <a:buNone/>
            </a:pPr>
            <a:r>
              <a:rPr lang="ru-RU" sz="72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иагностика познавательного развития мышления и восприятия;</a:t>
            </a:r>
            <a:endParaRPr lang="ru-RU" sz="7200" b="1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7200" b="1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</a:t>
            </a: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Оценка поведения детей в различных ситуациях, включая взаимодействие с сверстниками, что позволяет выявить социальные навыки и эмоциональные реакции.</a:t>
            </a:r>
            <a:b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4B84BAC7-52DB-BFA8-627E-8DB9399BC6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497524"/>
              </p:ext>
            </p:extLst>
          </p:nvPr>
        </p:nvGraphicFramePr>
        <p:xfrm>
          <a:off x="7113181" y="1286541"/>
          <a:ext cx="5078819" cy="4961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48109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0752" y="116958"/>
            <a:ext cx="12011247" cy="7230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/>
          <a:p>
            <a:pPr indent="450215" algn="ctr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3800" b="1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Методика «Беседа о </a:t>
            </a:r>
            <a:r>
              <a:rPr lang="en-US" sz="3800" b="1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школе</a:t>
            </a:r>
            <a:r>
              <a:rPr lang="en-US" sz="3800" b="1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 (</a:t>
            </a:r>
            <a:r>
              <a:rPr lang="en-US" sz="3800" b="1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внутренняя</a:t>
            </a:r>
            <a:r>
              <a:rPr lang="en-US" sz="3800" b="1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800" b="1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позиция</a:t>
            </a:r>
            <a:r>
              <a:rPr lang="en-US" sz="3800" b="1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800" b="1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школьника</a:t>
            </a:r>
            <a:r>
              <a:rPr lang="en-US" sz="3800" b="1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)</a:t>
            </a:r>
          </a:p>
          <a:p>
            <a:pPr indent="450215" algn="ctr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3800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Выявление</a:t>
            </a:r>
            <a:r>
              <a:rPr lang="en-US" sz="3800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800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сформированности</a:t>
            </a:r>
            <a:r>
              <a:rPr lang="en-US" sz="3800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внутренней </a:t>
            </a:r>
            <a:r>
              <a:rPr lang="en-US" sz="3800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позиции</a:t>
            </a:r>
            <a:r>
              <a:rPr lang="en-US" sz="3800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800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школьника</a:t>
            </a:r>
            <a:r>
              <a:rPr lang="en-US" sz="3800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</a:t>
            </a:r>
            <a:r>
              <a:rPr lang="en-US" sz="3800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его</a:t>
            </a:r>
            <a:r>
              <a:rPr lang="en-US" sz="3800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800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мотивации</a:t>
            </a:r>
            <a:r>
              <a:rPr lang="en-US" sz="3800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800" kern="1200" dirty="0" err="1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учения</a:t>
            </a:r>
            <a:r>
              <a:rPr lang="en-US" sz="3800" kern="1200" dirty="0"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32447" y="33587"/>
            <a:ext cx="10476168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b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6E1BE33A-B854-8D61-8ACD-B23E385DC8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496077"/>
              </p:ext>
            </p:extLst>
          </p:nvPr>
        </p:nvGraphicFramePr>
        <p:xfrm>
          <a:off x="0" y="924382"/>
          <a:ext cx="12192000" cy="5933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6298">
                  <a:extLst>
                    <a:ext uri="{9D8B030D-6E8A-4147-A177-3AD203B41FA5}">
                      <a16:colId xmlns:a16="http://schemas.microsoft.com/office/drawing/2014/main" val="3141085131"/>
                    </a:ext>
                  </a:extLst>
                </a:gridCol>
                <a:gridCol w="3792983">
                  <a:extLst>
                    <a:ext uri="{9D8B030D-6E8A-4147-A177-3AD203B41FA5}">
                      <a16:colId xmlns:a16="http://schemas.microsoft.com/office/drawing/2014/main" val="473641575"/>
                    </a:ext>
                  </a:extLst>
                </a:gridCol>
                <a:gridCol w="2924318">
                  <a:extLst>
                    <a:ext uri="{9D8B030D-6E8A-4147-A177-3AD203B41FA5}">
                      <a16:colId xmlns:a16="http://schemas.microsoft.com/office/drawing/2014/main" val="2325915409"/>
                    </a:ext>
                  </a:extLst>
                </a:gridCol>
                <a:gridCol w="2479515">
                  <a:extLst>
                    <a:ext uri="{9D8B030D-6E8A-4147-A177-3AD203B41FA5}">
                      <a16:colId xmlns:a16="http://schemas.microsoft.com/office/drawing/2014/main" val="2809826512"/>
                    </a:ext>
                  </a:extLst>
                </a:gridCol>
                <a:gridCol w="2048886">
                  <a:extLst>
                    <a:ext uri="{9D8B030D-6E8A-4147-A177-3AD203B41FA5}">
                      <a16:colId xmlns:a16="http://schemas.microsoft.com/office/drawing/2014/main" val="2730401908"/>
                    </a:ext>
                  </a:extLst>
                </a:gridCol>
              </a:tblGrid>
              <a:tr h="361698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Классы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Сформирована внутренняя позиция школьника полностью (эмоционально – положительное отношение к школе, ориентация на содержательные моменты школьной действительности (уроки, познание нового, овладение новыми компетенциями и умениями, ориентация на характере учебного сотрудничества  с учителем и одноклассниками; ориентация на образец поведения «хорошего ученика»)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Наблюдается внутренняя позиция школьника (положительное отношение к школе, возникает ориентация на содержательные моменты школьной действительности образец «Хорошего ученика», но при сохранении социальных аспектов школьного образа жизни по сравнению с учебными аспектами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Наблюдается положительное отношение к школе при отсутствии ориентации на содержание школьно-учебной действительности (сохранение дошкольной ориентации)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Ребенок хочет пойти в школу, но при сохранении дошкольного образа жизни.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Отрицательное отношение к школе и поступлению в нее.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extLst>
                  <a:ext uri="{0D108BD9-81ED-4DB2-BD59-A6C34878D82A}">
                    <a16:rowId xmlns:a16="http://schemas.microsoft.com/office/drawing/2014/main" val="2123617616"/>
                  </a:ext>
                </a:extLst>
              </a:tr>
              <a:tr h="2708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1а30/28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extLst>
                  <a:ext uri="{0D108BD9-81ED-4DB2-BD59-A6C34878D82A}">
                    <a16:rowId xmlns:a16="http://schemas.microsoft.com/office/drawing/2014/main" val="1599785513"/>
                  </a:ext>
                </a:extLst>
              </a:tr>
              <a:tr h="2708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1б30/27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extLst>
                  <a:ext uri="{0D108BD9-81ED-4DB2-BD59-A6C34878D82A}">
                    <a16:rowId xmlns:a16="http://schemas.microsoft.com/office/drawing/2014/main" val="1944579134"/>
                  </a:ext>
                </a:extLst>
              </a:tr>
              <a:tr h="2708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1в 30/29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extLst>
                  <a:ext uri="{0D108BD9-81ED-4DB2-BD59-A6C34878D82A}">
                    <a16:rowId xmlns:a16="http://schemas.microsoft.com/office/drawing/2014/main" val="4180503700"/>
                  </a:ext>
                </a:extLst>
              </a:tr>
              <a:tr h="2708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1г30/28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extLst>
                  <a:ext uri="{0D108BD9-81ED-4DB2-BD59-A6C34878D82A}">
                    <a16:rowId xmlns:a16="http://schemas.microsoft.com/office/drawing/2014/main" val="66267257"/>
                  </a:ext>
                </a:extLst>
              </a:tr>
              <a:tr h="12331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Итого120/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112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54/47/%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23/20%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485" marR="26485" marT="0" marB="0"/>
                </a:tc>
                <a:extLst>
                  <a:ext uri="{0D108BD9-81ED-4DB2-BD59-A6C34878D82A}">
                    <a16:rowId xmlns:a16="http://schemas.microsoft.com/office/drawing/2014/main" val="37109474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6121" y="76118"/>
            <a:ext cx="10476168" cy="1064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Проективная методика «Школа зверей» (уровень адаптации обучающихся)</a:t>
            </a:r>
          </a:p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Проективная методика, помогающая выявить внутреннюю позицию школьника и его адаптацию в учебной среде через нарисованные образы.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B54419-2235-A892-C334-F856ECDB58F8}"/>
              </a:ext>
            </a:extLst>
          </p:cNvPr>
          <p:cNvSpPr txBox="1"/>
          <p:nvPr/>
        </p:nvSpPr>
        <p:spPr>
          <a:xfrm>
            <a:off x="789711" y="1000094"/>
            <a:ext cx="5457404" cy="921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Возраст испытуемых: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6-8лет.</a:t>
            </a:r>
            <a:endParaRPr lang="ru-RU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испытуемых: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118 человек.</a:t>
            </a:r>
            <a:endParaRPr lang="ru-RU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Таблица 15">
            <a:extLst>
              <a:ext uri="{FF2B5EF4-FFF2-40B4-BE49-F238E27FC236}">
                <a16:creationId xmlns:a16="http://schemas.microsoft.com/office/drawing/2014/main" id="{B9626F3E-E143-95F0-1213-E4111A7E83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493552"/>
              </p:ext>
            </p:extLst>
          </p:nvPr>
        </p:nvGraphicFramePr>
        <p:xfrm>
          <a:off x="624622" y="2366675"/>
          <a:ext cx="6077585" cy="8622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5650">
                  <a:extLst>
                    <a:ext uri="{9D8B030D-6E8A-4147-A177-3AD203B41FA5}">
                      <a16:colId xmlns:a16="http://schemas.microsoft.com/office/drawing/2014/main" val="2245376068"/>
                    </a:ext>
                  </a:extLst>
                </a:gridCol>
                <a:gridCol w="2025650">
                  <a:extLst>
                    <a:ext uri="{9D8B030D-6E8A-4147-A177-3AD203B41FA5}">
                      <a16:colId xmlns:a16="http://schemas.microsoft.com/office/drawing/2014/main" val="1462707421"/>
                    </a:ext>
                  </a:extLst>
                </a:gridCol>
                <a:gridCol w="2026285">
                  <a:extLst>
                    <a:ext uri="{9D8B030D-6E8A-4147-A177-3AD203B41FA5}">
                      <a16:colId xmlns:a16="http://schemas.microsoft.com/office/drawing/2014/main" val="33086977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Учебная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53%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99272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Внешняя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40%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4786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Игровая мотивация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7%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6018370"/>
                  </a:ext>
                </a:extLst>
              </a:tr>
            </a:tbl>
          </a:graphicData>
        </a:graphic>
      </p:graphicFrame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id="{AB3B462B-519A-A702-C83D-D22760E61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865026"/>
              </p:ext>
            </p:extLst>
          </p:nvPr>
        </p:nvGraphicFramePr>
        <p:xfrm>
          <a:off x="624621" y="3532144"/>
          <a:ext cx="6077585" cy="8622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5650">
                  <a:extLst>
                    <a:ext uri="{9D8B030D-6E8A-4147-A177-3AD203B41FA5}">
                      <a16:colId xmlns:a16="http://schemas.microsoft.com/office/drawing/2014/main" val="1772979468"/>
                    </a:ext>
                  </a:extLst>
                </a:gridCol>
                <a:gridCol w="2025650">
                  <a:extLst>
                    <a:ext uri="{9D8B030D-6E8A-4147-A177-3AD203B41FA5}">
                      <a16:colId xmlns:a16="http://schemas.microsoft.com/office/drawing/2014/main" val="3667496506"/>
                    </a:ext>
                  </a:extLst>
                </a:gridCol>
                <a:gridCol w="2026285">
                  <a:extLst>
                    <a:ext uri="{9D8B030D-6E8A-4147-A177-3AD203B41FA5}">
                      <a16:colId xmlns:a16="http://schemas.microsoft.com/office/drawing/2014/main" val="16223422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Учебная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43%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90490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Внешняя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37%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66724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Игровая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20%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8735029"/>
                  </a:ext>
                </a:extLst>
              </a:tr>
            </a:tbl>
          </a:graphicData>
        </a:graphic>
      </p:graphicFrame>
      <p:graphicFrame>
        <p:nvGraphicFramePr>
          <p:cNvPr id="18" name="Таблица 17">
            <a:extLst>
              <a:ext uri="{FF2B5EF4-FFF2-40B4-BE49-F238E27FC236}">
                <a16:creationId xmlns:a16="http://schemas.microsoft.com/office/drawing/2014/main" id="{618A74B4-418A-89DB-30D0-32700DD545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045420"/>
              </p:ext>
            </p:extLst>
          </p:nvPr>
        </p:nvGraphicFramePr>
        <p:xfrm>
          <a:off x="624620" y="4697613"/>
          <a:ext cx="6077585" cy="8622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5650">
                  <a:extLst>
                    <a:ext uri="{9D8B030D-6E8A-4147-A177-3AD203B41FA5}">
                      <a16:colId xmlns:a16="http://schemas.microsoft.com/office/drawing/2014/main" val="1867094527"/>
                    </a:ext>
                  </a:extLst>
                </a:gridCol>
                <a:gridCol w="2025650">
                  <a:extLst>
                    <a:ext uri="{9D8B030D-6E8A-4147-A177-3AD203B41FA5}">
                      <a16:colId xmlns:a16="http://schemas.microsoft.com/office/drawing/2014/main" val="791959020"/>
                    </a:ext>
                  </a:extLst>
                </a:gridCol>
                <a:gridCol w="2026285">
                  <a:extLst>
                    <a:ext uri="{9D8B030D-6E8A-4147-A177-3AD203B41FA5}">
                      <a16:colId xmlns:a16="http://schemas.microsoft.com/office/drawing/2014/main" val="117786026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Учебная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40%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73107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Внешняя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53%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43231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Игровая мотивация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10%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2060496"/>
                  </a:ext>
                </a:extLst>
              </a:tr>
            </a:tbl>
          </a:graphicData>
        </a:graphic>
      </p:graphicFrame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29F75FC1-141D-0615-6E3A-50EC2F5E0B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708265"/>
              </p:ext>
            </p:extLst>
          </p:nvPr>
        </p:nvGraphicFramePr>
        <p:xfrm>
          <a:off x="624619" y="5867593"/>
          <a:ext cx="6077585" cy="8622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5650">
                  <a:extLst>
                    <a:ext uri="{9D8B030D-6E8A-4147-A177-3AD203B41FA5}">
                      <a16:colId xmlns:a16="http://schemas.microsoft.com/office/drawing/2014/main" val="4045445585"/>
                    </a:ext>
                  </a:extLst>
                </a:gridCol>
                <a:gridCol w="2025650">
                  <a:extLst>
                    <a:ext uri="{9D8B030D-6E8A-4147-A177-3AD203B41FA5}">
                      <a16:colId xmlns:a16="http://schemas.microsoft.com/office/drawing/2014/main" val="3908115898"/>
                    </a:ext>
                  </a:extLst>
                </a:gridCol>
                <a:gridCol w="2026285">
                  <a:extLst>
                    <a:ext uri="{9D8B030D-6E8A-4147-A177-3AD203B41FA5}">
                      <a16:colId xmlns:a16="http://schemas.microsoft.com/office/drawing/2014/main" val="31044097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Учебная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39%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33583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Внешняя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</a:rPr>
                        <a:t>29%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67003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Игровая мотивация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32%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28835816"/>
                  </a:ext>
                </a:extLst>
              </a:tr>
            </a:tbl>
          </a:graphicData>
        </a:graphic>
      </p:graphicFrame>
      <p:sp>
        <p:nvSpPr>
          <p:cNvPr id="20" name="Rectangle 2">
            <a:extLst>
              <a:ext uri="{FF2B5EF4-FFF2-40B4-BE49-F238E27FC236}">
                <a16:creationId xmlns:a16="http://schemas.microsoft.com/office/drawing/2014/main" id="{379A53E7-AD41-15D3-3710-D5652D22E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22" y="1875986"/>
            <a:ext cx="43118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итогам психологического обследования выявлено: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а – 30 чел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B6FC34-B9EB-9540-B376-C80F6DEE9911}"/>
              </a:ext>
            </a:extLst>
          </p:cNvPr>
          <p:cNvSpPr txBox="1"/>
          <p:nvPr/>
        </p:nvSpPr>
        <p:spPr>
          <a:xfrm>
            <a:off x="624622" y="3275098"/>
            <a:ext cx="64433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б– 30 чел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6F2A335-54FC-691A-3381-E1102B7B3C8F}"/>
              </a:ext>
            </a:extLst>
          </p:cNvPr>
          <p:cNvSpPr txBox="1"/>
          <p:nvPr/>
        </p:nvSpPr>
        <p:spPr>
          <a:xfrm>
            <a:off x="624621" y="4455330"/>
            <a:ext cx="61030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в – 30чел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99CA77E-2303-78A4-0FC2-A1DABB69CC6D}"/>
              </a:ext>
            </a:extLst>
          </p:cNvPr>
          <p:cNvSpPr txBox="1"/>
          <p:nvPr/>
        </p:nvSpPr>
        <p:spPr>
          <a:xfrm>
            <a:off x="624621" y="5559816"/>
            <a:ext cx="61030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г – 28чел</a:t>
            </a:r>
            <a:endPara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Диаграмма 26">
            <a:extLst>
              <a:ext uri="{FF2B5EF4-FFF2-40B4-BE49-F238E27FC236}">
                <a16:creationId xmlns:a16="http://schemas.microsoft.com/office/drawing/2014/main" id="{1AE157DD-C643-2B83-2F19-D571C27AA6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9496561"/>
              </p:ext>
            </p:extLst>
          </p:nvPr>
        </p:nvGraphicFramePr>
        <p:xfrm>
          <a:off x="6727709" y="2094614"/>
          <a:ext cx="4468375" cy="37729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6736C-2333-A4A0-7E56-924C2BCF7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52" y="228599"/>
            <a:ext cx="8596668" cy="1320800"/>
          </a:xfrm>
        </p:spPr>
        <p:txBody>
          <a:bodyPr>
            <a:noAutofit/>
          </a:bodyPr>
          <a:lstStyle/>
          <a:p>
            <a:pPr algn="just"/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ходе исследования мы выяснили, что 13 человек с низким уровнем готовности к школе. 11 воспитанников детского сада имеют статус детей с ограниченными возможностями здоровья (ОВЗ). Двое учеников дублируют программу первого класса.</a:t>
            </a:r>
            <a:endParaRPr lang="ru-RU" sz="24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895F1D0-7714-5F4A-956C-21D68A8B26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8810315"/>
              </p:ext>
            </p:extLst>
          </p:nvPr>
        </p:nvGraphicFramePr>
        <p:xfrm>
          <a:off x="622589" y="2332653"/>
          <a:ext cx="8596668" cy="33870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8222">
                  <a:extLst>
                    <a:ext uri="{9D8B030D-6E8A-4147-A177-3AD203B41FA5}">
                      <a16:colId xmlns:a16="http://schemas.microsoft.com/office/drawing/2014/main" val="4032306285"/>
                    </a:ext>
                  </a:extLst>
                </a:gridCol>
                <a:gridCol w="2543560">
                  <a:extLst>
                    <a:ext uri="{9D8B030D-6E8A-4147-A177-3AD203B41FA5}">
                      <a16:colId xmlns:a16="http://schemas.microsoft.com/office/drawing/2014/main" val="2403933530"/>
                    </a:ext>
                  </a:extLst>
                </a:gridCol>
                <a:gridCol w="3464886">
                  <a:extLst>
                    <a:ext uri="{9D8B030D-6E8A-4147-A177-3AD203B41FA5}">
                      <a16:colId xmlns:a16="http://schemas.microsoft.com/office/drawing/2014/main" val="2491046253"/>
                    </a:ext>
                  </a:extLst>
                </a:gridCol>
              </a:tblGrid>
              <a:tr h="6649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8211606"/>
                  </a:ext>
                </a:extLst>
              </a:tr>
              <a:tr h="4380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Высокий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3446639"/>
                  </a:ext>
                </a:extLst>
              </a:tr>
              <a:tr h="4380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Выше среднего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5122770"/>
                  </a:ext>
                </a:extLst>
              </a:tr>
              <a:tr h="4380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7705280"/>
                  </a:ext>
                </a:extLst>
              </a:tr>
              <a:tr h="4380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 среднего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7492776"/>
                  </a:ext>
                </a:extLst>
              </a:tr>
              <a:tr h="9698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Низкий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710013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ECFA774B-4E32-8CA0-6B40-87E5D1690F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8783" y="74711"/>
            <a:ext cx="2744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57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0121" y="0"/>
            <a:ext cx="11014364" cy="405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Особенности Коррекционной программы «Разноцветный мир»</a:t>
            </a:r>
            <a:endParaRPr lang="uk-UA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я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094315"/>
              </p:ext>
            </p:extLst>
          </p:nvPr>
        </p:nvGraphicFramePr>
        <p:xfrm>
          <a:off x="0" y="331406"/>
          <a:ext cx="12191999" cy="65265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30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61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83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программы:</a:t>
                      </a:r>
                      <a:endParaRPr lang="uk-UA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887" marR="478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Коррекция нерезко выраженного общего недоразвития речи, вопросов социализации и адаптации у детей с билингвизмом, задержка психического развития и профилактика, обусловленных этим, трудностей в обучении.</a:t>
                      </a:r>
                      <a:endParaRPr lang="uk-UA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887" marR="47887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41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программы:</a:t>
                      </a:r>
                      <a:endParaRPr lang="uk-UA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887" marR="478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1.Обогащение словарного запаса у учащихся, развитие вербального интеллекта, понимание и применение грамматических правил;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Развитие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лексико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грамматической и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фонетико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фонематической стороны речи;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Развитие связной речи;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Развитие внимания к языковым явлениям, памяти, мышления;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Воспитание терпимости и взаимоуважения в условиях общения;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Обогащение практического опыта учащихся, самопознании и рефлексии.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Способствовать повышению самооценки у участников группы.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Развитие коммуникативных навыков общения.</a:t>
                      </a:r>
                    </a:p>
                  </a:txBody>
                  <a:tcPr marL="47887" marR="47887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91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Методы программы </a:t>
                      </a:r>
                      <a:endParaRPr lang="uk-UA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887" marR="478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Объяснительно-иллюстративные, диалоговые, коммуникативные, игровые, творческие, спортивные, двигательные, пр. 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887" marR="47887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120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Ожидаемые результаты программы:</a:t>
                      </a:r>
                      <a:endParaRPr lang="uk-UA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887" marR="478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коммуникативных навыков.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Улучшение качества психических процессов: памяти, мышления, внимания, воображения, восприятия.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основных компонентов речи (словарь, грамматический строй, фонематическое восприятие, связная речь).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толерантности к окружающим.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самооценки у участников группы. </a:t>
                      </a:r>
                    </a:p>
                  </a:txBody>
                  <a:tcPr marL="47887" marR="47887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4400" y="0"/>
            <a:ext cx="11014364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Тематический план интегрированных занятий</a:t>
            </a:r>
            <a:endParaRPr lang="uk-UA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E38E6BDC-0C6D-FF16-4388-5F96B95F08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4997614"/>
              </p:ext>
            </p:extLst>
          </p:nvPr>
        </p:nvGraphicFramePr>
        <p:xfrm>
          <a:off x="-2" y="620688"/>
          <a:ext cx="12192002" cy="6315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11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816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43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Тема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986">
                <a:tc>
                  <a:txBody>
                    <a:bodyPr/>
                    <a:lstStyle/>
                    <a:p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«Давайте познакомимся!»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Познакомить детей с опытом работы в группе. Вызвать желание общаться друг с другом, быть активным</a:t>
                      </a:r>
                      <a:r>
                        <a:rPr lang="ru-RU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Обогащение словарного запаса.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6969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Слова, обозначающие предмет. Одушевленные, неодушевленные. Единственное, множественное число существительных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Школа. Дикие и домашние животные).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Знакомство со словами, обозначающими предметы. Активизация словарного запаса, дифференциация вопросов кто, что. Развитие артикуляционной </a:t>
                      </a:r>
                      <a:r>
                        <a:rPr lang="ru-RU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 мелкой моторики.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Разрядка школьной тревожности</a:t>
                      </a:r>
                      <a:r>
                        <a:rPr lang="ru-RU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Знакомство с формами </a:t>
                      </a:r>
                      <a:r>
                        <a:rPr lang="ru-RU" sz="14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ед</a:t>
                      </a: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.,</a:t>
                      </a:r>
                      <a:r>
                        <a:rPr lang="ru-RU" sz="14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мн</a:t>
                      </a: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..ч. сущ.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Развитие </a:t>
                      </a:r>
                      <a:r>
                        <a:rPr lang="ru-RU" sz="1400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асоциативного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мышления</a:t>
                      </a:r>
                      <a:r>
                        <a:rPr lang="ru-RU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ориентировки в пространстве</a:t>
                      </a:r>
                      <a:endParaRPr lang="ru-RU" sz="14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6969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Слова, обозначающие действия предмета. Простое двусоставное нераспространенное предложение.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(Животные. Семья).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Знакомство со словами, обозначающими действия предметы. Активизация словарного запаса. Знакомство с понятием предложение.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Знакомство с понятием пантомимики и жеста, развитие внимания, внимательности ко всем детям в группе. Развитие ориентировки в пространстве.</a:t>
                      </a:r>
                      <a:endParaRPr lang="ru-RU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17953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Слова, обозначающие признаки предмета. Распространенное простое предложение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(Цвет, размер, форма. Овощи. Фрукты. Одежда. Я какой? Я уникален!).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Помочь детям осознать у себя наличие положительных качеств. Учить находить их в других людях. Развитие восприятия, мелкой моторики</a:t>
                      </a:r>
                      <a:r>
                        <a:rPr lang="ru-RU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Знакомство со словами, обозначающими признаки предметов. Подбор признаков к предметам, совершенствование навыков словообразования. Развитие фонематического восприятия. Формирование практических навыков согласования имени прилагательного с именем существительным в роде, числе. Активизация словарного запаса.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Развитие ориентировки в пространстве</a:t>
                      </a:r>
                      <a:r>
                        <a:rPr lang="ru-RU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4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6121" y="76118"/>
            <a:ext cx="10476168" cy="460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Динамика изменений</a:t>
            </a:r>
            <a:endParaRPr lang="uk-UA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6121" y="929552"/>
            <a:ext cx="5084616" cy="312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endParaRPr lang="uk-UA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9A0B3301-C190-7A52-AC45-9A8F144F75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789242"/>
              </p:ext>
            </p:extLst>
          </p:nvPr>
        </p:nvGraphicFramePr>
        <p:xfrm>
          <a:off x="671476" y="2439117"/>
          <a:ext cx="9259039" cy="15088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86024">
                  <a:extLst>
                    <a:ext uri="{9D8B030D-6E8A-4147-A177-3AD203B41FA5}">
                      <a16:colId xmlns:a16="http://schemas.microsoft.com/office/drawing/2014/main" val="1810030396"/>
                    </a:ext>
                  </a:extLst>
                </a:gridCol>
                <a:gridCol w="3086024">
                  <a:extLst>
                    <a:ext uri="{9D8B030D-6E8A-4147-A177-3AD203B41FA5}">
                      <a16:colId xmlns:a16="http://schemas.microsoft.com/office/drawing/2014/main" val="424525333"/>
                    </a:ext>
                  </a:extLst>
                </a:gridCol>
                <a:gridCol w="3086991">
                  <a:extLst>
                    <a:ext uri="{9D8B030D-6E8A-4147-A177-3AD203B41FA5}">
                      <a16:colId xmlns:a16="http://schemas.microsoft.com/office/drawing/2014/main" val="4022852827"/>
                    </a:ext>
                  </a:extLst>
                </a:gridCol>
              </a:tblGrid>
              <a:tr h="2514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количество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1975492"/>
                  </a:ext>
                </a:extLst>
              </a:tr>
              <a:tr h="251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Высокий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1690883"/>
                  </a:ext>
                </a:extLst>
              </a:tr>
              <a:tr h="251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Выше среднего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38</a:t>
                      </a:r>
                      <a:endParaRPr lang="ru-RU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9331044"/>
                  </a:ext>
                </a:extLst>
              </a:tr>
              <a:tr h="251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Средний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46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2231557"/>
                  </a:ext>
                </a:extLst>
              </a:tr>
              <a:tr h="251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Ниже среднего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801041"/>
                  </a:ext>
                </a:extLst>
              </a:tr>
              <a:tr h="251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Низкий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1641348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id="{59EF9943-F612-3FD1-B686-0409C9927F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476" y="788191"/>
            <a:ext cx="660713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altLang="ru-RU" sz="1400" b="0" i="0" u="none" strike="noStrike" cap="none" normalizeH="0" baseline="0" dirty="0" bmk="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Ориентировка ребенка в окружающем, запас его знаний, усвоенных им в системе;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Кубик коса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(невербальный тест интеллекта);</a:t>
            </a:r>
            <a:endParaRPr kumimoji="0" lang="ru-RU" altLang="ru-RU" sz="800" b="0" i="0" u="none" strike="noStrike" cap="none" normalizeH="0" baseline="0" dirty="0" bmk="_Hlk184850251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-Тест Бендера (зрительно 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моторная координация);</a:t>
            </a:r>
            <a:endParaRPr kumimoji="0" lang="ru-RU" altLang="ru-RU" sz="800" b="0" i="0" u="none" strike="noStrike" cap="none" normalizeH="0" baseline="0" dirty="0" bmk="_Hlk184850251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-Сформированность операции классификации и обобщения;</a:t>
            </a:r>
            <a:endParaRPr kumimoji="0" lang="ru-RU" altLang="ru-RU" sz="800" b="0" i="0" u="none" strike="noStrike" cap="none" normalizeH="0" baseline="0" dirty="0" bmk="_Hlk184850251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Самое непохожее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altLang="ru-RU" sz="1400" b="0" i="0" u="none" strike="noStrike" cap="none" normalizeH="0" baseline="0" dirty="0" bmk="_Hlk18485025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(уровень мышления и восприятия).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Таблица 10- Повторные результаты детей в количестве 13 человек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381E42F9-77AB-A2BE-5919-65648826DC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6397485"/>
              </p:ext>
            </p:extLst>
          </p:nvPr>
        </p:nvGraphicFramePr>
        <p:xfrm>
          <a:off x="1740624" y="3947918"/>
          <a:ext cx="6607130" cy="19805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6029C48D-3F68-EB6E-8E35-193F01C07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70" y="6111929"/>
            <a:ext cx="925903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Повторные результаты детей в количестве 13 человек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6121" y="76118"/>
            <a:ext cx="10476168" cy="460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Рекомендации по результатам исследования</a:t>
            </a:r>
            <a:endParaRPr lang="uk-UA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592" y="1305398"/>
            <a:ext cx="9878293" cy="5360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Вовлечение родителей - активно привлекать родителей в процесс внеурочной деятельности для активизации их к сотрудничеству, с целью создания благоприятных условий для успешной коррекционной    работы и адаптации, для формирования доверительных отношений между педагогами и родителями учащихся. 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Обучение педагогов - регулярно проходить тренинги и курсы повышения квалификации, направленные на организацию внеурочной деятельности с детьми имеющие особенности в развитии.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улучшения реализации программы «Разноцветный мир» необходимо продолжить мониторинг, дважды в год — в сентябре и мае, уровень развития учащихся. Важно проводить наблюдение за промежуточными и итоговыми результатами успеваемости учащихся в классе, а также собирать обратную связь от учителей о достижениях ребят. Не менее важно получать мнения родителей о наблюдаемых изменениях и успехах. Кроме того, необходимо активно учитывать обратную связь и впечатления самих детей о проведенной работе. 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Увеличить продолжительность занятий до 2-х часов в неделю.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Важно, чтобы педагоги проявляли желание применять эту программу в своей практике.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3604" y="537013"/>
            <a:ext cx="11000508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0126" y="2989559"/>
            <a:ext cx="10366732" cy="645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СПАСИБОЗА ВНИМАНИЕ! </a:t>
            </a:r>
            <a:endParaRPr lang="uk-UA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одежда, человек, в помещении, мальчи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7433DD60-9088-AE48-F728-DE17EFDC8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73213"/>
            <a:ext cx="4522790" cy="3084787"/>
          </a:xfrm>
          <a:prstGeom prst="rect">
            <a:avLst/>
          </a:prstGeom>
        </p:spPr>
      </p:pic>
      <p:pic>
        <p:nvPicPr>
          <p:cNvPr id="8" name="Рисунок 7" descr="Изображение выглядит как одежда, человек, мальчик, ребенок, начинающий ходит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3EB46373-4F9D-DDE9-F816-2FF1DAF054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616" y="-61442"/>
            <a:ext cx="4231937" cy="2918992"/>
          </a:xfrm>
          <a:prstGeom prst="rect">
            <a:avLst/>
          </a:prstGeom>
        </p:spPr>
      </p:pic>
      <p:pic>
        <p:nvPicPr>
          <p:cNvPr id="10" name="Рисунок 9" descr="Изображение выглядит как одежда, человек, Человеческое лицо, стен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B7B8AA17-4A02-4486-1AB0-83BC271CD9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788" y="3773212"/>
            <a:ext cx="3954093" cy="3084787"/>
          </a:xfrm>
          <a:prstGeom prst="rect">
            <a:avLst/>
          </a:prstGeom>
        </p:spPr>
      </p:pic>
      <p:pic>
        <p:nvPicPr>
          <p:cNvPr id="12" name="Рисунок 11" descr="Изображение выглядит как одежда, человек, Человеческое лицо, ребенок, начинающий ходит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AF265EA1-E304-2CCC-4028-124A5325C4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552" y="-18304"/>
            <a:ext cx="3843447" cy="2875854"/>
          </a:xfrm>
          <a:prstGeom prst="rect">
            <a:avLst/>
          </a:prstGeom>
        </p:spPr>
      </p:pic>
      <p:pic>
        <p:nvPicPr>
          <p:cNvPr id="14" name="Рисунок 13" descr="Изображение выглядит как мебель, в помещении, одежда, стул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3D80204B-E7F0-E2A1-080B-9F46417A466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882" y="3773212"/>
            <a:ext cx="3715118" cy="3084787"/>
          </a:xfrm>
          <a:prstGeom prst="rect">
            <a:avLst/>
          </a:prstGeom>
        </p:spPr>
      </p:pic>
      <p:pic>
        <p:nvPicPr>
          <p:cNvPr id="16" name="Рисунок 15" descr="Изображение выглядит как одежда, в помещении, ребенок, начинающий ходить, мальчи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72483E50-1EDD-33DC-B14D-828739B6B0E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04"/>
            <a:ext cx="4116617" cy="286932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5368</TotalTime>
  <Words>1439</Words>
  <Application>Microsoft Office PowerPoint</Application>
  <PresentationFormat>Широкоэкранный</PresentationFormat>
  <Paragraphs>207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Aptos</vt:lpstr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Первичная диагностика</vt:lpstr>
      <vt:lpstr>Презентация PowerPoint</vt:lpstr>
      <vt:lpstr>Презентация PowerPoint</vt:lpstr>
      <vt:lpstr>В ходе исследования мы выяснили, что 13 человек с низким уровнем готовности к школе. 11 воспитанников детского сада имеют статус детей с ограниченными возможностями здоровья (ОВЗ). Двое учеников дублируют программу первого класса.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Володимир Призвище</dc:creator>
  <cp:lastModifiedBy>Дарья Карих</cp:lastModifiedBy>
  <cp:revision>35</cp:revision>
  <dcterms:created xsi:type="dcterms:W3CDTF">2023-12-26T15:03:00Z</dcterms:created>
  <dcterms:modified xsi:type="dcterms:W3CDTF">2025-03-22T03:22:39Z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166E4361DED8414895156546E9E698F5_13</vt:lpwstr>
  </property>
  <property fmtid="{D5CDD505-2E9C-101B-9397-08002B2CF9AE}" pid="3" name="KSOProductBuildVer">
    <vt:lpwstr>1049-12.2.0.13431</vt:lpwstr>
  </property>
</Properties>
</file>