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6" r:id="rId3"/>
    <p:sldId id="257" r:id="rId4"/>
    <p:sldId id="258" r:id="rId5"/>
    <p:sldId id="260" r:id="rId6"/>
    <p:sldId id="261" r:id="rId7"/>
    <p:sldId id="262" r:id="rId8"/>
    <p:sldId id="263" r:id="rId9"/>
    <p:sldId id="266" r:id="rId10"/>
    <p:sldId id="264" r:id="rId11"/>
    <p:sldId id="267" r:id="rId12"/>
    <p:sldId id="271" r:id="rId13"/>
    <p:sldId id="272" r:id="rId14"/>
    <p:sldId id="273" r:id="rId15"/>
    <p:sldId id="274" r:id="rId16"/>
    <p:sldId id="275" r:id="rId17"/>
    <p:sldId id="280" r:id="rId18"/>
    <p:sldId id="282" r:id="rId19"/>
    <p:sldId id="283" r:id="rId20"/>
    <p:sldId id="276" r:id="rId21"/>
    <p:sldId id="277" r:id="rId22"/>
    <p:sldId id="278" r:id="rId23"/>
    <p:sldId id="279" r:id="rId24"/>
    <p:sldId id="265" r:id="rId25"/>
    <p:sldId id="268" r:id="rId26"/>
    <p:sldId id="269" r:id="rId27"/>
    <p:sldId id="270" r:id="rId28"/>
    <p:sldId id="281" r:id="rId2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1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26.05.2024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26.05.2024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26.05.2024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26.05.2024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26.05.2024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26.05.2024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26.05.2024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7" Type="http://schemas.openxmlformats.org/officeDocument/2006/relationships/image" Target="../media/image18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7" Type="http://schemas.openxmlformats.org/officeDocument/2006/relationships/image" Target="../media/image23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3" Type="http://schemas.openxmlformats.org/officeDocument/2006/relationships/image" Target="../media/image24.jpeg"/><Relationship Id="rId7" Type="http://schemas.openxmlformats.org/officeDocument/2006/relationships/image" Target="../media/image28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Relationship Id="rId9" Type="http://schemas.openxmlformats.org/officeDocument/2006/relationships/image" Target="../media/image3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jpeg"/><Relationship Id="rId3" Type="http://schemas.openxmlformats.org/officeDocument/2006/relationships/image" Target="../media/image38.jpeg"/><Relationship Id="rId7" Type="http://schemas.openxmlformats.org/officeDocument/2006/relationships/image" Target="../media/image42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jpeg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jpeg"/><Relationship Id="rId3" Type="http://schemas.openxmlformats.org/officeDocument/2006/relationships/image" Target="../media/image44.jpeg"/><Relationship Id="rId7" Type="http://schemas.openxmlformats.org/officeDocument/2006/relationships/image" Target="../media/image48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jpeg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jpeg"/><Relationship Id="rId3" Type="http://schemas.openxmlformats.org/officeDocument/2006/relationships/image" Target="../media/image50.jpeg"/><Relationship Id="rId7" Type="http://schemas.openxmlformats.org/officeDocument/2006/relationships/image" Target="../media/image54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3.jpeg"/><Relationship Id="rId5" Type="http://schemas.openxmlformats.org/officeDocument/2006/relationships/image" Target="../media/image52.jpeg"/><Relationship Id="rId4" Type="http://schemas.openxmlformats.org/officeDocument/2006/relationships/image" Target="../media/image51.jpeg"/><Relationship Id="rId9" Type="http://schemas.openxmlformats.org/officeDocument/2006/relationships/image" Target="../media/image56.jpe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jpeg"/><Relationship Id="rId3" Type="http://schemas.openxmlformats.org/officeDocument/2006/relationships/image" Target="../media/image57.jpeg"/><Relationship Id="rId7" Type="http://schemas.openxmlformats.org/officeDocument/2006/relationships/image" Target="../media/image61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0.jpeg"/><Relationship Id="rId5" Type="http://schemas.openxmlformats.org/officeDocument/2006/relationships/image" Target="../media/image59.jpeg"/><Relationship Id="rId4" Type="http://schemas.openxmlformats.org/officeDocument/2006/relationships/image" Target="../media/image58.jpe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jpeg"/><Relationship Id="rId3" Type="http://schemas.openxmlformats.org/officeDocument/2006/relationships/image" Target="../media/image63.jpeg"/><Relationship Id="rId7" Type="http://schemas.openxmlformats.org/officeDocument/2006/relationships/image" Target="../media/image67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6.jpeg"/><Relationship Id="rId5" Type="http://schemas.openxmlformats.org/officeDocument/2006/relationships/image" Target="../media/image65.jpeg"/><Relationship Id="rId10" Type="http://schemas.openxmlformats.org/officeDocument/2006/relationships/image" Target="../media/image70.jpeg"/><Relationship Id="rId4" Type="http://schemas.openxmlformats.org/officeDocument/2006/relationships/image" Target="../media/image64.jpeg"/><Relationship Id="rId9" Type="http://schemas.openxmlformats.org/officeDocument/2006/relationships/image" Target="../media/image69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4.jpeg"/><Relationship Id="rId5" Type="http://schemas.openxmlformats.org/officeDocument/2006/relationships/image" Target="../media/image73.jpeg"/><Relationship Id="rId4" Type="http://schemas.openxmlformats.org/officeDocument/2006/relationships/image" Target="../media/image72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7" Type="http://schemas.openxmlformats.org/officeDocument/2006/relationships/image" Target="../media/image7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8.jpeg"/><Relationship Id="rId5" Type="http://schemas.openxmlformats.org/officeDocument/2006/relationships/image" Target="../media/image77.jpeg"/><Relationship Id="rId4" Type="http://schemas.openxmlformats.org/officeDocument/2006/relationships/image" Target="../media/image76.jpe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5.jpeg"/><Relationship Id="rId3" Type="http://schemas.openxmlformats.org/officeDocument/2006/relationships/image" Target="../media/image80.jpeg"/><Relationship Id="rId7" Type="http://schemas.openxmlformats.org/officeDocument/2006/relationships/image" Target="../media/image84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83.jpeg"/><Relationship Id="rId5" Type="http://schemas.openxmlformats.org/officeDocument/2006/relationships/image" Target="../media/image82.jpeg"/><Relationship Id="rId4" Type="http://schemas.openxmlformats.org/officeDocument/2006/relationships/image" Target="../media/image81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www.bloggang.com/data/j/jiujik/picture/1439611337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Заголовок 4"/>
          <p:cNvSpPr>
            <a:spLocks noGrp="1"/>
          </p:cNvSpPr>
          <p:nvPr>
            <p:ph type="title" idx="4294967295"/>
          </p:nvPr>
        </p:nvSpPr>
        <p:spPr>
          <a:xfrm>
            <a:off x="428596" y="274638"/>
            <a:ext cx="6572296" cy="796908"/>
          </a:xfrm>
        </p:spPr>
        <p:txBody>
          <a:bodyPr>
            <a:normAutofit fontScale="90000"/>
          </a:bodyPr>
          <a:lstStyle/>
          <a:p>
            <a:r>
              <a:rPr lang="ru-RU" sz="24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МБДОУ «УНДС общеразвивающего вида </a:t>
            </a:r>
            <a:br>
              <a:rPr lang="ru-RU" sz="24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№3 «Сказка»</a:t>
            </a:r>
            <a:endParaRPr lang="ru-RU" sz="2400" dirty="0"/>
          </a:p>
        </p:txBody>
      </p:sp>
      <p:sp>
        <p:nvSpPr>
          <p:cNvPr id="6" name="Содержимое 5"/>
          <p:cNvSpPr>
            <a:spLocks noGrp="1"/>
          </p:cNvSpPr>
          <p:nvPr>
            <p:ph sz="half" idx="4294967295"/>
          </p:nvPr>
        </p:nvSpPr>
        <p:spPr>
          <a:xfrm>
            <a:off x="500034" y="1600200"/>
            <a:ext cx="3538566" cy="4525963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endParaRPr lang="ru-RU" sz="2800" dirty="0" smtClean="0"/>
          </a:p>
          <a:p>
            <a:pPr>
              <a:buNone/>
            </a:pPr>
            <a:endParaRPr lang="ru-RU" sz="2800" dirty="0" smtClean="0"/>
          </a:p>
          <a:p>
            <a:pPr>
              <a:buNone/>
            </a:pPr>
            <a:endParaRPr lang="ru-RU" sz="2800" dirty="0" smtClean="0"/>
          </a:p>
          <a:p>
            <a:pPr>
              <a:buNone/>
            </a:pPr>
            <a:endParaRPr lang="ru-RU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Воспитатель: Стецюра Л.Н.</a:t>
            </a:r>
            <a:endParaRPr lang="ru-RU" sz="2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одержимое 6"/>
          <p:cNvSpPr>
            <a:spLocks noGrp="1"/>
          </p:cNvSpPr>
          <p:nvPr>
            <p:ph sz="half" idx="4294967295"/>
          </p:nvPr>
        </p:nvSpPr>
        <p:spPr>
          <a:xfrm>
            <a:off x="5105400" y="1600200"/>
            <a:ext cx="3538566" cy="4525963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ru-RU" sz="24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Тема презентации: </a:t>
            </a:r>
          </a:p>
          <a:p>
            <a:pPr algn="ctr">
              <a:buNone/>
            </a:pP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«Эдьютейнмент как средство </a:t>
            </a:r>
          </a:p>
          <a:p>
            <a:pPr algn="ctr">
              <a:buNone/>
            </a:pP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технологии обучения детей </a:t>
            </a:r>
          </a:p>
          <a:p>
            <a:pPr algn="ctr">
              <a:buNone/>
            </a:pP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старшего дошкольного возраста»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8" name="Рисунок 7" descr="D:\Подгот.гр.-2022-2023г\Выпускной бал\Выпуск-2023\IMG-20230527-WA0054.jpg"/>
          <p:cNvPicPr/>
          <p:nvPr/>
        </p:nvPicPr>
        <p:blipFill>
          <a:blip r:embed="rId3"/>
          <a:srcRect l="12574" t="27234" r="12574" b="27674"/>
          <a:stretch>
            <a:fillRect/>
          </a:stretch>
        </p:blipFill>
        <p:spPr bwMode="auto">
          <a:xfrm>
            <a:off x="714348" y="1357298"/>
            <a:ext cx="3000396" cy="39290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https://avatars.mds.yandex.net/i?id=eb0cd2b2999cf08a1ea6c71e536b85dd18107416-7059721-images-thumbs&amp;n=13"/>
          <p:cNvPicPr/>
          <p:nvPr/>
        </p:nvPicPr>
        <p:blipFill>
          <a:blip r:embed="rId4"/>
          <a:srcRect l="34409" t="42405" r="36325" b="6646"/>
          <a:stretch>
            <a:fillRect/>
          </a:stretch>
        </p:blipFill>
        <p:spPr bwMode="auto">
          <a:xfrm>
            <a:off x="7143768" y="285728"/>
            <a:ext cx="1785950" cy="17859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avatars.mds.yandex.net/i?id=fa458a0526a64b995056c608a6e0e9d6bd25d295-11409613-images-thumbs&amp;n=1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>
            <a:normAutofit/>
          </a:bodyPr>
          <a:lstStyle/>
          <a:p>
            <a:r>
              <a:rPr lang="ru-RU" sz="32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Введение</a:t>
            </a:r>
            <a:endParaRPr lang="ru-RU" sz="3200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Содержимое 7"/>
          <p:cNvSpPr>
            <a:spLocks noGrp="1"/>
          </p:cNvSpPr>
          <p:nvPr>
            <p:ph idx="1"/>
          </p:nvPr>
        </p:nvSpPr>
        <p:spPr>
          <a:xfrm>
            <a:off x="457200" y="1000108"/>
            <a:ext cx="8229600" cy="5572164"/>
          </a:xfrm>
        </p:spPr>
        <p:txBody>
          <a:bodyPr/>
          <a:lstStyle/>
          <a:p>
            <a:pPr>
              <a:buNone/>
            </a:pPr>
            <a:r>
              <a:rPr lang="ru-RU" sz="1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Особенностями организации современного непосредственно -образовательного процесса в дошкольном учреждении является работа в области здоровья и физического воспитания, интерактивные, информационно-коммуникационные, личностно-ориентированные, проблемно-обучающие ситуации и игровые технологии.</a:t>
            </a:r>
          </a:p>
          <a:p>
            <a:pPr>
              <a:buNone/>
            </a:pP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Эффективность данной технологии объясняется в эмпирических разработках, так как является методом поддержания интереса к образовательному процессу в многообразии традиционных и современных форм обучения детей. Понятие </a:t>
            </a:r>
            <a:r>
              <a:rPr lang="ru-RU" sz="2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эдьютейнмента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получило широкое распространение, как в России, так и за рубежом. Ряд западных исследователей определили данную технологию, как «Эффективный баланс между информацией, </a:t>
            </a:r>
            <a:r>
              <a:rPr lang="ru-RU" sz="2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мультимедийными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продуктами, психологическими приемами и современными технологиями Ш. Де Вари».</a:t>
            </a:r>
          </a:p>
          <a:p>
            <a:pPr>
              <a:buNone/>
            </a:pPr>
            <a:endParaRPr lang="ru-RU" sz="1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avatars.mds.yandex.net/i?id=fa458a0526a64b995056c608a6e0e9d6bd25d295-11409613-images-thumbs&amp;n=1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>
            <a:normAutofit/>
          </a:bodyPr>
          <a:lstStyle/>
          <a:p>
            <a:r>
              <a:rPr lang="ru-RU" sz="32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Актуальность</a:t>
            </a:r>
            <a:endParaRPr lang="ru-RU" sz="3200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Содержимое 7"/>
          <p:cNvSpPr>
            <a:spLocks noGrp="1"/>
          </p:cNvSpPr>
          <p:nvPr>
            <p:ph idx="1"/>
          </p:nvPr>
        </p:nvSpPr>
        <p:spPr>
          <a:xfrm>
            <a:off x="457200" y="1071546"/>
            <a:ext cx="8229600" cy="5500726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Актуальность данной технологии с её образовательным потенциалом определяется рядом исследований, в которых представлены аргументы «за» и «против» её использования, а также теоретические и практические особенности, представленные в публикациях Ю. </a:t>
            </a:r>
            <a:r>
              <a:rPr lang="ru-RU" sz="2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Немеца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Й. </a:t>
            </a:r>
            <a:r>
              <a:rPr lang="ru-RU" sz="2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Трна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Н. А. Кобзева, О. О. </a:t>
            </a:r>
            <a:r>
              <a:rPr lang="ru-RU" sz="2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Дьяконовой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А. С. Самойлова.</a:t>
            </a:r>
          </a:p>
          <a:p>
            <a:pPr>
              <a:buNone/>
            </a:pP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Анализ исследований в области применения данной технологии показал, что в большей степени </a:t>
            </a:r>
            <a:r>
              <a:rPr lang="ru-RU" sz="2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эдьютейнмент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используют в школьной и вузовской практике, но вместе с этим в дошкольном образовании технология практически не исследована.</a:t>
            </a:r>
          </a:p>
          <a:p>
            <a:pPr>
              <a:buNone/>
            </a:pP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Исходя из чего, назревает проблема в необходимости разработке рабочего определения для дошкольного образования с современными подходами и созданием условий для внедрения технологии в образовательный процесс с подготовкой педагогических работников, так как они должны обладать соответствующими компетенциями. Алгоритм внедрения </a:t>
            </a:r>
            <a:r>
              <a:rPr lang="ru-RU" sz="2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эдьютейнмента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в дошкольное образовательное учреждение заключается в адаптации ее в образовательный формат согласно ФГОС с выделением трех компонентов: 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концепция, содержание, процесс. 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 также выделение деятельности в рамках 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интерактивности, доступности, визуализации и эмоциональности.</a:t>
            </a:r>
            <a:b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0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avatars.mds.yandex.net/i?id=fa458a0526a64b995056c608a6e0e9d6bd25d295-11409613-images-thumbs&amp;n=1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>
            <a:normAutofit/>
          </a:bodyPr>
          <a:lstStyle/>
          <a:p>
            <a:r>
              <a:rPr lang="ru-RU" sz="32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Цели и задачи:</a:t>
            </a:r>
            <a:endParaRPr lang="ru-RU" sz="3200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Содержимое 7"/>
          <p:cNvSpPr>
            <a:spLocks noGrp="1"/>
          </p:cNvSpPr>
          <p:nvPr>
            <p:ph idx="1"/>
          </p:nvPr>
        </p:nvSpPr>
        <p:spPr>
          <a:xfrm>
            <a:off x="457200" y="1071546"/>
            <a:ext cx="8229600" cy="5500726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Цель</a:t>
            </a:r>
            <a:r>
              <a:rPr lang="ru-RU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 -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организация единого пространства познания и индивидуального развития детей в условиях детского сада, через применение технологий </a:t>
            </a:r>
            <a:r>
              <a:rPr lang="ru-RU" sz="2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эдьютейнмент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Задачи-</a:t>
            </a:r>
            <a:endParaRPr lang="ru-RU" sz="20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1. Включение в процессы обучения и воспитания элементов игры и развлечения для развития стойкого интереса к учению.</a:t>
            </a:r>
          </a:p>
          <a:p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2. Развитие у дошкольников интеллектуальных и коммуникативных способностей, логического мышления, памяти, воображения, умения самостоятельно находить ответ и делать выводы.</a:t>
            </a:r>
          </a:p>
          <a:p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3. Обогащение эмоционально- чувственного опыта.</a:t>
            </a:r>
          </a:p>
          <a:p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4. Формирование положительного отношения.</a:t>
            </a:r>
          </a:p>
          <a:p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5. Воспитание умения действовать в команде.</a:t>
            </a:r>
          </a:p>
          <a:p>
            <a:pPr>
              <a:buNone/>
            </a:pP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Образовательные области</a:t>
            </a:r>
            <a:endParaRPr lang="ru-RU" sz="20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Социально-коммуникативные, познавательные, речевые, </a:t>
            </a:r>
            <a:r>
              <a:rPr lang="ru-RU" sz="2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художетсвенно-эстетические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физические.</a:t>
            </a:r>
          </a:p>
          <a:p>
            <a:pPr>
              <a:buNone/>
            </a:pP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Виды деятельности:</a:t>
            </a:r>
          </a:p>
          <a:p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Двигательная, игровая, продуктивная, коммуникативная, трудовая, познавательно-исследовательская, чтение художественной литературы.</a:t>
            </a:r>
          </a:p>
          <a:p>
            <a:pPr>
              <a:buNone/>
            </a:pPr>
            <a:endParaRPr lang="ru-RU" sz="2000" dirty="0" smtClean="0">
              <a:solidFill>
                <a:srgbClr val="FF0000"/>
              </a:solidFill>
            </a:endParaRPr>
          </a:p>
          <a:p>
            <a:pPr algn="ctr">
              <a:buNone/>
            </a:pPr>
            <a:endParaRPr lang="ru-RU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avatars.mds.yandex.net/i?id=fa458a0526a64b995056c608a6e0e9d6bd25d295-11409613-images-thumbs&amp;n=1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Содержимое 7"/>
          <p:cNvSpPr>
            <a:spLocks noGrp="1"/>
          </p:cNvSpPr>
          <p:nvPr>
            <p:ph idx="1"/>
          </p:nvPr>
        </p:nvSpPr>
        <p:spPr>
          <a:xfrm>
            <a:off x="457200" y="785794"/>
            <a:ext cx="8229600" cy="5786478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Как следствие – отсутствие мотивации к обучению и переключение внимания на альтернативные формы времяпровождения: социальные сети, компьютерные игры и подростковые сериалы.</a:t>
            </a:r>
          </a:p>
          <a:p>
            <a:pPr>
              <a:buNone/>
            </a:pP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Педагоги и психологи дают однозначный ответ: учить и воспитывать современных детей нужно по-другому.</a:t>
            </a:r>
          </a:p>
          <a:p>
            <a:pPr>
              <a:buNone/>
            </a:pP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Эдьютейнмент – это новомодный термин, за которым прячется совершенно обычная, абсолютно каждому близкая вещь. А именно – включение игры в процесс обучения или воспитания чему-либо.</a:t>
            </a:r>
          </a:p>
          <a:p>
            <a:pPr>
              <a:buNone/>
            </a:pP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Говоря о перспективах современного образования, педагоги и психологи все чаще употребляют термин «</a:t>
            </a:r>
            <a:r>
              <a:rPr lang="ru-RU" sz="2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эдьютейнмент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». В узком смысле этого слова именно </a:t>
            </a:r>
            <a:r>
              <a:rPr lang="ru-RU" sz="2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эдьютейнмент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становится, чуть ли не единственным способом привлечь детей и молодёжь к изучению науки. Неважно, во что упаковывать эти знания – научные парки, интернет-сайты, мультфильмы. Важна суть – рассказ о науке на понятном и интересном языке.</a:t>
            </a:r>
          </a:p>
          <a:p>
            <a:pPr>
              <a:buNone/>
            </a:pP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Эдьютейнмент вобрал в себя самое лучшее из таких областей знания, как:</a:t>
            </a:r>
          </a:p>
          <a:p>
            <a:pPr>
              <a:buNone/>
            </a:pP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·         педагогика (например, педагогические принципы);</a:t>
            </a:r>
          </a:p>
          <a:p>
            <a:pPr>
              <a:buNone/>
            </a:pP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·         психология (коммуникативные теории);</a:t>
            </a:r>
          </a:p>
          <a:p>
            <a:pPr>
              <a:buNone/>
            </a:pP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·         информатика (современные информационные и коммуникационные технологии).</a:t>
            </a:r>
            <a:endParaRPr lang="ru-RU" sz="2000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avatars.mds.yandex.net/i?id=fa458a0526a64b995056c608a6e0e9d6bd25d295-11409613-images-thumbs&amp;n=1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4032"/>
          </a:xfrm>
        </p:spPr>
        <p:txBody>
          <a:bodyPr>
            <a:noAutofit/>
          </a:bodyPr>
          <a:lstStyle/>
          <a:p>
            <a:r>
              <a:rPr lang="ru-RU" sz="2400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В дошкольной педагогике технология </a:t>
            </a:r>
            <a:r>
              <a:rPr lang="ru-RU" sz="2400" i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эдьютейнмента</a:t>
            </a:r>
            <a:r>
              <a:rPr lang="ru-RU" sz="2400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способствует увеличению:</a:t>
            </a:r>
            <a:r>
              <a:rPr lang="ru-RU" sz="24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Содержимое 7"/>
          <p:cNvSpPr>
            <a:spLocks noGrp="1"/>
          </p:cNvSpPr>
          <p:nvPr>
            <p:ph idx="1"/>
          </p:nvPr>
        </p:nvSpPr>
        <p:spPr>
          <a:xfrm>
            <a:off x="457200" y="1000108"/>
            <a:ext cx="8229600" cy="5126055"/>
          </a:xfrm>
        </p:spPr>
        <p:txBody>
          <a:bodyPr>
            <a:normAutofit fontScale="77500" lnSpcReduction="20000"/>
          </a:bodyPr>
          <a:lstStyle/>
          <a:p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1.     Акцента на увлечение: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 важным является непосредственный интерес обучающегося, который приводит к развитию новых навыков и накоплению знаний.</a:t>
            </a:r>
          </a:p>
          <a:p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2.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     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Акцента на развлечение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именно развлечение выступает основным мотивом, который приводит к удовольствию, одновременно формируя стойкий интерес к процессу обучения, снимает психологическую нагрузку от процесса образования.</a:t>
            </a:r>
          </a:p>
          <a:p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3.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     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Применения игрового подхода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благодаря универсальности игры происходит эффективный процесс обучения вне зависимости от возраста.</a:t>
            </a:r>
          </a:p>
          <a:p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4.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     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Акцента на современность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при использовании актуальных возможностей современных технологий, таких как видео- и аудиоматериалы, дидактические игры, образовательные программы в </a:t>
            </a:r>
            <a:r>
              <a:rPr lang="ru-RU" sz="2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мультимедийном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формате и многие другие средства, достигается максимальная вовлеченность обучающихся в образовательный процесс.</a:t>
            </a:r>
          </a:p>
          <a:p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       Особенностью технологии </a:t>
            </a:r>
            <a:r>
              <a:rPr lang="ru-RU" sz="2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Edutainment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является внедрение современных форм развлечения в систему традиционных лекций, уроков, занятий, семинаров и мастер-классов, так как без телевизионных программ, настольных, компьютерных и видео игр, фильмов, музыки, </a:t>
            </a:r>
            <a:r>
              <a:rPr lang="ru-RU" sz="2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веб-сайтов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мультимедийных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программ и т. д. уже невозможно представить современное обучение и общение. Проходить занятия и мероприятия в формате технологии </a:t>
            </a:r>
            <a:r>
              <a:rPr lang="ru-RU" sz="2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Edutainment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могут  в </a:t>
            </a:r>
            <a:r>
              <a:rPr lang="ru-RU" sz="2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музее,библиотеке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доме культуры, где можно получить информацию по какой-либо познавательной теме в непринужденной атмосфере.</a:t>
            </a:r>
          </a:p>
          <a:p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Следовательно, «</a:t>
            </a:r>
            <a:r>
              <a:rPr lang="ru-RU" sz="2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эдьютейнмент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 — особый тип обучения, который основывается на развлечении и формировании первичного интереса к предмету с получением удовольствия от процесса обучения и стойким интересом к процессу обучения.</a:t>
            </a:r>
          </a:p>
          <a:p>
            <a:pPr>
              <a:buNone/>
            </a:pP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000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avatars.mds.yandex.net/i?id=fa458a0526a64b995056c608a6e0e9d6bd25d295-11409613-images-thumbs&amp;n=1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69072"/>
          </a:xfrm>
        </p:spPr>
        <p:txBody>
          <a:bodyPr>
            <a:normAutofit fontScale="90000"/>
          </a:bodyPr>
          <a:lstStyle/>
          <a:p>
            <a:pPr algn="l"/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Благодаря современным инновационным и интерактивным технологиям то, о чем раньше можно было только слышать, теперь можно увидеть, пощупать, потрогать, попробовать. Практически любую ситуацию, любой процесс или механизм можно смоделировать в образовательных целях. Вовлечение учащихся в среду, имитирующую интересную для них область знаний – это одно из самых главных преимуществ </a:t>
            </a:r>
            <a:r>
              <a:rPr lang="ru-RU" sz="2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эдьютейнмента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1.</a:t>
            </a:r>
            <a:r>
              <a:rPr lang="ru-RU" sz="20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Внедряем мультимедиа в обучение</a:t>
            </a:r>
            <a:br>
              <a:rPr lang="ru-RU" sz="20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2.</a:t>
            </a:r>
            <a:r>
              <a:rPr lang="ru-RU" sz="20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i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Интерактив</a:t>
            </a:r>
            <a:r>
              <a:rPr lang="ru-RU" sz="20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погружаем детей в материал</a:t>
            </a:r>
            <a:br>
              <a:rPr lang="ru-RU" sz="20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3.</a:t>
            </a:r>
            <a:r>
              <a:rPr lang="ru-RU" sz="20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Ролевые игры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Одна из основных задач современного педагога – сделать занятие интереснее того, чем можно заняться в Интернете и других </a:t>
            </a:r>
            <a:r>
              <a:rPr lang="ru-RU" sz="2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медиапространствах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Или хотя бы не менее интересным. Отсюда первое требование </a:t>
            </a:r>
            <a:r>
              <a:rPr lang="ru-RU" sz="2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эдьютейнмента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– внедрение мультимедиа в образовательный процесс. Для этого недостаточно просто повесить в группе </a:t>
            </a:r>
            <a:r>
              <a:rPr lang="ru-RU" sz="2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мультимедийную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доску. Педагог должен научиться использовать ее возможности, а именно – передавать  информацию через все возможные виды данных: помимо текста это аудио звучание, видео показ, анимация, презентация. Естественно, всё это должно представлять из себя не «я тебя слепила из того, что было», а продуманную, одновременно полезную и привлекательную для детей систему.</a:t>
            </a:r>
            <a:endParaRPr lang="ru-RU" sz="20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avatars.mds.yandex.net/i?id=fa458a0526a64b995056c608a6e0e9d6bd25d295-11409613-images-thumbs&amp;n=1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800" i="1" dirty="0" smtClean="0">
                <a:solidFill>
                  <a:srgbClr val="FF0000"/>
                </a:solidFill>
              </a:rPr>
              <a:t>Для реализации интерактивного обучения на данном этапе я использую многообразные технологии:</a:t>
            </a:r>
            <a:endParaRPr lang="ru-RU" sz="2800" i="1" dirty="0">
              <a:solidFill>
                <a:srgbClr val="FF0000"/>
              </a:solidFill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 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Инновационная технология;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Психологический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прием;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Образовательное развлечение;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Проблемно-игровая деятельность;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Игровой формат;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Самостоятельность;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Содержимое 8" descr="https://fsd.multiurok.ru/html/2023/11/03/s_65449178516a7/img1.jpg"/>
          <p:cNvPicPr>
            <a:picLocks noGrp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4786314" y="1571612"/>
            <a:ext cx="4038600" cy="43577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https://tacon.ru/wp-content/uploads/c/6/5/c65551bd4c73656187af9c3ea88579f9.jpe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avatars.mds.yandex.net/i?id=fa458a0526a64b995056c608a6e0e9d6bd25d295-11409613-images-thumbs&amp;n=1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Использование компьютерных технологий помогает:</a:t>
            </a:r>
            <a:endParaRPr lang="ru-RU" sz="3200" dirty="0"/>
          </a:p>
        </p:txBody>
      </p:sp>
      <p:sp>
        <p:nvSpPr>
          <p:cNvPr id="7" name="Содержимое 6"/>
          <p:cNvSpPr>
            <a:spLocks noGrp="1"/>
          </p:cNvSpPr>
          <p:nvPr>
            <p:ph sz="half" idx="1"/>
          </p:nvPr>
        </p:nvSpPr>
        <p:spPr/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ru-RU" dirty="0" smtClean="0"/>
              <a:t>-     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Привлекать пассивных слушателей к активной деятельности;</a:t>
            </a:r>
          </a:p>
          <a:p>
            <a:pPr>
              <a:buFontTx/>
              <a:buChar char="-"/>
            </a:pP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Делать образовательную деятельность более наглядной и интенсивной;</a:t>
            </a:r>
          </a:p>
          <a:p>
            <a:pPr>
              <a:buFontTx/>
              <a:buChar char="-"/>
            </a:pP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Формировать информационную культуру у детей;</a:t>
            </a:r>
          </a:p>
          <a:p>
            <a:pPr>
              <a:buFontTx/>
              <a:buChar char="-"/>
            </a:pP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Активизировать познавательный интерес;</a:t>
            </a:r>
          </a:p>
          <a:p>
            <a:pPr>
              <a:buFontTx/>
              <a:buChar char="-"/>
            </a:pP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Реализовывать личностно ориентированный и дифференцированный подход в обучении;</a:t>
            </a:r>
          </a:p>
          <a:p>
            <a:pPr>
              <a:buFontTx/>
              <a:buChar char="-"/>
            </a:pP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Активизировать мыслительные процессы.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9" name="Содержимое 8" descr="https://xn----8sbfklga1asckj6a.xn--p1ai/800/600/http/portal-kolomna.ru/wp-content/uploads/2/6/8/2681be005399e44877abfdcd89e0e729.jpeg"/>
          <p:cNvPicPr>
            <a:picLocks noGrp="1"/>
          </p:cNvPicPr>
          <p:nvPr>
            <p:ph sz="half" idx="2"/>
          </p:nvPr>
        </p:nvPicPr>
        <p:blipFill>
          <a:blip r:embed="rId3"/>
          <a:srcRect l="69932" t="34043" r="8428" b="1520"/>
          <a:stretch>
            <a:fillRect/>
          </a:stretch>
        </p:blipFill>
        <p:spPr bwMode="auto">
          <a:xfrm>
            <a:off x="6858016" y="1571612"/>
            <a:ext cx="1978762" cy="44190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  <p:pic>
        <p:nvPicPr>
          <p:cNvPr id="6" name="Рисунок 5" descr="D:\МОИ ДОКУМЕНТЫ\ДОКИ-2023г-2024 год\20.02.24г.-февральское совещание\20240219_104238.jpg"/>
          <p:cNvPicPr/>
          <p:nvPr/>
        </p:nvPicPr>
        <p:blipFill>
          <a:blip r:embed="rId4" cstate="print"/>
          <a:srcRect r="24045"/>
          <a:stretch>
            <a:fillRect/>
          </a:stretch>
        </p:blipFill>
        <p:spPr bwMode="auto">
          <a:xfrm rot="5400000">
            <a:off x="4697619" y="2589001"/>
            <a:ext cx="1963339" cy="17859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avatars.mds.yandex.net/i?id=fa458a0526a64b995056c608a6e0e9d6bd25d295-11409613-images-thumbs&amp;n=1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Содержимое 4"/>
          <p:cNvSpPr>
            <a:spLocks noGrp="1"/>
          </p:cNvSpPr>
          <p:nvPr>
            <p:ph sz="half" idx="1"/>
          </p:nvPr>
        </p:nvSpPr>
        <p:spPr>
          <a:xfrm>
            <a:off x="457200" y="285728"/>
            <a:ext cx="4038600" cy="5840435"/>
          </a:xfrm>
        </p:spPr>
        <p:txBody>
          <a:bodyPr>
            <a:normAutofit fontScale="85000" lnSpcReduction="10000"/>
          </a:bodyPr>
          <a:lstStyle/>
          <a:p>
            <a:pPr algn="ctr">
              <a:buNone/>
            </a:pPr>
            <a:r>
              <a:rPr lang="ru-RU" sz="2000" dirty="0" smtClean="0">
                <a:solidFill>
                  <a:srgbClr val="FF0000"/>
                </a:solidFill>
              </a:rPr>
              <a:t>Дидактические игры. </a:t>
            </a:r>
          </a:p>
          <a:p>
            <a:pPr>
              <a:buNone/>
            </a:pPr>
            <a:r>
              <a:rPr lang="ru-RU" sz="2000" dirty="0" smtClean="0">
                <a:solidFill>
                  <a:srgbClr val="002060"/>
                </a:solidFill>
              </a:rPr>
              <a:t>          В играх на развитие речи ребенок незаметно для себя усваивает сложный речевой материал, преодолевает нарушение речи, пополняет и активизирует словарь, формируется наблюдательность, развивается память, внимание, логическое мышление. В своей работе я использую различные дидактические игры: игры с предметами, настольно-печатные и словесные.</a:t>
            </a:r>
          </a:p>
          <a:p>
            <a:r>
              <a:rPr lang="ru-RU" sz="2000" b="1" dirty="0" smtClean="0">
                <a:solidFill>
                  <a:srgbClr val="002060"/>
                </a:solidFill>
              </a:rPr>
              <a:t> Словесные игры: </a:t>
            </a:r>
            <a:r>
              <a:rPr lang="ru-RU" sz="2000" b="1" dirty="0" smtClean="0">
                <a:solidFill>
                  <a:srgbClr val="002060"/>
                </a:solidFill>
                <a:sym typeface="Symbol"/>
              </a:rPr>
              <a:t></a:t>
            </a:r>
            <a:r>
              <a:rPr lang="ru-RU" sz="2000" dirty="0" smtClean="0">
                <a:solidFill>
                  <a:srgbClr val="002060"/>
                </a:solidFill>
              </a:rPr>
              <a:t> Собери багаж (обобщение и группировка по признакам). </a:t>
            </a:r>
          </a:p>
          <a:p>
            <a:r>
              <a:rPr lang="ru-RU" sz="2000" dirty="0" smtClean="0">
                <a:solidFill>
                  <a:srgbClr val="002060"/>
                </a:solidFill>
                <a:sym typeface="Symbol"/>
              </a:rPr>
              <a:t></a:t>
            </a:r>
            <a:r>
              <a:rPr lang="ru-RU" sz="2000" dirty="0" smtClean="0">
                <a:solidFill>
                  <a:srgbClr val="002060"/>
                </a:solidFill>
              </a:rPr>
              <a:t> Фантазеры (развитие речевой активности, воображения).</a:t>
            </a:r>
          </a:p>
          <a:p>
            <a:r>
              <a:rPr lang="ru-RU" sz="2000" b="1" dirty="0" smtClean="0">
                <a:solidFill>
                  <a:srgbClr val="002060"/>
                </a:solidFill>
              </a:rPr>
              <a:t>Настольные игры:</a:t>
            </a:r>
            <a:endParaRPr lang="ru-RU" sz="2000" dirty="0" smtClean="0">
              <a:solidFill>
                <a:srgbClr val="002060"/>
              </a:solidFill>
            </a:endParaRPr>
          </a:p>
          <a:p>
            <a:r>
              <a:rPr lang="ru-RU" sz="2000" dirty="0" smtClean="0">
                <a:solidFill>
                  <a:srgbClr val="002060"/>
                </a:solidFill>
                <a:sym typeface="Symbol"/>
              </a:rPr>
              <a:t></a:t>
            </a:r>
            <a:r>
              <a:rPr lang="ru-RU" sz="2000" dirty="0" smtClean="0">
                <a:solidFill>
                  <a:srgbClr val="002060"/>
                </a:solidFill>
              </a:rPr>
              <a:t> Готов ли ребенок к школе? (игра-тест определения уровня речевых  знаний). </a:t>
            </a:r>
          </a:p>
          <a:p>
            <a:r>
              <a:rPr lang="ru-RU" sz="2000" dirty="0" smtClean="0">
                <a:solidFill>
                  <a:srgbClr val="002060"/>
                </a:solidFill>
              </a:rPr>
              <a:t>Игры с предметами: </a:t>
            </a:r>
          </a:p>
          <a:p>
            <a:pPr>
              <a:buNone/>
            </a:pPr>
            <a:endParaRPr lang="ru-RU" sz="2000" dirty="0">
              <a:solidFill>
                <a:srgbClr val="002060"/>
              </a:solidFill>
            </a:endParaRPr>
          </a:p>
        </p:txBody>
      </p:sp>
      <p:pic>
        <p:nvPicPr>
          <p:cNvPr id="7" name="Содержимое 6" descr="D:\МОИ ДОКУМЕНТЫ\ДОКИ-2023г-2024 год\20.02.24г.-февральское совещание\фотки\20220406_162433.jpg"/>
          <p:cNvPicPr>
            <a:picLocks noGrp="1"/>
          </p:cNvPicPr>
          <p:nvPr>
            <p:ph sz="half" idx="2"/>
          </p:nvPr>
        </p:nvPicPr>
        <p:blipFill>
          <a:blip r:embed="rId3" cstate="print"/>
          <a:srcRect t="13922"/>
          <a:stretch>
            <a:fillRect/>
          </a:stretch>
        </p:blipFill>
        <p:spPr bwMode="auto">
          <a:xfrm>
            <a:off x="5643570" y="214290"/>
            <a:ext cx="2743200" cy="17709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D:\МОИ ДОКУМЕНТЫ\ДОКИ-2023г-2024 год\20.02.24г.-февральское совещание\20240216_154624.jpg"/>
          <p:cNvPicPr/>
          <p:nvPr/>
        </p:nvPicPr>
        <p:blipFill>
          <a:blip r:embed="rId4" cstate="print"/>
          <a:srcRect l="17005"/>
          <a:stretch>
            <a:fillRect/>
          </a:stretch>
        </p:blipFill>
        <p:spPr bwMode="auto">
          <a:xfrm rot="5400000">
            <a:off x="4366318" y="2205922"/>
            <a:ext cx="2244930" cy="1976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D:\МОИ ДОКУМЕНТЫ\ДОКИ-2023г-2024 год\20.02.24г.-февральское совещание\20240216_095156.jpg"/>
          <p:cNvPicPr/>
          <p:nvPr/>
        </p:nvPicPr>
        <p:blipFill>
          <a:blip r:embed="rId5" cstate="print"/>
          <a:srcRect l="27848"/>
          <a:stretch>
            <a:fillRect/>
          </a:stretch>
        </p:blipFill>
        <p:spPr bwMode="auto">
          <a:xfrm rot="5400000">
            <a:off x="6685772" y="2029608"/>
            <a:ext cx="2192335" cy="227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D:\МОИ ДОКУМЕНТЫ\ДОКИ-2023г-2024 год\20.02.24г.-февральское совещание\20240216_154432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4236641" y="4621614"/>
            <a:ext cx="2170913" cy="17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 descr="D:\МОИ ДОКУМЕНТЫ\ДОКИ-2023г-2024 год\20.02.24г.-февральское совещание\20240216_152514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5400000">
            <a:off x="6536544" y="4679167"/>
            <a:ext cx="2214579" cy="1714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avatars.mds.yandex.net/i?id=fa458a0526a64b995056c608a6e0e9d6bd25d295-11409613-images-thumbs&amp;n=1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Содержимое 4"/>
          <p:cNvSpPr>
            <a:spLocks noGrp="1"/>
          </p:cNvSpPr>
          <p:nvPr>
            <p:ph sz="half" idx="1"/>
          </p:nvPr>
        </p:nvSpPr>
        <p:spPr>
          <a:xfrm>
            <a:off x="142844" y="285728"/>
            <a:ext cx="4071966" cy="6143668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</a:t>
            </a:r>
          </a:p>
          <a:p>
            <a:pPr>
              <a:buNone/>
            </a:pPr>
            <a:endParaRPr lang="ru-RU" sz="20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20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Интерактивная система: играем и учимся вместе Внедрение </a:t>
            </a:r>
            <a:r>
              <a:rPr lang="ru-RU" sz="2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мультимедийных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средств в образовательный процесс первое правило </a:t>
            </a:r>
            <a:r>
              <a:rPr lang="ru-RU" sz="2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эдьютейнмента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Использование информационно–коммуникативных технологий позволяют успешно решать задачи: развивают свободное общение со взрослыми и детьми; развивают все компоненты устной речи детей; способствуют практическому овладению воспитанниками нормам речи; дают возможность обогатить знания и представления об окружающем мире. </a:t>
            </a:r>
          </a:p>
          <a:p>
            <a:pPr>
              <a:buNone/>
            </a:pP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Подводя итог, следует отметить, что технология </a:t>
            </a:r>
            <a:r>
              <a:rPr lang="ru-RU" sz="2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эдьютейнмент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это один из самых продуктивных путей для формирования развития речи у дошкольников в условиях современности. Ведь учиться, играя, гораздо веселее и интереснее!</a:t>
            </a:r>
            <a:endParaRPr lang="ru-RU" sz="2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C:\Users\Zver\Desktop\ДОКИ-2023-2024г\Подг.гр-2023-2024г\Обучение грамоте\Новая папка\20240216_155033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4810" y="214290"/>
            <a:ext cx="2557466" cy="2071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D:\МОИ ДОКУМЕНТЫ\ДОКИ-2023г-2024 год\20.02.24г.-февральское совещание\IMG-20240216-WA0042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15206" y="214291"/>
            <a:ext cx="1504949" cy="2000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D:\МОИ ДОКУМЕНТЫ\ДОКИ-2023г-2024 год\20.02.24г.-февральское совещание\20240216_152735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4180276" y="2677716"/>
            <a:ext cx="2214578" cy="17168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Содержимое 9" descr="C:\Users\Zver\Desktop\ДОКИ-2023-2024г\Подг.гр-2023-2024г\Обучение грамоте\20240111_095239.jpg"/>
          <p:cNvPicPr>
            <a:picLocks noGrp="1"/>
          </p:cNvPicPr>
          <p:nvPr>
            <p:ph sz="half" idx="2"/>
          </p:nvPr>
        </p:nvPicPr>
        <p:blipFill>
          <a:blip r:embed="rId6" cstate="print"/>
          <a:srcRect l="37201"/>
          <a:stretch>
            <a:fillRect/>
          </a:stretch>
        </p:blipFill>
        <p:spPr bwMode="auto">
          <a:xfrm rot="5400000">
            <a:off x="6714693" y="2215001"/>
            <a:ext cx="1928553" cy="2213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E:\Новая папка (2)\изображение_viber_2022-12-09_22-15-41-958.jpg"/>
          <p:cNvPicPr/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214942" y="4786322"/>
            <a:ext cx="3095625" cy="17432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https://avatars.mds.yandex.net/i?id=fa458a0526a64b995056c608a6e0e9d6bd25d295-11409613-images-thumbs&amp;n=1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D:\МОИ ДОКУМЕНТЫ\ДОКИ-2023г-2024 год\20.02.24г.-февральское совещание\20240216_152159.jpg"/>
          <p:cNvPicPr/>
          <p:nvPr/>
        </p:nvPicPr>
        <p:blipFill>
          <a:blip r:embed="rId3" cstate="print"/>
          <a:srcRect l="15030"/>
          <a:stretch>
            <a:fillRect/>
          </a:stretch>
        </p:blipFill>
        <p:spPr bwMode="auto">
          <a:xfrm rot="5400000">
            <a:off x="868339" y="560366"/>
            <a:ext cx="2225673" cy="196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D:\МОИ ДОКУМЕНТЫ\ДОКИ-2023г-2024 год\20.02.24г.-февральское совещание\20240216_110407.jpg"/>
          <p:cNvPicPr/>
          <p:nvPr/>
        </p:nvPicPr>
        <p:blipFill>
          <a:blip r:embed="rId4" cstate="print"/>
          <a:srcRect t="21569" b="17843"/>
          <a:stretch>
            <a:fillRect/>
          </a:stretch>
        </p:blipFill>
        <p:spPr bwMode="auto">
          <a:xfrm>
            <a:off x="3786182" y="428604"/>
            <a:ext cx="4214842" cy="2214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C:\Users\Zver\Desktop\ДОКИ-2023-2024г\Подг.гр-2023-2024г\Обучение грамоте\Новая папка\20240216_155436.jpg"/>
          <p:cNvPicPr/>
          <p:nvPr/>
        </p:nvPicPr>
        <p:blipFill>
          <a:blip r:embed="rId5" cstate="print"/>
          <a:srcRect l="21029" t="19216"/>
          <a:stretch>
            <a:fillRect/>
          </a:stretch>
        </p:blipFill>
        <p:spPr bwMode="auto">
          <a:xfrm>
            <a:off x="285720" y="4071942"/>
            <a:ext cx="2857520" cy="228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C:\Users\Zver\Desktop\ДОКИ-2023-2024г\Подг.гр-2023-2024г\Обучение грамоте\20240111_094737.jpg"/>
          <p:cNvPicPr/>
          <p:nvPr/>
        </p:nvPicPr>
        <p:blipFill>
          <a:blip r:embed="rId6" cstate="print"/>
          <a:srcRect l="29017"/>
          <a:stretch>
            <a:fillRect/>
          </a:stretch>
        </p:blipFill>
        <p:spPr bwMode="auto">
          <a:xfrm rot="5400000">
            <a:off x="3565319" y="3078359"/>
            <a:ext cx="2251472" cy="238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C:\Users\Zver\Desktop\ДОКИ-2023-2024г\Подг.гр-2023-2024г\Обучение грамоте\Новая папка\20240216_155231.jpg"/>
          <p:cNvPicPr/>
          <p:nvPr/>
        </p:nvPicPr>
        <p:blipFill>
          <a:blip r:embed="rId7" cstate="print"/>
          <a:srcRect l="10619"/>
          <a:stretch>
            <a:fillRect/>
          </a:stretch>
        </p:blipFill>
        <p:spPr bwMode="auto">
          <a:xfrm>
            <a:off x="6143636" y="4000504"/>
            <a:ext cx="2584240" cy="228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avatars.mds.yandex.net/i?id=fa458a0526a64b995056c608a6e0e9d6bd25d295-11409613-images-thumbs&amp;n=1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 descr="D:\МОИ ДОКУМЕНТЫ\ДОКИ-2023г-2024 год\20.02.24г.-февральское совещание\IMG-20210928-WA0043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14942" y="285728"/>
            <a:ext cx="3533777" cy="1714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D:\Старшая гр.-2021-2022г.г\игры\Настольное лото -Познай свой край Якутию\20220217_165240.jpg"/>
          <p:cNvPicPr/>
          <p:nvPr/>
        </p:nvPicPr>
        <p:blipFill>
          <a:blip r:embed="rId4" cstate="print"/>
          <a:srcRect l="9300" t="25641" r="6521"/>
          <a:stretch>
            <a:fillRect/>
          </a:stretch>
        </p:blipFill>
        <p:spPr bwMode="auto">
          <a:xfrm>
            <a:off x="571472" y="4929198"/>
            <a:ext cx="2833685" cy="16430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D:\Старшая гр.-2021-2022г.г\досуг\Новая папка\20210930_082050.jpg"/>
          <p:cNvPicPr/>
          <p:nvPr/>
        </p:nvPicPr>
        <p:blipFill>
          <a:blip r:embed="rId5" cstate="print"/>
          <a:srcRect r="11765"/>
          <a:stretch>
            <a:fillRect/>
          </a:stretch>
        </p:blipFill>
        <p:spPr bwMode="auto">
          <a:xfrm>
            <a:off x="2643174" y="214290"/>
            <a:ext cx="2143140" cy="2071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D:\Старшая гр.-2021-2022г.г\Обучение грамоте\Новая папка (2)\20220128_110157.jpg"/>
          <p:cNvPicPr/>
          <p:nvPr/>
        </p:nvPicPr>
        <p:blipFill>
          <a:blip r:embed="rId6" cstate="print"/>
          <a:srcRect l="34313" t="24359" r="33458" b="24359"/>
          <a:stretch>
            <a:fillRect/>
          </a:stretch>
        </p:blipFill>
        <p:spPr bwMode="auto">
          <a:xfrm>
            <a:off x="2357422" y="2500306"/>
            <a:ext cx="2000264" cy="2357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D:\Старшая гр.-2021-2022г.г\Обучение грамоте\Новая папка (2)\20220128_110322.jpg"/>
          <p:cNvPicPr/>
          <p:nvPr/>
        </p:nvPicPr>
        <p:blipFill>
          <a:blip r:embed="rId7" cstate="print"/>
          <a:srcRect l="31522" t="33848"/>
          <a:stretch>
            <a:fillRect/>
          </a:stretch>
        </p:blipFill>
        <p:spPr bwMode="auto">
          <a:xfrm rot="5400000">
            <a:off x="-32" y="1857364"/>
            <a:ext cx="2357454" cy="1928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D:\Старшая гр.-2021-2022г.г\Открытое занятие у логопеда-12.04.22г\20220412_111813.jpg"/>
          <p:cNvPicPr/>
          <p:nvPr/>
        </p:nvPicPr>
        <p:blipFill>
          <a:blip r:embed="rId8" cstate="print"/>
          <a:srcRect l="15594"/>
          <a:stretch>
            <a:fillRect/>
          </a:stretch>
        </p:blipFill>
        <p:spPr bwMode="auto">
          <a:xfrm rot="5400000">
            <a:off x="4429124" y="3143248"/>
            <a:ext cx="2357454" cy="1928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D:\Старшая гр.-2021-2022г.г\досуг\Новая папка\20210930_083043.jpg"/>
          <p:cNvPicPr/>
          <p:nvPr/>
        </p:nvPicPr>
        <p:blipFill>
          <a:blip r:embed="rId9" cstate="print"/>
          <a:srcRect t="8569" r="7461"/>
          <a:stretch>
            <a:fillRect/>
          </a:stretch>
        </p:blipFill>
        <p:spPr bwMode="auto">
          <a:xfrm rot="5400000">
            <a:off x="6643702" y="3857628"/>
            <a:ext cx="2357454" cy="17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avatars.mds.yandex.net/i?id=fa458a0526a64b995056c608a6e0e9d6bd25d295-11409613-images-thumbs&amp;n=1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214282" y="285728"/>
            <a:ext cx="3429024" cy="6357982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ru-RU" sz="2000" dirty="0" smtClean="0"/>
              <a:t>             Поскольку воспитательная и частично образовательная функция возложена в первую очередь на семью и среду ребёнка, в которой он находится, уместно использовать технологию обучение через развлечение дома. Примером может стать любая логическая игра для семейного досуга, познавательные </a:t>
            </a:r>
            <a:r>
              <a:rPr lang="ru-RU" sz="2000" dirty="0" err="1" smtClean="0"/>
              <a:t>ходилки</a:t>
            </a:r>
            <a:r>
              <a:rPr lang="ru-RU" sz="2000" dirty="0" smtClean="0"/>
              <a:t> или карточные игры, направленные на развитие ребёнка и совместное времяпровождение. Дети и взрослые увлечённо проводят время вместе и учатся новому в лёгкой игровой форме. Это позволяет не только расширить кругозор детей, но и укрепить его веру в единство семьи и поддержку близких.</a:t>
            </a:r>
          </a:p>
          <a:p>
            <a:pPr>
              <a:buNone/>
            </a:pPr>
            <a:r>
              <a:rPr lang="ru-RU" sz="2000" dirty="0" smtClean="0"/>
              <a:t>            В домашнем обучении тоже можно и нужно использовать </a:t>
            </a:r>
            <a:r>
              <a:rPr lang="ru-RU" sz="2000" dirty="0" err="1" smtClean="0"/>
              <a:t>эдьютейнмент-возможности</a:t>
            </a:r>
            <a:r>
              <a:rPr lang="ru-RU" sz="2000" dirty="0" smtClean="0"/>
              <a:t>. Телевидение, компьютерные игры, например XBOX – всё это родители могут включить в разработку оригинальной </a:t>
            </a:r>
            <a:r>
              <a:rPr lang="ru-RU" sz="2000" dirty="0" err="1" smtClean="0"/>
              <a:t>эдьютейнмент-программы</a:t>
            </a:r>
            <a:r>
              <a:rPr lang="ru-RU" sz="2000" dirty="0" smtClean="0"/>
              <a:t> для своего ребенка. Безусловно, этому придется уделить немало времени, внимания и усердия, но разве не того же самого мы требуем от своих детей?</a:t>
            </a:r>
          </a:p>
          <a:p>
            <a:pPr>
              <a:buNone/>
            </a:pPr>
            <a:endParaRPr lang="ru-RU" sz="2000" dirty="0"/>
          </a:p>
        </p:txBody>
      </p:sp>
      <p:pic>
        <p:nvPicPr>
          <p:cNvPr id="7" name="Содержимое 6" descr="C:\Users\Zver\Desktop\ДОКИ-2023-2024г\Подг.гр-2023-2024г\Мищенко Руслан Исследовательский проект\IMG-20240129-WA0072.jpg"/>
          <p:cNvPicPr>
            <a:picLocks noGrp="1"/>
          </p:cNvPicPr>
          <p:nvPr>
            <p:ph sz="half" idx="2"/>
          </p:nvPr>
        </p:nvPicPr>
        <p:blipFill>
          <a:blip r:embed="rId3" cstate="print"/>
          <a:srcRect t="26018"/>
          <a:stretch>
            <a:fillRect/>
          </a:stretch>
        </p:blipFill>
        <p:spPr bwMode="auto">
          <a:xfrm>
            <a:off x="4071934" y="214290"/>
            <a:ext cx="2286016" cy="2000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D:\МОИ ДОКУМЕНТЫ\ДОКИ-2023г-2024 год\20.02.24г.-февральское совещание\Новая папка\IMG-20240218-WA0068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15140" y="1285860"/>
            <a:ext cx="2219325" cy="16644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D:\МОИ ДОКУМЕНТЫ\ДОКИ-2023г-2024 год\20.02.24г.-февральское совещание\Новая папка\IMG-20240218-WA0070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29058" y="3357562"/>
            <a:ext cx="2571768" cy="2000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D:\МОИ ДОКУМЕНТЫ\ДОКИ-2023г-2024 год\20.02.24г.-февральское совещание\Новая папка\IMG-20240218-WA0064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 flipH="1">
            <a:off x="6715140" y="3929066"/>
            <a:ext cx="2214578" cy="2000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https://avatars.mds.yandex.net/i?id=fa458a0526a64b995056c608a6e0e9d6bd25d295-11409613-images-thumbs&amp;n=1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Содержимое 6"/>
          <p:cNvSpPr>
            <a:spLocks noGrp="1"/>
          </p:cNvSpPr>
          <p:nvPr>
            <p:ph sz="half" idx="1"/>
          </p:nvPr>
        </p:nvSpPr>
        <p:spPr>
          <a:xfrm>
            <a:off x="142844" y="214290"/>
            <a:ext cx="4352956" cy="6286544"/>
          </a:xfrm>
        </p:spPr>
        <p:txBody>
          <a:bodyPr>
            <a:normAutofit fontScale="55000" lnSpcReduction="20000"/>
          </a:bodyPr>
          <a:lstStyle/>
          <a:p>
            <a:r>
              <a:rPr lang="ru-RU" sz="29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Педагоги и психологи сошлись в едином мнении, что, играя в процессе обучения, дети лучше усваивают материал, не испытывают дискомфорта при обучении, охотнее идут на контакт с педагогами и со сверстниками. Помимо этого, обучение через развлечение значительно экономит ресурс, становящийся порой причиной детской усталости и раздражительности. Благодаря положительным эмоциям, </a:t>
            </a:r>
            <a:r>
              <a:rPr lang="ru-RU" sz="29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занятия  не вызывают внутреннего протеста</a:t>
            </a:r>
            <a:r>
              <a:rPr lang="ru-RU" sz="29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а воспринимается как элемент игры и часть интересной, насыщенной жизни. Играя в процессе обучения, малыш успешно овладевает навыками и запоминает материал.</a:t>
            </a:r>
          </a:p>
          <a:p>
            <a:r>
              <a:rPr lang="ru-RU" sz="29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Развитие методики </a:t>
            </a:r>
            <a:r>
              <a:rPr lang="ru-RU" sz="29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edutainment</a:t>
            </a:r>
            <a:r>
              <a:rPr lang="ru-RU" sz="29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особенно актуально в дошкольном образовании, начальных классах, системе дополнительного образования детей. Именно здесь формируются основы дальнейших знаний, которые станут определяющими в формировании личности. </a:t>
            </a:r>
            <a:r>
              <a:rPr lang="ru-RU" sz="29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Не перегнуть, не сломать ребёнка</a:t>
            </a:r>
            <a:r>
              <a:rPr lang="ru-RU" sz="29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не потерять интереса к новым знаниям – задачи, которые всегда ставились перед педагогами, работающими с дошкольниками .Благодаря технологии </a:t>
            </a:r>
            <a:r>
              <a:rPr lang="ru-RU" sz="29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edutainment</a:t>
            </a:r>
            <a:r>
              <a:rPr lang="ru-RU" sz="29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мы учим через игру, чем мотивируем учащегося и пробуждаем в нём интерес к реальным знаниям.</a:t>
            </a:r>
          </a:p>
          <a:p>
            <a:pPr>
              <a:buNone/>
            </a:pPr>
            <a:endParaRPr lang="ru-RU" sz="2000" dirty="0" smtClean="0"/>
          </a:p>
          <a:p>
            <a:pPr>
              <a:buNone/>
            </a:pPr>
            <a:endParaRPr lang="ru-RU" sz="2000" dirty="0"/>
          </a:p>
        </p:txBody>
      </p:sp>
      <p:pic>
        <p:nvPicPr>
          <p:cNvPr id="9" name="Содержимое 4" descr="D:\МОИ ДОКУМЕНТЫ\ДОКИ-2023г-2024 год\20.02.24г.-февральское совещание\20240216_151925.jpg"/>
          <p:cNvPicPr>
            <a:picLocks/>
          </p:cNvPicPr>
          <p:nvPr/>
        </p:nvPicPr>
        <p:blipFill>
          <a:blip r:embed="rId3" cstate="print"/>
          <a:srcRect t="11135" r="5882" b="13009"/>
          <a:stretch>
            <a:fillRect/>
          </a:stretch>
        </p:blipFill>
        <p:spPr bwMode="auto">
          <a:xfrm rot="5400000">
            <a:off x="6715139" y="1571613"/>
            <a:ext cx="2071703" cy="17859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Содержимое 9" descr="D:\МОИ ДОКУМЕНТЫ\ДОКИ-2023г-2024 год\20.02.24г.-февральское совещание\20240216_151959.jpg"/>
          <p:cNvPicPr>
            <a:picLocks noGrp="1"/>
          </p:cNvPicPr>
          <p:nvPr>
            <p:ph sz="half" idx="2"/>
          </p:nvPr>
        </p:nvPicPr>
        <p:blipFill>
          <a:blip r:embed="rId4" cstate="print"/>
          <a:srcRect l="16195" r="11812" b="7265"/>
          <a:stretch>
            <a:fillRect/>
          </a:stretch>
        </p:blipFill>
        <p:spPr bwMode="auto">
          <a:xfrm rot="5400000">
            <a:off x="4786754" y="3428560"/>
            <a:ext cx="1785070" cy="2071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D:\МОИ ДОКУМЕНТЫ\ДОКИ-2023г-2024 год\20.02.24г.-февральское совещание\20240219_105030.jpg"/>
          <p:cNvPicPr/>
          <p:nvPr/>
        </p:nvPicPr>
        <p:blipFill>
          <a:blip r:embed="rId5" cstate="print"/>
          <a:srcRect l="18942" r="7763"/>
          <a:stretch>
            <a:fillRect/>
          </a:stretch>
        </p:blipFill>
        <p:spPr bwMode="auto">
          <a:xfrm rot="5400000">
            <a:off x="4522938" y="906294"/>
            <a:ext cx="1755875" cy="18006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D:\МОИ ДОКУМЕНТЫ\ДОКИ-2023г-2024 год\20.02.24г.-февральское совещание\20240219_105030.jpg"/>
          <p:cNvPicPr/>
          <p:nvPr/>
        </p:nvPicPr>
        <p:blipFill>
          <a:blip r:embed="rId5" cstate="print"/>
          <a:srcRect l="18942" r="7763"/>
          <a:stretch>
            <a:fillRect/>
          </a:stretch>
        </p:blipFill>
        <p:spPr bwMode="auto">
          <a:xfrm rot="5400000">
            <a:off x="6951830" y="4263880"/>
            <a:ext cx="1755875" cy="18006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https://avatars.mds.yandex.net/i?id=fa458a0526a64b995056c608a6e0e9d6bd25d295-11409613-images-thumbs&amp;n=1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2594"/>
          </a:xfrm>
        </p:spPr>
        <p:txBody>
          <a:bodyPr>
            <a:normAutofit/>
          </a:bodyPr>
          <a:lstStyle/>
          <a:p>
            <a:r>
              <a:rPr lang="ru-RU" sz="24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Патриотическое воспитание</a:t>
            </a:r>
            <a:endParaRPr lang="ru-RU" sz="2400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457200" y="1071546"/>
            <a:ext cx="8329642" cy="5054617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своей работе в системе патриотического воспитания я выделяла несколько направлений работы: 1- экологическое, 2- историко-краеведческое, 3- культурное.   </a:t>
            </a:r>
          </a:p>
          <a:p>
            <a:pPr>
              <a:buNone/>
            </a:pP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Таким образом, интерактивные методы нравственно-патриотического воспитания способствуют формированию уважительного отношения к государственным символам, любви к родине, гражданско-патриотических чувств, расширяют и пополняют словарный запас детей,  представлению детей о родной стране, ее людях, природе родного края.</a:t>
            </a:r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https://avatars.mds.yandex.net/i?id=fa458a0526a64b995056c608a6e0e9d6bd25d295-11409613-images-thumbs&amp;n=1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2594"/>
          </a:xfrm>
        </p:spPr>
        <p:txBody>
          <a:bodyPr>
            <a:normAutofit/>
          </a:bodyPr>
          <a:lstStyle/>
          <a:p>
            <a:r>
              <a:rPr lang="ru-RU" sz="24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Патриотическое воспитание</a:t>
            </a:r>
            <a:endParaRPr lang="ru-RU" sz="2400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457200" y="1071546"/>
            <a:ext cx="8329642" cy="5054617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</a:t>
            </a:r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" name="Рисунок 13" descr="C:\Users\Zver\Desktop\ДОКИ-2023-2024г\Подг.гр-2023-2024г\Патр.восп\Новая папка (2)\20240213_155635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1643050"/>
            <a:ext cx="2536825" cy="19026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Рисунок 14" descr="C:\Users\Zver\Desktop\ДОКИ-2023-2024г\Подг.гр-2023-2024г\Патр.восп\Новая папка (2)\20240213_160254.jpg"/>
          <p:cNvPicPr/>
          <p:nvPr/>
        </p:nvPicPr>
        <p:blipFill>
          <a:blip r:embed="rId4" cstate="print"/>
          <a:srcRect l="5772" t="11545" b="9562"/>
          <a:stretch>
            <a:fillRect/>
          </a:stretch>
        </p:blipFill>
        <p:spPr bwMode="auto">
          <a:xfrm>
            <a:off x="3071802" y="928670"/>
            <a:ext cx="3086099" cy="1928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Рисунок 15" descr="C:\Users\Zver\Desktop\ДОКИ-2023-2024г\Подг.гр-2023-2024г\Патр.восп\Новая папка (2)\20240213_160323.jpg"/>
          <p:cNvPicPr/>
          <p:nvPr/>
        </p:nvPicPr>
        <p:blipFill>
          <a:blip r:embed="rId5" cstate="print"/>
          <a:srcRect l="16355"/>
          <a:stretch>
            <a:fillRect/>
          </a:stretch>
        </p:blipFill>
        <p:spPr bwMode="auto">
          <a:xfrm>
            <a:off x="6500826" y="1714488"/>
            <a:ext cx="2303944" cy="2066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Рисунок 16" descr="C:\Users\Zver\Desktop\ДОКИ-2023-2024г\Подг.гр-2023-2024г\Патр.восп\Новая папка (2)\20240213_155139.jpg"/>
          <p:cNvPicPr/>
          <p:nvPr/>
        </p:nvPicPr>
        <p:blipFill>
          <a:blip r:embed="rId6" cstate="print"/>
          <a:srcRect l="6895" t="17521"/>
          <a:stretch>
            <a:fillRect/>
          </a:stretch>
        </p:blipFill>
        <p:spPr bwMode="auto">
          <a:xfrm>
            <a:off x="214282" y="4500570"/>
            <a:ext cx="2714644" cy="185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Рисунок 17" descr="C:\Users\Zver\Desktop\ДОКИ-2023-2024г\Подг.гр-2023-2024г\Патр.восп\Новая папка (2)\20240213_155503.jpg"/>
          <p:cNvPicPr/>
          <p:nvPr/>
        </p:nvPicPr>
        <p:blipFill>
          <a:blip r:embed="rId7" cstate="print"/>
          <a:srcRect l="12026" t="24145" r="9721" b="14744"/>
          <a:stretch>
            <a:fillRect/>
          </a:stretch>
        </p:blipFill>
        <p:spPr bwMode="auto">
          <a:xfrm>
            <a:off x="5857884" y="4500570"/>
            <a:ext cx="2957509" cy="1928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Рисунок 18" descr="C:\Users\Zver\Desktop\ДОКИ-2023-2024г\Подг.гр-2023-2024г\Патр.восп\Новая папка (2)\20240213_155613.jpg"/>
          <p:cNvPicPr/>
          <p:nvPr/>
        </p:nvPicPr>
        <p:blipFill>
          <a:blip r:embed="rId8" cstate="print"/>
          <a:srcRect t="8235" r="12343"/>
          <a:stretch>
            <a:fillRect/>
          </a:stretch>
        </p:blipFill>
        <p:spPr bwMode="auto">
          <a:xfrm>
            <a:off x="3214678" y="3786190"/>
            <a:ext cx="2500330" cy="185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https://avatars.mds.yandex.net/i?id=fa458a0526a64b995056c608a6e0e9d6bd25d295-11409613-images-thumbs&amp;n=1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2594"/>
          </a:xfrm>
        </p:spPr>
        <p:txBody>
          <a:bodyPr>
            <a:normAutofit/>
          </a:bodyPr>
          <a:lstStyle/>
          <a:p>
            <a:r>
              <a:rPr lang="ru-RU" sz="24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Патриотическое воспитание</a:t>
            </a:r>
            <a:endParaRPr lang="ru-RU" sz="2400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457200" y="1071546"/>
            <a:ext cx="8329642" cy="5054617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</a:t>
            </a:r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 descr="D:\Подгот.гр.-2022-2023г\Экология\20230410_165307.jpg"/>
          <p:cNvPicPr/>
          <p:nvPr/>
        </p:nvPicPr>
        <p:blipFill>
          <a:blip r:embed="rId3" cstate="print"/>
          <a:srcRect l="3052" t="13907" r="7165"/>
          <a:stretch>
            <a:fillRect/>
          </a:stretch>
        </p:blipFill>
        <p:spPr bwMode="auto">
          <a:xfrm rot="5400000">
            <a:off x="3089318" y="1839848"/>
            <a:ext cx="2905125" cy="2082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D:\Подгот.гр.-2022-2023г\Экология\Новая папка\20230616_102219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15074" y="3143248"/>
            <a:ext cx="2500330" cy="17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D:\Подгот.гр.-2022-2023г\Мероприятия\Посвящение в эколята-утренник\IMG-20230425-WA0043.jpg"/>
          <p:cNvPicPr/>
          <p:nvPr/>
        </p:nvPicPr>
        <p:blipFill>
          <a:blip r:embed="rId5"/>
          <a:srcRect l="18088" t="35882"/>
          <a:stretch>
            <a:fillRect/>
          </a:stretch>
        </p:blipFill>
        <p:spPr bwMode="auto">
          <a:xfrm>
            <a:off x="5715008" y="1071546"/>
            <a:ext cx="3143272" cy="17944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D:\Подгот.гр.-2022-2023г\Мероприятия\День РС (Я)-27 апреля\IMG-20230426-WA0026.jpg"/>
          <p:cNvPicPr/>
          <p:nvPr/>
        </p:nvPicPr>
        <p:blipFill>
          <a:blip r:embed="rId6"/>
          <a:srcRect l="7353" r="13235" b="31961"/>
          <a:stretch>
            <a:fillRect/>
          </a:stretch>
        </p:blipFill>
        <p:spPr bwMode="auto">
          <a:xfrm>
            <a:off x="285720" y="1071546"/>
            <a:ext cx="2928958" cy="185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 descr="D:\Старшая гр.-2021-2022г.г\экология\Экология-беседа-21г\20190521_161107.jpg"/>
          <p:cNvPicPr/>
          <p:nvPr/>
        </p:nvPicPr>
        <p:blipFill>
          <a:blip r:embed="rId7" cstate="print"/>
          <a:srcRect r="25441"/>
          <a:stretch>
            <a:fillRect/>
          </a:stretch>
        </p:blipFill>
        <p:spPr bwMode="auto">
          <a:xfrm>
            <a:off x="428596" y="3429000"/>
            <a:ext cx="2781300" cy="18157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Рисунок 12" descr="D:\Старшая гр.-2021-2022г.г\экология\Экология-беседа-21г\20190521_161309.jpg"/>
          <p:cNvPicPr/>
          <p:nvPr/>
        </p:nvPicPr>
        <p:blipFill>
          <a:blip r:embed="rId8" cstate="print"/>
          <a:srcRect r="22774"/>
          <a:stretch>
            <a:fillRect/>
          </a:stretch>
        </p:blipFill>
        <p:spPr bwMode="auto">
          <a:xfrm>
            <a:off x="3357554" y="4786322"/>
            <a:ext cx="2786082" cy="17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https://avatars.mds.yandex.net/i?id=fa458a0526a64b995056c608a6e0e9d6bd25d295-11409613-images-thumbs&amp;n=1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 descr="C:\Users\Zver\Desktop\ДОКИ-2023-2024г\Подг.гр-2023-2024г\Блокадный хлеб\20240124_102443.jpg"/>
          <p:cNvPicPr/>
          <p:nvPr/>
        </p:nvPicPr>
        <p:blipFill>
          <a:blip r:embed="rId3" cstate="print"/>
          <a:srcRect t="30196" r="3971"/>
          <a:stretch>
            <a:fillRect/>
          </a:stretch>
        </p:blipFill>
        <p:spPr bwMode="auto">
          <a:xfrm>
            <a:off x="3571868" y="714356"/>
            <a:ext cx="3217846" cy="185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C:\Users\Zver\Desktop\ДОКИ-2023-2024г\Подг.гр-2023-2024г\Блокадный хлеб\20240124_102927.jpg"/>
          <p:cNvPicPr/>
          <p:nvPr/>
        </p:nvPicPr>
        <p:blipFill>
          <a:blip r:embed="rId4" cstate="print"/>
          <a:srcRect l="8824" t="24118" r="4706"/>
          <a:stretch>
            <a:fillRect/>
          </a:stretch>
        </p:blipFill>
        <p:spPr bwMode="auto">
          <a:xfrm>
            <a:off x="214282" y="285728"/>
            <a:ext cx="3071802" cy="17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C:\Users\Zver\Desktop\ДОКИ-2023-2024г\Подг.гр-2023-2024г\Блокадный хлеб\20240122_155424.jpg"/>
          <p:cNvPicPr/>
          <p:nvPr/>
        </p:nvPicPr>
        <p:blipFill>
          <a:blip r:embed="rId5" cstate="print"/>
          <a:srcRect l="14412" t="17843" r="5735"/>
          <a:stretch>
            <a:fillRect/>
          </a:stretch>
        </p:blipFill>
        <p:spPr bwMode="auto">
          <a:xfrm>
            <a:off x="857224" y="4643446"/>
            <a:ext cx="2400300" cy="1852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C:\Users\Zver\Desktop\ДОКИ-2023-2024г\Подг.гр-2023-2024г\Мищенко Руслан Исследовательский проект\20240129_103553.jpg"/>
          <p:cNvPicPr/>
          <p:nvPr/>
        </p:nvPicPr>
        <p:blipFill>
          <a:blip r:embed="rId6" cstate="print"/>
          <a:srcRect l="21552"/>
          <a:stretch>
            <a:fillRect/>
          </a:stretch>
        </p:blipFill>
        <p:spPr bwMode="auto">
          <a:xfrm rot="5400000">
            <a:off x="6893735" y="1107265"/>
            <a:ext cx="2000264" cy="19288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 descr="C:\Users\Zver\Desktop\ДОКИ-2023-2024г\Подг.гр-2023-2024г\Блокадный хлеб\20240126_121953.jpg"/>
          <p:cNvPicPr/>
          <p:nvPr/>
        </p:nvPicPr>
        <p:blipFill>
          <a:blip r:embed="rId7" cstate="print"/>
          <a:srcRect l="38512" r="13060"/>
          <a:stretch>
            <a:fillRect/>
          </a:stretch>
        </p:blipFill>
        <p:spPr bwMode="auto">
          <a:xfrm rot="5400000">
            <a:off x="952465" y="1904999"/>
            <a:ext cx="1857390" cy="27622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C:\Users\Zver\Desktop\ДОКИ-2023-2024г\Подг.гр-2023-2024г\Блокадный хлеб\20240126_122356.jpg"/>
          <p:cNvPicPr/>
          <p:nvPr/>
        </p:nvPicPr>
        <p:blipFill>
          <a:blip r:embed="rId8" cstate="print"/>
          <a:srcRect l="20304"/>
          <a:stretch>
            <a:fillRect/>
          </a:stretch>
        </p:blipFill>
        <p:spPr bwMode="auto">
          <a:xfrm rot="5400000">
            <a:off x="6502414" y="3570288"/>
            <a:ext cx="2330450" cy="219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C:\Users\Zver\Desktop\ДОКИ-2023-2024г\Подг.гр-2023-2024г\Мищенко Руслан Исследовательский проект\20240129_104112.jpg"/>
          <p:cNvPicPr/>
          <p:nvPr/>
        </p:nvPicPr>
        <p:blipFill>
          <a:blip r:embed="rId9" cstate="print"/>
          <a:srcRect l="23269" b="14884"/>
          <a:stretch>
            <a:fillRect/>
          </a:stretch>
        </p:blipFill>
        <p:spPr bwMode="auto">
          <a:xfrm rot="5400000">
            <a:off x="3875164" y="3482894"/>
            <a:ext cx="2371725" cy="19781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avatars.mds.yandex.net/i?id=fa458a0526a64b995056c608a6e0e9d6bd25d295-11409613-images-thumbs&amp;n=1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 descr="D:\Подгот.гр.-2022-2023г\Мероприятия\04.05.23г.-Экскурсия в музей и на площадь победы\Экскурсия в музей\20230504_105638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135994" y="636003"/>
            <a:ext cx="2804309" cy="2103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D:\Подгот.гр.-2022-2023г\Мероприятия\04.05.23г.-Экскурсия в музей и на площадь победы\Экскурсия в музей\20230504_105729.jpg"/>
          <p:cNvPicPr/>
          <p:nvPr/>
        </p:nvPicPr>
        <p:blipFill>
          <a:blip r:embed="rId4" cstate="print"/>
          <a:srcRect t="11966" r="7322" b="1282"/>
          <a:stretch>
            <a:fillRect/>
          </a:stretch>
        </p:blipFill>
        <p:spPr bwMode="auto">
          <a:xfrm>
            <a:off x="3071802" y="857232"/>
            <a:ext cx="2843213" cy="2071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D:\Подгот.гр.-2022-2023г\Мероприятия\04.05.23г.-Экскурсия в музей и на площадь победы\Экскурсия в музей\20230504_111124.jpg"/>
          <p:cNvPicPr/>
          <p:nvPr/>
        </p:nvPicPr>
        <p:blipFill>
          <a:blip r:embed="rId5" cstate="print"/>
          <a:srcRect l="17094"/>
          <a:stretch>
            <a:fillRect/>
          </a:stretch>
        </p:blipFill>
        <p:spPr bwMode="auto">
          <a:xfrm rot="5400000">
            <a:off x="6143636" y="428604"/>
            <a:ext cx="2786082" cy="2500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D:\Подгот.гр.-2022-2023г\Мероприятия\04.05.23г.-Экскурсия в музей и на площадь победы\Экскурсия в музей\20230504_110443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7158" y="4071942"/>
            <a:ext cx="2643206" cy="2071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D:\Подгот.гр.-2022-2023г\Мероприятия\04.05.23г.-Экскурсия в музей и на площадь победы\Экскурсия в музей\20230504_110925.jpg"/>
          <p:cNvPicPr/>
          <p:nvPr/>
        </p:nvPicPr>
        <p:blipFill>
          <a:blip r:embed="rId7" cstate="print"/>
          <a:srcRect l="30971"/>
          <a:stretch>
            <a:fillRect/>
          </a:stretch>
        </p:blipFill>
        <p:spPr bwMode="auto">
          <a:xfrm rot="5400000">
            <a:off x="3587576" y="3484730"/>
            <a:ext cx="2143141" cy="23174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D:\Подгот.гр.-2022-2023г\Мероприятия\04.05.23г.-Экскурсия в музей и на площадь победы\Экскурсия в музей\20230504_110245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072198" y="4071942"/>
            <a:ext cx="2791613" cy="20942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avatars.mds.yandex.net/i?id=fa458a0526a64b995056c608a6e0e9d6bd25d295-11409613-images-thumbs&amp;n=1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 descr="D:\Подгот.гр.-2022-2023г\Мероприятия\01.06.23г.-Экскурсия в библиотеку\Библиотека-17.11.22г\20221115_164907.jpg"/>
          <p:cNvPicPr/>
          <p:nvPr/>
        </p:nvPicPr>
        <p:blipFill>
          <a:blip r:embed="rId3" cstate="print"/>
          <a:srcRect t="31838"/>
          <a:stretch>
            <a:fillRect/>
          </a:stretch>
        </p:blipFill>
        <p:spPr bwMode="auto">
          <a:xfrm>
            <a:off x="714348" y="285728"/>
            <a:ext cx="3357586" cy="17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D:\Подгот.гр.-2022-2023г\Мероприятия\01.06.23г.-Экскурсия в библиотеку\20230601_120117.jpg"/>
          <p:cNvPicPr/>
          <p:nvPr/>
        </p:nvPicPr>
        <p:blipFill>
          <a:blip r:embed="rId4" cstate="print"/>
          <a:srcRect t="28419"/>
          <a:stretch>
            <a:fillRect/>
          </a:stretch>
        </p:blipFill>
        <p:spPr bwMode="auto">
          <a:xfrm>
            <a:off x="5072066" y="285728"/>
            <a:ext cx="3352800" cy="18009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D:\Подгот.гр.-2022-2023г\Мероприятия\01.06.23г.-Экскурсия в библиотеку\20230601_115316.jpg"/>
          <p:cNvPicPr/>
          <p:nvPr/>
        </p:nvPicPr>
        <p:blipFill>
          <a:blip r:embed="rId5" cstate="print"/>
          <a:srcRect t="21795" r="13255"/>
          <a:stretch>
            <a:fillRect/>
          </a:stretch>
        </p:blipFill>
        <p:spPr bwMode="auto">
          <a:xfrm>
            <a:off x="500034" y="2357430"/>
            <a:ext cx="2476500" cy="16754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D:\Подгот.гр.-2022-2023г\Мероприятия\01.06.23г.-Экскурсия в библиотеку\20230601_114757.jpg"/>
          <p:cNvPicPr/>
          <p:nvPr/>
        </p:nvPicPr>
        <p:blipFill>
          <a:blip r:embed="rId6" cstate="print"/>
          <a:srcRect l="10530" r="23347"/>
          <a:stretch>
            <a:fillRect/>
          </a:stretch>
        </p:blipFill>
        <p:spPr bwMode="auto">
          <a:xfrm rot="5400000">
            <a:off x="3416760" y="2155348"/>
            <a:ext cx="1928827" cy="21901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D:\Подгот.гр.-2022-2023г\Мероприятия\01.06.23г.-Экскурсия в библиотеку\20230601_114420.jpg"/>
          <p:cNvPicPr/>
          <p:nvPr/>
        </p:nvPicPr>
        <p:blipFill>
          <a:blip r:embed="rId7" cstate="print"/>
          <a:srcRect t="15171"/>
          <a:stretch>
            <a:fillRect/>
          </a:stretch>
        </p:blipFill>
        <p:spPr bwMode="auto">
          <a:xfrm>
            <a:off x="5857885" y="2285992"/>
            <a:ext cx="2714644" cy="18263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D:\Подгот.гр.-2022-2023г\Мероприятия\01.06.23г.-Экскурсия в библиотеку\Библиотека-17.11.22г\IMG-20221115-WA0046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57158" y="4429133"/>
            <a:ext cx="2500330" cy="17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D:\Подгот.гр.-2022-2023г\Мероприятия\01.06.23г.-Экскурсия в библиотеку\20230601_114059.jpg"/>
          <p:cNvPicPr/>
          <p:nvPr/>
        </p:nvPicPr>
        <p:blipFill>
          <a:blip r:embed="rId9" cstate="print"/>
          <a:srcRect t="21368" r="9523"/>
          <a:stretch>
            <a:fillRect/>
          </a:stretch>
        </p:blipFill>
        <p:spPr bwMode="auto">
          <a:xfrm>
            <a:off x="3000364" y="4500570"/>
            <a:ext cx="2714644" cy="17703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D:\Подгот.гр.-2022-2023г\Мероприятия\01.06.23г.-Экскурсия в библиотеку\Библиотека-17.11.22г\20221115_165859.jpg"/>
          <p:cNvPicPr/>
          <p:nvPr/>
        </p:nvPicPr>
        <p:blipFill>
          <a:blip r:embed="rId10" cstate="print"/>
          <a:srcRect t="5985" b="14074"/>
          <a:stretch>
            <a:fillRect/>
          </a:stretch>
        </p:blipFill>
        <p:spPr bwMode="auto">
          <a:xfrm>
            <a:off x="5929322" y="4500570"/>
            <a:ext cx="2962275" cy="1776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avatars.mds.yandex.net/i?id=fa458a0526a64b995056c608a6e0e9d6bd25d295-11409613-images-thumbs&amp;n=1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Заголовок 2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725487"/>
          </a:xfrm>
        </p:spPr>
        <p:txBody>
          <a:bodyPr>
            <a:normAutofit/>
          </a:bodyPr>
          <a:lstStyle/>
          <a:p>
            <a:r>
              <a:rPr lang="ru-RU" sz="28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Интерактивный комплекс «Подсолнух»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sz="half" idx="4294967295"/>
          </p:nvPr>
        </p:nvSpPr>
        <p:spPr>
          <a:xfrm>
            <a:off x="0" y="1071563"/>
            <a:ext cx="3571868" cy="5572125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ru-RU" sz="1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itchFamily="18" charset="0"/>
              </a:rPr>
              <a:t>            Применяемый интерактивно- инновационный  комплекс «Подсолнух» используется в работе как в малых групповых формах так и при индивидуальном обучении и развитии ребенка;</a:t>
            </a:r>
          </a:p>
          <a:p>
            <a:pPr algn="just"/>
            <a:r>
              <a:rPr lang="ru-RU" sz="1800" dirty="0" smtClean="0">
                <a:solidFill>
                  <a:srgbClr val="002060"/>
                </a:solidFill>
                <a:latin typeface="Times New Roman, serif"/>
              </a:rPr>
              <a:t>   Применение мною интерактивного комплекса «Подсолнух»  помогают мне дать детям возможность для развития познавательных процессов: (внимание, память, мышление, восприятие, воображение ), а так же социализации, коммуникации.</a:t>
            </a:r>
          </a:p>
          <a:p>
            <a:pPr algn="just"/>
            <a:r>
              <a:rPr lang="ru-RU" sz="1800" dirty="0" smtClean="0">
                <a:solidFill>
                  <a:srgbClr val="002060"/>
                </a:solidFill>
                <a:latin typeface="Times New Roman, serif"/>
              </a:rPr>
              <a:t> </a:t>
            </a:r>
            <a:r>
              <a:rPr lang="ru-RU" sz="1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Индивидуальную форму работы чаще применяю в случаях, когда ребенок нуждается в индивидуальной учебно-развивающей работе для детей с ограниченными возможностями здоровья, для детей у которых наблюдается снижение познавательных интересов, способностей, что обусловлено нестабильными результатами диагностики познавательных процессов.</a:t>
            </a:r>
          </a:p>
          <a:p>
            <a:pPr algn="just"/>
            <a:endParaRPr lang="ru-RU" sz="1200" dirty="0" smtClean="0">
              <a:solidFill>
                <a:srgbClr val="000000"/>
              </a:solidFill>
              <a:latin typeface="Open Sans"/>
            </a:endParaRPr>
          </a:p>
          <a:p>
            <a:pPr>
              <a:buNone/>
            </a:pPr>
            <a:endParaRPr lang="ru-RU" sz="1800" dirty="0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479A81B8-762A-43F1-ADBB-4B28348C6ED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4250" t="12740" r="22438"/>
          <a:stretch/>
        </p:blipFill>
        <p:spPr>
          <a:xfrm>
            <a:off x="3643306" y="928670"/>
            <a:ext cx="2019066" cy="235745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4671E7D5-572E-4B92-A338-C75557FBE1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637" t="24080" r="33814"/>
          <a:stretch/>
        </p:blipFill>
        <p:spPr>
          <a:xfrm>
            <a:off x="5857884" y="1071546"/>
            <a:ext cx="3006013" cy="207170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Содержимое 5" descr="E:\МОИ ДОКУМЕНТЫ\наука\20210217_112530.jpg"/>
          <p:cNvPicPr>
            <a:picLocks/>
          </p:cNvPicPr>
          <p:nvPr/>
        </p:nvPicPr>
        <p:blipFill>
          <a:blip r:embed="rId5" cstate="print"/>
          <a:srcRect l="6143" t="2734"/>
          <a:stretch>
            <a:fillRect/>
          </a:stretch>
        </p:blipFill>
        <p:spPr bwMode="auto">
          <a:xfrm>
            <a:off x="3643306" y="3929066"/>
            <a:ext cx="3214710" cy="207170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C6FF6FE1-3359-417B-A90C-1A2474CE6A98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4612" b="11664"/>
          <a:stretch/>
        </p:blipFill>
        <p:spPr>
          <a:xfrm>
            <a:off x="7000892" y="3643314"/>
            <a:ext cx="1953482" cy="241579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avatars.mds.yandex.net/i?id=fa458a0526a64b995056c608a6e0e9d6bd25d295-11409613-images-thumbs&amp;n=1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Суджок -терапия</a:t>
            </a:r>
            <a:endParaRPr lang="ru-RU" sz="2800" dirty="0"/>
          </a:p>
        </p:txBody>
      </p:sp>
      <p:sp>
        <p:nvSpPr>
          <p:cNvPr id="6" name="Содержимое 5"/>
          <p:cNvSpPr>
            <a:spLocks noGrp="1"/>
          </p:cNvSpPr>
          <p:nvPr>
            <p:ph sz="half" idx="1"/>
          </p:nvPr>
        </p:nvSpPr>
        <p:spPr>
          <a:xfrm>
            <a:off x="457200" y="1142984"/>
            <a:ext cx="4038600" cy="5429288"/>
          </a:xfrm>
        </p:spPr>
        <p:txBody>
          <a:bodyPr>
            <a:noAutofit/>
          </a:bodyPr>
          <a:lstStyle/>
          <a:p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СУ-ДЖОК терапия развивает тактильную чувствительность, мелкую моторику пальцев рук, опосредованно стимулирует речевые области в коре головного мозга, а также способствует общему укреплению организма. </a:t>
            </a:r>
          </a:p>
          <a:p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Эдьютейнмент приемы: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Пальчиковая гимнастика в стихах с применением СУ-ДЖОК шарика – уникальное средство для развития речи ребенка. Ежик колет нам ладошки, Поиграем с ним немножко. Ежик нам ладошки колет Ручки к школе нам готовит Использую СУ-ДЖОК шарик: для автоматизации звуков в словах, слогах, фразах, для развития звукового и слогового анализа, для активации словаря и совершенствование лексико-грамматических категорий и </a:t>
            </a:r>
            <a:r>
              <a:rPr lang="ru-RU" sz="1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др</a:t>
            </a:r>
            <a:endParaRPr lang="ru-RU" sz="16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одержимое 6"/>
          <p:cNvSpPr>
            <a:spLocks noGrp="1"/>
          </p:cNvSpPr>
          <p:nvPr>
            <p:ph sz="half" idx="2"/>
          </p:nvPr>
        </p:nvSpPr>
        <p:spPr>
          <a:xfrm>
            <a:off x="4648200" y="1071546"/>
            <a:ext cx="4038600" cy="5500726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Творческий тандем воспитателя, учителя-логопеда. Одним из важных условий формирования развития речи детей — это совместная работа воспитателя и учителя- логопеда. Такое взаимодействие необходимо для формирования правильных речевых навыков, а также дает положительную динамику в речевом развитии каждого воспитанника. Овладение ребенком речью успешнее и тогда, когда с ним занимаются не только в дошкольном учреждении, но и в семье. Успех в работе по речевому развитию детей зависит от тесного взаимодействия педагогов, родителей и детей.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avatars.mds.yandex.net/i?id=fa458a0526a64b995056c608a6e0e9d6bd25d295-11409613-images-thumbs&amp;n=1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Заголовок 2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511175"/>
          </a:xfrm>
        </p:spPr>
        <p:txBody>
          <a:bodyPr>
            <a:normAutofit fontScale="90000"/>
          </a:bodyPr>
          <a:lstStyle/>
          <a:p>
            <a:r>
              <a:rPr lang="ru-RU" sz="28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Суджок -терапия</a:t>
            </a:r>
            <a:endParaRPr lang="ru-RU" sz="2800" dirty="0"/>
          </a:p>
        </p:txBody>
      </p:sp>
      <p:pic>
        <p:nvPicPr>
          <p:cNvPr id="6" name="Рисунок 5" descr="D:\МОИ ДОКУМЕНТЫ\ДОКИ-2023г-2024 год\20.02.24г.-февральское совещание\20240216_153737.jpg"/>
          <p:cNvPicPr/>
          <p:nvPr/>
        </p:nvPicPr>
        <p:blipFill>
          <a:blip r:embed="rId3" cstate="print"/>
          <a:srcRect l="12059" t="34706" r="6618"/>
          <a:stretch>
            <a:fillRect/>
          </a:stretch>
        </p:blipFill>
        <p:spPr bwMode="auto">
          <a:xfrm>
            <a:off x="1285852" y="1071546"/>
            <a:ext cx="3000396" cy="16097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D:\МОИ ДОКУМЕНТЫ\ДОКИ-2023г-2024 год\20.02.24г.-февральское совещание\20240216_153941.jpg"/>
          <p:cNvPicPr/>
          <p:nvPr/>
        </p:nvPicPr>
        <p:blipFill>
          <a:blip r:embed="rId4" cstate="print"/>
          <a:srcRect t="26275"/>
          <a:stretch>
            <a:fillRect/>
          </a:stretch>
        </p:blipFill>
        <p:spPr bwMode="auto">
          <a:xfrm>
            <a:off x="5214942" y="1142984"/>
            <a:ext cx="2857520" cy="1714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Содержимое 10" descr="D:\МОИ ДОКУМЕНТЫ\ДОКИ-2023г-2024 год\20.02.24г.-февральское совещание\20240216_153853.jpg"/>
          <p:cNvPicPr>
            <a:picLocks/>
          </p:cNvPicPr>
          <p:nvPr/>
        </p:nvPicPr>
        <p:blipFill>
          <a:blip r:embed="rId5" cstate="print"/>
          <a:srcRect l="16935" b="14608"/>
          <a:stretch>
            <a:fillRect/>
          </a:stretch>
        </p:blipFill>
        <p:spPr bwMode="auto">
          <a:xfrm>
            <a:off x="2714612" y="3857628"/>
            <a:ext cx="3071834" cy="185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E:\Новая папка (2)\изображение_viber_2023-05-17_10-58-11-549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72198" y="4357694"/>
            <a:ext cx="2714612" cy="1714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E:\Новая папка (2)\изображение_viber_2023-05-17_10-58-12-523.jpg"/>
          <p:cNvPicPr/>
          <p:nvPr/>
        </p:nvPicPr>
        <p:blipFill>
          <a:blip r:embed="rId7" cstate="print"/>
          <a:srcRect l="22769" t="18803"/>
          <a:stretch>
            <a:fillRect/>
          </a:stretch>
        </p:blipFill>
        <p:spPr bwMode="auto">
          <a:xfrm>
            <a:off x="357158" y="3143248"/>
            <a:ext cx="2247900" cy="1773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avatars.mds.yandex.net/i?id=fa458a0526a64b995056c608a6e0e9d6bd25d295-11409613-images-thumbs&amp;n=1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Песочная </a:t>
            </a:r>
            <a:r>
              <a:rPr lang="ru-RU" sz="2800" i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игротерапия</a:t>
            </a:r>
            <a:endParaRPr lang="ru-RU" sz="2800" dirty="0"/>
          </a:p>
        </p:txBody>
      </p:sp>
      <p:sp>
        <p:nvSpPr>
          <p:cNvPr id="6" name="Содержимое 5"/>
          <p:cNvSpPr>
            <a:spLocks noGrp="1"/>
          </p:cNvSpPr>
          <p:nvPr>
            <p:ph sz="half" idx="1"/>
          </p:nvPr>
        </p:nvSpPr>
        <p:spPr>
          <a:xfrm>
            <a:off x="214282" y="1071546"/>
            <a:ext cx="3000396" cy="5429288"/>
          </a:xfrm>
        </p:spPr>
        <p:txBody>
          <a:bodyPr>
            <a:normAutofit lnSpcReduction="10000"/>
          </a:bodyPr>
          <a:lstStyle/>
          <a:p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Песочная </a:t>
            </a:r>
            <a:r>
              <a:rPr lang="ru-RU" sz="2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игротерапия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как </a:t>
            </a:r>
            <a:r>
              <a:rPr lang="ru-RU" sz="2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эдьютейнмент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– технология развивает речь и тесно связанные с ней интеллектуально-творческие способности, а также нормализует </a:t>
            </a:r>
            <a:r>
              <a:rPr lang="ru-RU" sz="2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психоэмоциональное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состояние. Эдьютейнмент – приемы с песком: </a:t>
            </a:r>
          </a:p>
          <a:p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Отгадай загадки (отгадать загадку и нарисовать пальчиком отгадку). </a:t>
            </a:r>
          </a:p>
        </p:txBody>
      </p:sp>
      <p:pic>
        <p:nvPicPr>
          <p:cNvPr id="8" name="Рисунок 7" descr="D:\МОИ ДОКУМЕНТЫ\ДОКИ-2023г-2024 год\20.02.24г.-февральское совещание\фотки\20220412_112231.jpg"/>
          <p:cNvPicPr/>
          <p:nvPr/>
        </p:nvPicPr>
        <p:blipFill>
          <a:blip r:embed="rId3" cstate="print"/>
          <a:srcRect l="28909" r="19346"/>
          <a:stretch>
            <a:fillRect/>
          </a:stretch>
        </p:blipFill>
        <p:spPr bwMode="auto">
          <a:xfrm rot="5400000">
            <a:off x="3874206" y="840646"/>
            <a:ext cx="1662273" cy="240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Содержимое 8" descr="E:\песочница фото\20200529_110430.jpg"/>
          <p:cNvPicPr>
            <a:picLocks noGrp="1"/>
          </p:cNvPicPr>
          <p:nvPr>
            <p:ph sz="half" idx="2"/>
          </p:nvPr>
        </p:nvPicPr>
        <p:blipFill>
          <a:blip r:embed="rId4" cstate="print"/>
          <a:srcRect r="25758"/>
          <a:stretch>
            <a:fillRect/>
          </a:stretch>
        </p:blipFill>
        <p:spPr bwMode="auto">
          <a:xfrm>
            <a:off x="6429388" y="1214422"/>
            <a:ext cx="2357454" cy="1714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C:\Users\Zver\Desktop\Средняя гр\Документы ср.гр\Экология\IMG_20170321_113826.jpg"/>
          <p:cNvPicPr/>
          <p:nvPr/>
        </p:nvPicPr>
        <p:blipFill>
          <a:blip r:embed="rId5" cstate="print"/>
          <a:srcRect l="15094"/>
          <a:stretch>
            <a:fillRect/>
          </a:stretch>
        </p:blipFill>
        <p:spPr bwMode="auto">
          <a:xfrm>
            <a:off x="3571868" y="3071810"/>
            <a:ext cx="2643179" cy="15716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Рисунок 10" descr="D:\МОИ ДОКУМЕНТЫ\ДОКИ-2023г-2024 год\20.02.24г.-февральское совещание\фотки\20220412_112228.jpg"/>
          <p:cNvPicPr/>
          <p:nvPr/>
        </p:nvPicPr>
        <p:blipFill>
          <a:blip r:embed="rId6" cstate="print"/>
          <a:srcRect l="18928" r="17478"/>
          <a:stretch>
            <a:fillRect/>
          </a:stretch>
        </p:blipFill>
        <p:spPr bwMode="auto">
          <a:xfrm rot="5400000">
            <a:off x="6777045" y="2867029"/>
            <a:ext cx="1643074" cy="2052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Содержимое 8" descr="D:\МОИ ДОКУМЕНТЫ\ДОКИ-2023г-2024 год\20.02.24г.-февральское совещание\фотки\20220412_112222.jpg"/>
          <p:cNvPicPr>
            <a:picLocks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000496" y="4929198"/>
            <a:ext cx="1924064" cy="16430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Рисунок 12" descr="E:\песочница фото\20200529_110343.jpg"/>
          <p:cNvPicPr/>
          <p:nvPr/>
        </p:nvPicPr>
        <p:blipFill>
          <a:blip r:embed="rId8" cstate="print"/>
          <a:srcRect l="14591" r="19989"/>
          <a:stretch>
            <a:fillRect/>
          </a:stretch>
        </p:blipFill>
        <p:spPr bwMode="auto">
          <a:xfrm>
            <a:off x="6572264" y="5000636"/>
            <a:ext cx="2286016" cy="15766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https://avatars.mds.yandex.net/i?id=fa458a0526a64b995056c608a6e0e9d6bd25d295-11409613-images-thumbs&amp;n=1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4032"/>
          </a:xfrm>
        </p:spPr>
        <p:txBody>
          <a:bodyPr>
            <a:normAutofit/>
          </a:bodyPr>
          <a:lstStyle/>
          <a:p>
            <a:r>
              <a:rPr lang="ru-RU" sz="28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Заключение</a:t>
            </a:r>
            <a:endParaRPr lang="ru-RU" sz="2800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Содержимое 13"/>
          <p:cNvSpPr>
            <a:spLocks noGrp="1"/>
          </p:cNvSpPr>
          <p:nvPr>
            <p:ph idx="1"/>
          </p:nvPr>
        </p:nvSpPr>
        <p:spPr>
          <a:xfrm>
            <a:off x="457200" y="857232"/>
            <a:ext cx="8229600" cy="5268931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sz="1800" dirty="0" smtClean="0"/>
              <a:t>             </a:t>
            </a:r>
            <a:r>
              <a:rPr lang="ru-RU" sz="19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Получается, что основной целью Эдьютейнмента  является передача знаний, взглядов, опыта или навыков.</a:t>
            </a:r>
          </a:p>
          <a:p>
            <a:pPr>
              <a:buNone/>
            </a:pPr>
            <a:r>
              <a:rPr lang="ru-RU" sz="19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Следовательно, Эдьютейнмент – это не просто обучение и увлечение при помощи разнообразных средств обучения  с учетом определенных  психологических потребностей детей.</a:t>
            </a:r>
          </a:p>
          <a:p>
            <a:pPr>
              <a:buNone/>
            </a:pPr>
            <a:r>
              <a:rPr lang="ru-RU" sz="19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Стоит отметить, что термин «Эдьютейнмент» шире, нежели просто игра, так как игра в данной технологии является лишь одним из многих элементов, увлекательных способов передачи знаний. Данный термин охватывает все, что обучает и информирует в ненавязчивой и интересной форме. Например специальные компьютерные программы или интерактивные обучения на занятиях но и экскурсии в музеи, библиотеки и т.д.</a:t>
            </a:r>
          </a:p>
          <a:p>
            <a:pPr>
              <a:buNone/>
            </a:pPr>
            <a:r>
              <a:rPr lang="ru-RU" sz="19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Несмотря на некоторые разногласия, присутствующие в работах отечественных  и зарубежных исследователей , основной особенностью технологии «Эдьютейнмент» становится ее образовательно-развлекательный характер, активное привлечение современных компьютерных и </a:t>
            </a:r>
            <a:r>
              <a:rPr lang="ru-RU" sz="19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мультимедийных</a:t>
            </a:r>
            <a:r>
              <a:rPr lang="ru-RU" sz="19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средств обучения.</a:t>
            </a:r>
          </a:p>
          <a:p>
            <a:pPr>
              <a:buNone/>
            </a:pPr>
            <a:r>
              <a:rPr lang="ru-RU" sz="19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Таким образом, практически все исследователи  технологии «Эдьютейнмент» считают ее современной продуктивной технологией, которая способна не только разнообразить образовательный процесс, но и качественно улучшить усвоение знаний. </a:t>
            </a:r>
          </a:p>
          <a:p>
            <a:pPr>
              <a:buNone/>
            </a:pPr>
            <a:endParaRPr lang="ru-RU" sz="1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https://avatars.mds.yandex.net/i?id=fa458a0526a64b995056c608a6e0e9d6bd25d295-11409613-images-thumbs&amp;n=1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Заголовок 5"/>
          <p:cNvSpPr>
            <a:spLocks noGrp="1"/>
          </p:cNvSpPr>
          <p:nvPr>
            <p:ph type="title" idx="4294967295"/>
          </p:nvPr>
        </p:nvSpPr>
        <p:spPr>
          <a:xfrm>
            <a:off x="0" y="285750"/>
            <a:ext cx="8229600" cy="1143000"/>
          </a:xfrm>
        </p:spPr>
        <p:txBody>
          <a:bodyPr>
            <a:noAutofit/>
          </a:bodyPr>
          <a:lstStyle/>
          <a:p>
            <a:r>
              <a:rPr lang="ru-RU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«Только та технология даст необходимый результат, когда она</a:t>
            </a:r>
            <a:br>
              <a:rPr lang="ru-RU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одухотворена её главным автором – Педагогом. Ищите, творите!»</a:t>
            </a:r>
            <a:endParaRPr lang="ru-RU" sz="2000" dirty="0"/>
          </a:p>
        </p:txBody>
      </p:sp>
      <p:pic>
        <p:nvPicPr>
          <p:cNvPr id="8" name="Содержимое 3" descr="https://ivant-dou6.edumsko.ru/uploads/3000/2770/section/190928/Zvyozdochka.jpg"/>
          <p:cNvPicPr>
            <a:picLocks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71802" y="1428736"/>
            <a:ext cx="2752344" cy="2807208"/>
          </a:xfrm>
          <a:prstGeom prst="ellipse">
            <a:avLst/>
          </a:prstGeom>
          <a:ln w="63500" cap="rnd">
            <a:solidFill>
              <a:srgbClr val="92D05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9" name="Прямоугольник 8"/>
          <p:cNvSpPr/>
          <p:nvPr/>
        </p:nvSpPr>
        <p:spPr>
          <a:xfrm rot="10800000" flipV="1">
            <a:off x="857223" y="4377558"/>
            <a:ext cx="742955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СПАСИБО ЗА ВНИМАНИЕ</a:t>
            </a:r>
            <a:endParaRPr lang="ru-RU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741</TotalTime>
  <Words>1493</Words>
  <PresentationFormat>Экран (4:3)</PresentationFormat>
  <Paragraphs>112</Paragraphs>
  <Slides>28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29" baseType="lpstr">
      <vt:lpstr>Тема Office</vt:lpstr>
      <vt:lpstr>МБДОУ «УНДС общеразвивающего вида  №3 «Сказка»</vt:lpstr>
      <vt:lpstr>Введение</vt:lpstr>
      <vt:lpstr>Актуальность</vt:lpstr>
      <vt:lpstr>Цели и задачи:</vt:lpstr>
      <vt:lpstr>Слайд 5</vt:lpstr>
      <vt:lpstr>В дошкольной педагогике технология эдьютейнмента способствует увеличению: </vt:lpstr>
      <vt:lpstr>      Благодаря современным инновационным и интерактивным технологиям то, о чем раньше можно было только слышать, теперь можно увидеть, пощупать, потрогать, попробовать. Практически любую ситуацию, любой процесс или механизм можно смоделировать в образовательных целях. Вовлечение учащихся в среду, имитирующую интересную для них область знаний – это одно из самых главных преимуществ эдьютейнмента.        1. Внедряем мультимедиа в обучение        2. Интерактив: погружаем детей в материал        3. Ролевые игры    Одна из основных задач современного педагога – сделать занятие интереснее того, чем можно заняться в Интернете и других медиапространствах. Или хотя бы не менее интересным. Отсюда первое требование эдьютейнмента – внедрение мультимедиа в образовательный процесс. Для этого недостаточно просто повесить в группе мультимедийную доску. Педагог должен научиться использовать ее возможности, а именно – передавать  информацию через все возможные виды данных: помимо текста это аудио звучание, видео показ, анимация, презентация. Естественно, всё это должно представлять из себя не «я тебя слепила из того, что было», а продуманную, одновременно полезную и привлекательную для детей систему.</vt:lpstr>
      <vt:lpstr>Для реализации интерактивного обучения на данном этапе я использую многообразные технологии:</vt:lpstr>
      <vt:lpstr>Слайд 9</vt:lpstr>
      <vt:lpstr>Использование компьютерных технологий помогает:</vt:lpstr>
      <vt:lpstr>Слайд 11</vt:lpstr>
      <vt:lpstr>Слайд 12</vt:lpstr>
      <vt:lpstr>Слайд 13</vt:lpstr>
      <vt:lpstr>Слайд 14</vt:lpstr>
      <vt:lpstr>Слайд 15</vt:lpstr>
      <vt:lpstr>Слайд 16</vt:lpstr>
      <vt:lpstr>Патриотическое воспитание</vt:lpstr>
      <vt:lpstr>Патриотическое воспитание</vt:lpstr>
      <vt:lpstr>Патриотическое воспитание</vt:lpstr>
      <vt:lpstr>Слайд 20</vt:lpstr>
      <vt:lpstr>Слайд 21</vt:lpstr>
      <vt:lpstr>Слайд 22</vt:lpstr>
      <vt:lpstr>Интерактивный комплекс «Подсолнух»</vt:lpstr>
      <vt:lpstr>Суджок -терапия</vt:lpstr>
      <vt:lpstr>Суджок -терапия</vt:lpstr>
      <vt:lpstr>Песочная игротерапия</vt:lpstr>
      <vt:lpstr>Заключение</vt:lpstr>
      <vt:lpstr>«Только та технология даст необходимый результат, когда она одухотворена её главным автором – Педагогом. Ищите, творите!»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МБДОУ  «УНДС общеразвивающего вида  №3 «Сказка»</dc:title>
  <dc:creator>Zver</dc:creator>
  <cp:lastModifiedBy>Zverdvd.org</cp:lastModifiedBy>
  <cp:revision>66</cp:revision>
  <dcterms:created xsi:type="dcterms:W3CDTF">2024-02-17T05:49:33Z</dcterms:created>
  <dcterms:modified xsi:type="dcterms:W3CDTF">2024-05-26T05:13:45Z</dcterms:modified>
</cp:coreProperties>
</file>