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def="{5C22544A-7EE6-4342-B048-85BDC9FD1C3A}"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TxStyle/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>
    <p:restoredLeft sz="15578"/>
    <p:restoredTop sz="93424"/>
  </p:normalViewPr>
  <p:slideViewPr>
    <p:cSldViewPr>
      <p:cViewPr>
        <p:scale>
          <a:sx n="100" d="100"/>
          <a:sy n="100" d="100"/>
        </p:scale>
        <p:origin x="-1074" y="210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192" cy="73736192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9.xml"  /><Relationship Id="rId11" Type="http://schemas.openxmlformats.org/officeDocument/2006/relationships/slide" Target="slides/slide10.xml"  /><Relationship Id="rId12" Type="http://schemas.openxmlformats.org/officeDocument/2006/relationships/slide" Target="slides/slide11.xml"  /><Relationship Id="rId13" Type="http://schemas.openxmlformats.org/officeDocument/2006/relationships/slide" Target="slides/slide12.xml"  /><Relationship Id="rId14" Type="http://schemas.openxmlformats.org/officeDocument/2006/relationships/slide" Target="slides/slide13.xml"  /><Relationship Id="rId15" Type="http://schemas.openxmlformats.org/officeDocument/2006/relationships/slide" Target="slides/slide14.xml"  /><Relationship Id="rId16" Type="http://schemas.openxmlformats.org/officeDocument/2006/relationships/slide" Target="slides/slide15.xml"  /><Relationship Id="rId17" Type="http://schemas.openxmlformats.org/officeDocument/2006/relationships/slide" Target="slides/slide16.xml"  /><Relationship Id="rId18" Type="http://schemas.openxmlformats.org/officeDocument/2006/relationships/slide" Target="slides/slide17.xml"  /><Relationship Id="rId19" Type="http://schemas.openxmlformats.org/officeDocument/2006/relationships/slide" Target="slides/slide18.xml"  /><Relationship Id="rId2" Type="http://schemas.openxmlformats.org/officeDocument/2006/relationships/slide" Target="slides/slide1.xml"  /><Relationship Id="rId20" Type="http://schemas.openxmlformats.org/officeDocument/2006/relationships/slide" Target="slides/slide19.xml"  /><Relationship Id="rId21" Type="http://schemas.openxmlformats.org/officeDocument/2006/relationships/slide" Target="slides/slide20.xml"  /><Relationship Id="rId22" Type="http://schemas.openxmlformats.org/officeDocument/2006/relationships/slide" Target="slides/slide21.xml"  /><Relationship Id="rId23" Type="http://schemas.openxmlformats.org/officeDocument/2006/relationships/slide" Target="slides/slide22.xml"  /><Relationship Id="rId24" Type="http://schemas.openxmlformats.org/officeDocument/2006/relationships/slide" Target="slides/slide23.xml"  /><Relationship Id="rId25" Type="http://schemas.openxmlformats.org/officeDocument/2006/relationships/slide" Target="slides/slide24.xml"  /><Relationship Id="rId26" Type="http://schemas.openxmlformats.org/officeDocument/2006/relationships/slide" Target="slides/slide25.xml"  /><Relationship Id="rId27" Type="http://schemas.openxmlformats.org/officeDocument/2006/relationships/slide" Target="slides/slide26.xml"  /><Relationship Id="rId28" Type="http://schemas.openxmlformats.org/officeDocument/2006/relationships/slide" Target="slides/slide27.xml"  /><Relationship Id="rId29" Type="http://schemas.openxmlformats.org/officeDocument/2006/relationships/presProps" Target="presProps.xml"  /><Relationship Id="rId3" Type="http://schemas.openxmlformats.org/officeDocument/2006/relationships/slide" Target="slides/slide2.xml"  /><Relationship Id="rId30" Type="http://schemas.openxmlformats.org/officeDocument/2006/relationships/viewProps" Target="viewProps.xml"  /><Relationship Id="rId31" Type="http://schemas.openxmlformats.org/officeDocument/2006/relationships/theme" Target="theme/theme1.xml"  /><Relationship Id="rId32" Type="http://schemas.openxmlformats.org/officeDocument/2006/relationships/tableStyles" Target="tableStyles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slide" Target="slides/slide8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16.03.2014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image" Target="../media/image2.jpeg"  /><Relationship Id="rId3" Type="http://schemas.openxmlformats.org/officeDocument/2006/relationships/image" Target="../media/image3.jpeg"  /><Relationship Id="rId4" Type="http://schemas.openxmlformats.org/officeDocument/2006/relationships/image" Target="../media/image4.jpeg"  /><Relationship Id="rId5" Type="http://schemas.openxmlformats.org/officeDocument/2006/relationships/image" Target="../media/image5.jpeg"  /><Relationship Id="rId6" Type="http://schemas.openxmlformats.org/officeDocument/2006/relationships/image" Target="../media/image6.jpeg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_rels/slide1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7.jpeg"  /><Relationship Id="rId3" Type="http://schemas.openxmlformats.org/officeDocument/2006/relationships/image" Target="../media/image8.jpeg"  /></Relationships>
</file>

<file path=ppt/slides/_rels/slide1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9.jpeg"  /><Relationship Id="rId3" Type="http://schemas.openxmlformats.org/officeDocument/2006/relationships/image" Target="../media/image10.jpeg"  /><Relationship Id="rId4" Type="http://schemas.openxmlformats.org/officeDocument/2006/relationships/image" Target="../media/image11.jpeg"  /></Relationships>
</file>

<file path=ppt/slides/_rels/slide1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2.jpeg"  /><Relationship Id="rId3" Type="http://schemas.openxmlformats.org/officeDocument/2006/relationships/image" Target="../media/image13.jpeg"  /><Relationship Id="rId4" Type="http://schemas.openxmlformats.org/officeDocument/2006/relationships/image" Target="../media/image14.jpeg"  /></Relationships>
</file>

<file path=ppt/slides/_rels/slide1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5.jpeg"  /><Relationship Id="rId3" Type="http://schemas.openxmlformats.org/officeDocument/2006/relationships/image" Target="../media/image16.jpeg"  /><Relationship Id="rId4" Type="http://schemas.openxmlformats.org/officeDocument/2006/relationships/image" Target="../media/image17.jpeg"  /><Relationship Id="rId5" Type="http://schemas.openxmlformats.org/officeDocument/2006/relationships/image" Target="../media/image18.jpeg"  /><Relationship Id="rId6" Type="http://schemas.openxmlformats.org/officeDocument/2006/relationships/image" Target="../media/image19.jpeg"  /><Relationship Id="rId7" Type="http://schemas.openxmlformats.org/officeDocument/2006/relationships/image" Target="../media/image20.jpeg"  /><Relationship Id="rId8" Type="http://schemas.openxmlformats.org/officeDocument/2006/relationships/image" Target="../media/image21.jpeg"  /></Relationships>
</file>

<file path=ppt/slides/_rels/slide1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2.jpeg"  /></Relationships>
</file>

<file path=ppt/slides/_rels/slide1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3.jpeg"  /><Relationship Id="rId3" Type="http://schemas.openxmlformats.org/officeDocument/2006/relationships/image" Target="../media/image24.jpeg"  /><Relationship Id="rId4" Type="http://schemas.openxmlformats.org/officeDocument/2006/relationships/image" Target="../media/image25.jpeg"  /></Relationships>
</file>

<file path=ppt/slides/_rels/slide1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26.jpeg"  /><Relationship Id="rId3" Type="http://schemas.openxmlformats.org/officeDocument/2006/relationships/image" Target="../media/image27.jpeg"  /><Relationship Id="rId4" Type="http://schemas.openxmlformats.org/officeDocument/2006/relationships/image" Target="../media/image28.jpeg"  /><Relationship Id="rId5" Type="http://schemas.openxmlformats.org/officeDocument/2006/relationships/image" Target="../media/image29.jpeg"  /></Relationships>
</file>

<file path=ppt/slides/_rels/slide1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0.jpeg"  /><Relationship Id="rId3" Type="http://schemas.openxmlformats.org/officeDocument/2006/relationships/image" Target="../media/image31.jpeg"  /><Relationship Id="rId4" Type="http://schemas.openxmlformats.org/officeDocument/2006/relationships/image" Target="../media/image32.jpeg"  /><Relationship Id="rId5" Type="http://schemas.openxmlformats.org/officeDocument/2006/relationships/image" Target="../media/image33.jpeg"  /></Relationships>
</file>

<file path=ppt/slides/_rels/slide20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4.jpeg"  /><Relationship Id="rId3" Type="http://schemas.openxmlformats.org/officeDocument/2006/relationships/image" Target="../media/image35.jpeg"  /><Relationship Id="rId4" Type="http://schemas.openxmlformats.org/officeDocument/2006/relationships/image" Target="../media/image36.jpeg"  /></Relationships>
</file>

<file path=ppt/slides/_rels/slide2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7.jpeg"  /><Relationship Id="rId3" Type="http://schemas.openxmlformats.org/officeDocument/2006/relationships/image" Target="../media/image38.jpeg"  /><Relationship Id="rId4" Type="http://schemas.openxmlformats.org/officeDocument/2006/relationships/image" Target="../media/image39.jpeg"  /><Relationship Id="rId5" Type="http://schemas.openxmlformats.org/officeDocument/2006/relationships/image" Target="../media/image40.jpeg"  /></Relationships>
</file>

<file path=ppt/slides/_rels/slide2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1.jpeg"  /><Relationship Id="rId3" Type="http://schemas.openxmlformats.org/officeDocument/2006/relationships/image" Target="../media/image42.jpeg"  /><Relationship Id="rId4" Type="http://schemas.openxmlformats.org/officeDocument/2006/relationships/image" Target="../media/image43.jpeg"  /></Relationships>
</file>

<file path=ppt/slides/_rels/slide2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4.jpeg"  /><Relationship Id="rId3" Type="http://schemas.openxmlformats.org/officeDocument/2006/relationships/image" Target="../media/image45.jpeg"  /><Relationship Id="rId4" Type="http://schemas.openxmlformats.org/officeDocument/2006/relationships/image" Target="../media/image46.jpeg"  /><Relationship Id="rId5" Type="http://schemas.openxmlformats.org/officeDocument/2006/relationships/image" Target="../media/image47.jpeg"  /><Relationship Id="rId6" Type="http://schemas.openxmlformats.org/officeDocument/2006/relationships/image" Target="../media/image48.jpeg"  /></Relationships>
</file>

<file path=ppt/slides/_rels/slide2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9.jpeg"  /><Relationship Id="rId3" Type="http://schemas.openxmlformats.org/officeDocument/2006/relationships/image" Target="../media/image50.jpeg"  /><Relationship Id="rId4" Type="http://schemas.openxmlformats.org/officeDocument/2006/relationships/image" Target="../media/image51.jpeg"  /></Relationships>
</file>

<file path=ppt/slides/_rels/slide2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2.jpeg"  /><Relationship Id="rId3" Type="http://schemas.openxmlformats.org/officeDocument/2006/relationships/image" Target="../media/image53.jpeg"  /><Relationship Id="rId4" Type="http://schemas.openxmlformats.org/officeDocument/2006/relationships/image" Target="../media/image54.jpeg"  /></Relationships>
</file>

<file path=ppt/slides/_rels/slide2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55.jpeg"  /><Relationship Id="rId3" Type="http://schemas.openxmlformats.org/officeDocument/2006/relationships/image" Target="../media/image56.jpeg"  /></Relationships>
</file>

<file path=ppt/slides/_rels/slide2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 descr="D1C7E7D03012F1B23B818D2EDC039BDD"/>
          <p:cNvPicPr>
            <a:picLocks noChangeAspect="1" noChangeArrowheads="1"/>
          </p:cNvPicPr>
          <p:nvPr/>
        </p:nvPicPr>
        <p:blipFill rotWithShape="1">
          <a:blip r:embed="rId2"/>
          <a:srcRect/>
          <a:stretch>
            <a:fillRect/>
          </a:stretch>
        </p:blipFill>
        <p:spPr>
          <a:xfrm rot="918722">
            <a:off x="6204982" y="4796061"/>
            <a:ext cx="2376264" cy="17797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4" descr="1964_art_www"/>
          <p:cNvPicPr>
            <a:picLocks noChangeAspect="1" noChangeArrowheads="1"/>
          </p:cNvPicPr>
          <p:nvPr/>
        </p:nvPicPr>
        <p:blipFill rotWithShape="1">
          <a:blip r:embed="rId3"/>
          <a:srcRect/>
          <a:stretch>
            <a:fillRect/>
          </a:stretch>
        </p:blipFill>
        <p:spPr>
          <a:xfrm rot="21081452">
            <a:off x="1101527" y="4605979"/>
            <a:ext cx="2391873" cy="19100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42" name="Picture 14" descr="http://wictoria.ru/image.axd?picture=2012%2f2%2f8614fc63-b76a-4dac-9c49-d7e9158e1a63"/>
          <p:cNvPicPr>
            <a:picLocks noChangeAspect="1" noChangeArrowheads="1"/>
          </p:cNvPicPr>
          <p:nvPr/>
        </p:nvPicPr>
        <p:blipFill rotWithShape="1">
          <a:blip r:embed="rId4"/>
          <a:srcRect/>
          <a:stretch>
            <a:fillRect/>
          </a:stretch>
        </p:blipFill>
        <p:spPr>
          <a:xfrm rot="20601688">
            <a:off x="843886" y="1636217"/>
            <a:ext cx="2567335" cy="17557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Рецепт горячего бутерброда с яичницей внутри "/>
          <p:cNvPicPr/>
          <p:nvPr/>
        </p:nvPicPr>
        <p:blipFill rotWithShape="1">
          <a:blip r:embed="rId5"/>
          <a:srcRect/>
          <a:stretch>
            <a:fillRect/>
          </a:stretch>
        </p:blipFill>
        <p:spPr>
          <a:xfrm rot="220530">
            <a:off x="5133968" y="81146"/>
            <a:ext cx="2592288" cy="18899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534" name="Picture 6" descr="http://static.freepik.com/free-photo/peixe-1_2336177.jpg"/>
          <p:cNvPicPr>
            <a:picLocks noChangeAspect="1" noChangeArrowheads="1"/>
          </p:cNvPicPr>
          <p:nvPr/>
        </p:nvPicPr>
        <p:blipFill rotWithShape="1">
          <a:blip r:embed="rId6"/>
          <a:srcRect/>
          <a:stretch>
            <a:fillRect/>
          </a:stretch>
        </p:blipFill>
        <p:spPr>
          <a:xfrm rot="1145736">
            <a:off x="6138454" y="2325952"/>
            <a:ext cx="2860029" cy="2133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ctrTitle" idx="0"/>
          </p:nvPr>
        </p:nvSpPr>
        <p:spPr>
          <a:xfrm>
            <a:off x="1979712" y="1556792"/>
            <a:ext cx="6192688" cy="72008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3600">
                <a:solidFill>
                  <a:srgbClr val="002060"/>
                </a:solidFill>
              </a:rPr>
              <a:t>проект</a:t>
            </a:r>
            <a:endParaRPr lang="ru-RU" sz="360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987824" y="5949280"/>
            <a:ext cx="4230216" cy="576064"/>
          </a:xfrm>
        </p:spPr>
        <p:txBody>
          <a:bodyPr/>
          <a:lstStyle/>
          <a:p>
            <a:pPr algn="ctr">
              <a:defRPr/>
            </a:pPr>
            <a:r>
              <a:rPr lang="ru-RU" i="1">
                <a:solidFill>
                  <a:srgbClr val="002060"/>
                </a:solidFill>
              </a:rPr>
              <a:t>Новосибирск 2014</a:t>
            </a:r>
            <a:endParaRPr lang="ru-RU" i="1">
              <a:solidFill>
                <a:srgbClr val="002060"/>
              </a:solidFill>
            </a:endParaRPr>
          </a:p>
          <a:p>
            <a:pPr algn="ctr">
              <a:defRPr/>
            </a:pPr>
            <a:endParaRPr lang="ru-RU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404664"/>
            <a:ext cx="288032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ru-RU" sz="1400" i="1">
                <a:solidFill>
                  <a:srgbClr val="002060"/>
                </a:solidFill>
              </a:rPr>
              <a:t>МКДОУ детский сад №480</a:t>
            </a:r>
            <a:endParaRPr lang="ru-RU" sz="1400" i="1">
              <a:solidFill>
                <a:srgbClr val="002060"/>
              </a:solidFill>
            </a:endParaRPr>
          </a:p>
          <a:p>
            <a:pPr lvl="0">
              <a:defRPr/>
            </a:pPr>
            <a:r>
              <a:rPr lang="ru-RU" sz="1400" i="1">
                <a:solidFill>
                  <a:srgbClr val="002060"/>
                </a:solidFill>
              </a:rPr>
              <a:t>Комбинированного  вида</a:t>
            </a:r>
            <a:endParaRPr lang="ru-RU" sz="1400" i="1">
              <a:solidFill>
                <a:srgbClr val="002060"/>
              </a:solidFill>
            </a:endParaRPr>
          </a:p>
          <a:p>
            <a:pPr lvl="0">
              <a:defRPr/>
            </a:pPr>
            <a:r>
              <a:rPr lang="ru-RU" sz="1400" i="1">
                <a:solidFill>
                  <a:srgbClr val="002060"/>
                </a:solidFill>
              </a:rPr>
              <a:t>Ленинского района</a:t>
            </a:r>
            <a:endParaRPr lang="ru-RU" sz="1400" i="1">
              <a:solidFill>
                <a:srgbClr val="002060"/>
              </a:solidFill>
            </a:endParaRPr>
          </a:p>
          <a:p>
            <a:pPr lvl="0">
              <a:defRPr/>
            </a:pPr>
            <a:r>
              <a:rPr lang="ru-RU" sz="1400" i="1">
                <a:solidFill>
                  <a:srgbClr val="002060"/>
                </a:solidFill>
              </a:rPr>
              <a:t>Ул.Киевская 17/1, тел. 3413456</a:t>
            </a:r>
            <a:endParaRPr lang="ru-RU" sz="140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95736" y="2492896"/>
            <a:ext cx="55983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  <a:defRPr/>
            </a:pPr>
            <a:r>
              <a:rPr lang="ru-RU" sz="2800" b="1">
                <a:solidFill>
                  <a:srgbClr val="002060"/>
                </a:solidFill>
              </a:rPr>
              <a:t>Я здоровым быть хочу!</a:t>
            </a:r>
            <a:endParaRPr lang="ru-RU" sz="2800" b="1">
              <a:solidFill>
                <a:srgbClr val="002060"/>
              </a:solidFill>
            </a:endParaRPr>
          </a:p>
          <a:p>
            <a:pPr algn="ctr">
              <a:buNone/>
              <a:defRPr/>
            </a:pPr>
            <a:r>
              <a:rPr lang="ru-RU" sz="1400" b="1">
                <a:solidFill>
                  <a:srgbClr val="002060"/>
                </a:solidFill>
              </a:rPr>
              <a:t>Если хочешь быть здоров – правильно питайся.</a:t>
            </a:r>
            <a:endParaRPr lang="ru-RU" sz="1400" b="1">
              <a:solidFill>
                <a:srgbClr val="00206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44008" y="3717032"/>
            <a:ext cx="4032448" cy="9578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1400" i="1">
                <a:solidFill>
                  <a:srgbClr val="002060"/>
                </a:solidFill>
                <a:cs typeface="Arial"/>
              </a:rPr>
              <a:t>Возраст детей 6 – 7 лет</a:t>
            </a:r>
            <a:endParaRPr lang="ru-RU" sz="1400" i="1">
              <a:solidFill>
                <a:srgbClr val="002060"/>
              </a:solidFill>
              <a:cs typeface="Arial"/>
            </a:endParaRPr>
          </a:p>
          <a:p>
            <a:pPr>
              <a:defRPr/>
            </a:pPr>
            <a:r>
              <a:rPr lang="ru-RU" sz="1400" i="1">
                <a:solidFill>
                  <a:srgbClr val="002060"/>
                </a:solidFill>
                <a:cs typeface="Arial"/>
              </a:rPr>
              <a:t>Продолжительность проекта – 2 неделя</a:t>
            </a:r>
            <a:endParaRPr lang="ru-RU" sz="1400" i="1">
              <a:solidFill>
                <a:srgbClr val="002060"/>
              </a:solidFill>
              <a:cs typeface="Arial"/>
            </a:endParaRPr>
          </a:p>
          <a:p>
            <a:pPr>
              <a:defRPr/>
            </a:pPr>
            <a:r>
              <a:rPr lang="ru-RU" sz="1400" i="1">
                <a:solidFill>
                  <a:srgbClr val="002060"/>
                </a:solidFill>
                <a:cs typeface="Arial"/>
              </a:rPr>
              <a:t>Выполнили воспитатели </a:t>
            </a:r>
            <a:r>
              <a:rPr lang="ru-RU" altLang="en-US" sz="1400" i="1">
                <a:solidFill>
                  <a:srgbClr val="002060"/>
                </a:solidFill>
                <a:cs typeface="Arial"/>
              </a:rPr>
              <a:t>Филиппова Ю</a:t>
            </a:r>
            <a:r>
              <a:rPr lang="en-US" altLang="ru-RU" sz="1400" i="1">
                <a:solidFill>
                  <a:srgbClr val="002060"/>
                </a:solidFill>
                <a:cs typeface="Arial"/>
              </a:rPr>
              <a:t>.</a:t>
            </a:r>
            <a:r>
              <a:rPr lang="ru-RU" altLang="en-US" sz="1400" i="1">
                <a:solidFill>
                  <a:srgbClr val="002060"/>
                </a:solidFill>
                <a:cs typeface="Arial"/>
              </a:rPr>
              <a:t>Н</a:t>
            </a:r>
            <a:r>
              <a:rPr lang="ru-RU" sz="1400" i="1">
                <a:solidFill>
                  <a:srgbClr val="002060"/>
                </a:solidFill>
                <a:cs typeface="Arial"/>
              </a:rPr>
              <a:t>.</a:t>
            </a:r>
            <a:endParaRPr lang="ru-RU" sz="1400" i="1">
              <a:solidFill>
                <a:srgbClr val="002060"/>
              </a:solidFill>
              <a:cs typeface="Arial"/>
            </a:endParaRPr>
          </a:p>
          <a:p>
            <a:pPr>
              <a:defRPr/>
            </a:pPr>
            <a:r>
              <a:rPr lang="ru-RU" sz="1400" i="1">
                <a:solidFill>
                  <a:srgbClr val="002060"/>
                </a:solidFill>
                <a:cs typeface="Arial"/>
              </a:rPr>
              <a:t>Шиян Т.И.</a:t>
            </a:r>
            <a:endParaRPr lang="ru-RU" sz="1400" i="1">
              <a:solidFill>
                <a:srgbClr val="002060"/>
              </a:solidFill>
              <a:cs typeface="Arial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78098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solidFill>
                  <a:srgbClr val="002060"/>
                </a:solidFill>
              </a:rPr>
              <a:t>Актуальность проекта</a:t>
            </a:r>
            <a:endParaRPr lang="ru-RU" sz="24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51520" y="1124744"/>
            <a:ext cx="8568952" cy="534920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100" dirty="0" smtClean="0"/>
              <a:t>	</a:t>
            </a:r>
            <a:r>
              <a:rPr lang="ru-RU" sz="1800" dirty="0" smtClean="0"/>
              <a:t>Воспитание </a:t>
            </a:r>
            <a:r>
              <a:rPr lang="ru-RU" sz="1800" dirty="0" smtClean="0"/>
              <a:t>здорового ребёнка является одной из основных </a:t>
            </a:r>
            <a:r>
              <a:rPr lang="ru-RU" sz="1800" dirty="0" smtClean="0"/>
              <a:t>задач современного </a:t>
            </a:r>
            <a:r>
              <a:rPr lang="ru-RU" sz="1800" dirty="0" smtClean="0"/>
              <a:t>общества. Особое внимание  уделяется  правильному </a:t>
            </a:r>
            <a:r>
              <a:rPr lang="ru-RU" sz="1800" dirty="0" smtClean="0"/>
              <a:t>питанию, занятию </a:t>
            </a:r>
            <a:r>
              <a:rPr lang="ru-RU" sz="1800" dirty="0" smtClean="0"/>
              <a:t>спортом и соблюдению режима дня ведь именно они являются главными составляющих здорового образа жизни ребёнка дошкольника. </a:t>
            </a:r>
          </a:p>
          <a:p>
            <a:pPr>
              <a:buNone/>
            </a:pPr>
            <a:r>
              <a:rPr lang="ru-RU" sz="1800" dirty="0" smtClean="0"/>
              <a:t>	Известно, </a:t>
            </a:r>
            <a:r>
              <a:rPr lang="ru-RU" sz="1800" dirty="0" smtClean="0"/>
              <a:t>что навыки здорового питания формируются с детства.</a:t>
            </a:r>
            <a:endParaRPr lang="ru-RU" sz="1800" dirty="0" smtClean="0"/>
          </a:p>
          <a:p>
            <a:pPr>
              <a:buNone/>
            </a:pPr>
            <a:r>
              <a:rPr lang="ru-RU" sz="1800" dirty="0" smtClean="0"/>
              <a:t>	Первые </a:t>
            </a:r>
            <a:r>
              <a:rPr lang="ru-RU" sz="1800" dirty="0" smtClean="0"/>
              <a:t>детские годы – то самое время , когда  у ребёнка </a:t>
            </a:r>
            <a:r>
              <a:rPr lang="ru-RU" sz="1800" dirty="0" smtClean="0"/>
              <a:t>вырабатываются базовые </a:t>
            </a:r>
            <a:r>
              <a:rPr lang="ru-RU" sz="1800" dirty="0" smtClean="0"/>
              <a:t>предпочтения в еде, создаётся основа  для его </a:t>
            </a:r>
            <a:r>
              <a:rPr lang="ru-RU" sz="1800" dirty="0" smtClean="0"/>
              <a:t>гармоничного развития</a:t>
            </a:r>
            <a:r>
              <a:rPr lang="ru-RU" sz="1800" dirty="0" smtClean="0"/>
              <a:t>. </a:t>
            </a:r>
            <a:r>
              <a:rPr lang="ru-RU" sz="1800" dirty="0" smtClean="0"/>
              <a:t>					  Питание  </a:t>
            </a:r>
            <a:r>
              <a:rPr lang="ru-RU" sz="1800" dirty="0" smtClean="0"/>
              <a:t>представляет собой один из ключевых факторов,</a:t>
            </a:r>
          </a:p>
          <a:p>
            <a:pPr>
              <a:buNone/>
            </a:pPr>
            <a:r>
              <a:rPr lang="ru-RU" sz="1800" dirty="0" smtClean="0"/>
              <a:t>	определяющих </a:t>
            </a:r>
            <a:r>
              <a:rPr lang="ru-RU" sz="1800" dirty="0" smtClean="0"/>
              <a:t>условия роста и </a:t>
            </a:r>
            <a:r>
              <a:rPr lang="ru-RU" sz="1800" dirty="0" smtClean="0"/>
              <a:t>развития здорового ребёнка.</a:t>
            </a:r>
            <a:endParaRPr lang="ru-RU" sz="18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endParaRPr lang="ru-RU" sz="1600" dirty="0" smtClean="0"/>
          </a:p>
          <a:p>
            <a:pPr>
              <a:buNone/>
            </a:pPr>
            <a:r>
              <a:rPr lang="ru-RU" sz="1600" dirty="0" smtClean="0"/>
              <a:t> </a:t>
            </a:r>
            <a:endParaRPr lang="ru-RU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7499176" cy="504056"/>
          </a:xfrm>
        </p:spPr>
        <p:txBody>
          <a:bodyPr>
            <a:normAutofit/>
          </a:bodyPr>
          <a:lstStyle/>
          <a:p>
            <a:pPr algn="ctr"/>
            <a:r>
              <a:rPr lang="en-US" sz="2200" b="1" dirty="0" smtClean="0">
                <a:solidFill>
                  <a:srgbClr val="002060"/>
                </a:solidFill>
              </a:rPr>
              <a:t>I</a:t>
            </a:r>
            <a:r>
              <a:rPr lang="ru-RU" sz="2200" b="1" dirty="0" smtClean="0">
                <a:solidFill>
                  <a:srgbClr val="002060"/>
                </a:solidFill>
              </a:rPr>
              <a:t>-этап –Выбор темы</a:t>
            </a:r>
            <a:endParaRPr lang="ru-RU" sz="2200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ru-RU" sz="1800" dirty="0" smtClean="0"/>
          </a:p>
          <a:p>
            <a:pPr algn="ctr">
              <a:buNone/>
            </a:pPr>
            <a:endParaRPr lang="ru-RU" sz="1800" dirty="0" smtClean="0"/>
          </a:p>
          <a:p>
            <a:pPr algn="ctr">
              <a:buNone/>
            </a:pPr>
            <a:r>
              <a:rPr lang="ru-RU" sz="1800" dirty="0" smtClean="0"/>
              <a:t>В детском саду </a:t>
            </a:r>
            <a:r>
              <a:rPr lang="ru-RU" sz="1800" dirty="0" smtClean="0"/>
              <a:t>дети не едят многие блюда, например: каши овощное </a:t>
            </a:r>
            <a:r>
              <a:rPr lang="ru-RU" sz="1800" dirty="0" smtClean="0"/>
              <a:t>рагу</a:t>
            </a:r>
            <a:r>
              <a:rPr lang="ru-RU" sz="1800" dirty="0" smtClean="0"/>
              <a:t>, рыбу с овощами, творог не пьют компот и молоко. В ходе беседы выяснилось, что дети, предпочли чтобы их кормили пельменями, чипсами, хот догами, и запивать всё газированными напитками. Воспитатели предложили, </a:t>
            </a:r>
            <a:r>
              <a:rPr lang="ru-RU" sz="1800" dirty="0" smtClean="0"/>
              <a:t>узнать у родителей какие продукты наносят вред, а какие приносят пользу для нашего организма.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11960" y="404664"/>
            <a:ext cx="2880320" cy="144016"/>
          </a:xfrm>
        </p:spPr>
        <p:txBody>
          <a:bodyPr>
            <a:noAutofit/>
          </a:bodyPr>
          <a:lstStyle/>
          <a:p>
            <a:endParaRPr lang="ru-RU" sz="8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548680"/>
            <a:ext cx="7992888" cy="5616624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sz="2600" b="1" dirty="0" smtClean="0"/>
              <a:t>Проблема: </a:t>
            </a:r>
          </a:p>
          <a:p>
            <a:pPr>
              <a:buNone/>
            </a:pPr>
            <a:r>
              <a:rPr lang="ru-RU" sz="2600" dirty="0" smtClean="0"/>
              <a:t>	Недостаток </a:t>
            </a:r>
            <a:r>
              <a:rPr lang="ru-RU" sz="2600" dirty="0" smtClean="0"/>
              <a:t>знаний: о пользе правильного питания;</a:t>
            </a:r>
          </a:p>
          <a:p>
            <a:pPr>
              <a:buNone/>
            </a:pPr>
            <a:r>
              <a:rPr lang="ru-RU" sz="2600" dirty="0" smtClean="0"/>
              <a:t> </a:t>
            </a:r>
            <a:r>
              <a:rPr lang="ru-RU" sz="2600" dirty="0" smtClean="0"/>
              <a:t>	о </a:t>
            </a:r>
            <a:r>
              <a:rPr lang="ru-RU" sz="2600" dirty="0" smtClean="0"/>
              <a:t>вредных и полезных продуктах для организма человека;</a:t>
            </a:r>
          </a:p>
          <a:p>
            <a:pPr>
              <a:buNone/>
            </a:pPr>
            <a:endParaRPr lang="ru-RU" sz="2600" dirty="0" smtClean="0"/>
          </a:p>
          <a:p>
            <a:pPr>
              <a:buNone/>
            </a:pPr>
            <a:r>
              <a:rPr lang="ru-RU" sz="2600" dirty="0" smtClean="0"/>
              <a:t> </a:t>
            </a:r>
            <a:r>
              <a:rPr lang="ru-RU" sz="2600" b="1" dirty="0" smtClean="0"/>
              <a:t>Цель проекта: </a:t>
            </a:r>
          </a:p>
          <a:p>
            <a:pPr>
              <a:buNone/>
            </a:pPr>
            <a:r>
              <a:rPr lang="ru-RU" sz="2600" dirty="0" smtClean="0"/>
              <a:t>	формирование </a:t>
            </a:r>
            <a:r>
              <a:rPr lang="ru-RU" sz="2600" dirty="0" smtClean="0"/>
              <a:t>у </a:t>
            </a:r>
            <a:r>
              <a:rPr lang="ru-RU" sz="2600" dirty="0" smtClean="0"/>
              <a:t>дошкольников </a:t>
            </a:r>
            <a:r>
              <a:rPr lang="ru-RU" sz="2600" dirty="0" smtClean="0"/>
              <a:t>представления о </a:t>
            </a:r>
            <a:r>
              <a:rPr lang="ru-RU" sz="2600" dirty="0" smtClean="0"/>
              <a:t>необходимости заботы </a:t>
            </a:r>
            <a:r>
              <a:rPr lang="ru-RU" sz="2600" dirty="0" smtClean="0"/>
              <a:t>о своем здоровье, о важности правильного питания, как составной части сохранения и укрепления здоровья.</a:t>
            </a:r>
          </a:p>
          <a:p>
            <a:pPr>
              <a:buNone/>
            </a:pPr>
            <a:r>
              <a:rPr lang="ru-RU" sz="2600" b="1" dirty="0" smtClean="0"/>
              <a:t>Задачи проекта</a:t>
            </a:r>
            <a:r>
              <a:rPr lang="ru-RU" sz="2600" dirty="0" smtClean="0"/>
              <a:t>:</a:t>
            </a:r>
          </a:p>
          <a:p>
            <a:pPr>
              <a:buNone/>
            </a:pPr>
            <a:r>
              <a:rPr lang="ru-RU" sz="2600" dirty="0" smtClean="0"/>
              <a:t>	</a:t>
            </a:r>
            <a:r>
              <a:rPr lang="ru-RU" sz="2600" dirty="0" smtClean="0"/>
              <a:t>1</a:t>
            </a:r>
            <a:r>
              <a:rPr lang="ru-RU" sz="2600" dirty="0" smtClean="0"/>
              <a:t>. </a:t>
            </a:r>
            <a:r>
              <a:rPr lang="ru-RU" sz="2600" dirty="0" smtClean="0"/>
              <a:t>Расширять знания учащихся о продуктах питания, приносящих вред и пользу детскому </a:t>
            </a:r>
            <a:r>
              <a:rPr lang="ru-RU" sz="2600" dirty="0" smtClean="0"/>
              <a:t>организму.</a:t>
            </a:r>
            <a:endParaRPr lang="ru-RU" sz="2600" dirty="0" smtClean="0"/>
          </a:p>
          <a:p>
            <a:pPr lvl="0">
              <a:buNone/>
            </a:pPr>
            <a:r>
              <a:rPr lang="ru-RU" sz="2600" dirty="0" smtClean="0"/>
              <a:t>	2. </a:t>
            </a:r>
            <a:r>
              <a:rPr lang="ru-RU" sz="2600" dirty="0" smtClean="0"/>
              <a:t>П</a:t>
            </a:r>
            <a:r>
              <a:rPr lang="ru-RU" sz="2600" dirty="0" smtClean="0"/>
              <a:t>рививать </a:t>
            </a:r>
            <a:r>
              <a:rPr lang="ru-RU" sz="2600" dirty="0" smtClean="0"/>
              <a:t>навыки правильного </a:t>
            </a:r>
            <a:r>
              <a:rPr lang="ru-RU" sz="2600" dirty="0" smtClean="0"/>
              <a:t>питания.</a:t>
            </a:r>
            <a:endParaRPr lang="ru-RU" sz="2600" dirty="0" smtClean="0"/>
          </a:p>
          <a:p>
            <a:pPr>
              <a:buNone/>
            </a:pPr>
            <a:r>
              <a:rPr lang="ru-RU" sz="2600" dirty="0" smtClean="0"/>
              <a:t>	3</a:t>
            </a:r>
            <a:r>
              <a:rPr lang="ru-RU" sz="2600" dirty="0" smtClean="0"/>
              <a:t>. Формирование представлений старших дошкольников о необходимости заботы о своем здоровье</a:t>
            </a:r>
            <a:r>
              <a:rPr lang="ru-RU" sz="2600" dirty="0" smtClean="0"/>
              <a:t>.</a:t>
            </a:r>
          </a:p>
          <a:p>
            <a:pPr lvl="0">
              <a:buNone/>
            </a:pPr>
            <a:r>
              <a:rPr lang="ru-RU" sz="2600" dirty="0" smtClean="0"/>
              <a:t>	4. </a:t>
            </a:r>
            <a:r>
              <a:rPr lang="ru-RU" sz="2600" dirty="0" smtClean="0"/>
              <a:t>Р</a:t>
            </a:r>
            <a:r>
              <a:rPr lang="ru-RU" sz="2600" dirty="0" smtClean="0"/>
              <a:t>азвивать </a:t>
            </a:r>
            <a:r>
              <a:rPr lang="ru-RU" sz="2600" dirty="0" smtClean="0"/>
              <a:t>умение сопоставлять и анализировать полученную </a:t>
            </a:r>
            <a:r>
              <a:rPr lang="ru-RU" sz="2600" dirty="0" smtClean="0"/>
              <a:t>информацию.</a:t>
            </a:r>
            <a:endParaRPr lang="ru-RU" sz="2600" dirty="0" smtClean="0"/>
          </a:p>
          <a:p>
            <a:pPr>
              <a:buNone/>
            </a:pPr>
            <a:r>
              <a:rPr lang="ru-RU" sz="2600" dirty="0" smtClean="0"/>
              <a:t>	5. </a:t>
            </a:r>
            <a:r>
              <a:rPr lang="ru-RU" sz="2600" dirty="0" smtClean="0"/>
              <a:t>Совершенствование у родителей понимания важности и значения правильного питания для здоровья ребенка и их собственного здоровья.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332656"/>
            <a:ext cx="7467600" cy="562074"/>
          </a:xfrm>
        </p:spPr>
        <p:txBody>
          <a:bodyPr/>
          <a:lstStyle/>
          <a:p>
            <a:pPr algn="ctr"/>
            <a:r>
              <a:rPr lang="ru-RU" sz="2200" b="1" dirty="0" smtClean="0">
                <a:solidFill>
                  <a:srgbClr val="002060"/>
                </a:solidFill>
              </a:rPr>
              <a:t>Предполагаемые результаты   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8147248" cy="5493224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700" dirty="0" smtClean="0"/>
          </a:p>
          <a:p>
            <a:pPr>
              <a:buNone/>
            </a:pPr>
            <a:endParaRPr lang="ru-RU" sz="1700" dirty="0" smtClean="0"/>
          </a:p>
          <a:p>
            <a:pPr>
              <a:buNone/>
            </a:pPr>
            <a:r>
              <a:rPr lang="ru-RU" sz="1700" dirty="0" smtClean="0"/>
              <a:t>1</a:t>
            </a:r>
            <a:r>
              <a:rPr lang="ru-RU" sz="1700" dirty="0" smtClean="0"/>
              <a:t>. У детей  </a:t>
            </a:r>
            <a:r>
              <a:rPr lang="ru-RU" sz="1700" dirty="0" smtClean="0"/>
              <a:t>сформируются </a:t>
            </a:r>
            <a:r>
              <a:rPr lang="ru-RU" sz="1700" dirty="0" smtClean="0"/>
              <a:t>представление  о необходимости  заботы  о  своем  здоровье, бережном  отношении к своему организму, представление  о  том, что вредно и что полезно для </a:t>
            </a:r>
            <a:r>
              <a:rPr lang="ru-RU" sz="1700" dirty="0" smtClean="0"/>
              <a:t>здоровья. </a:t>
            </a:r>
            <a:endParaRPr lang="ru-RU" sz="1700" dirty="0" smtClean="0"/>
          </a:p>
          <a:p>
            <a:pPr>
              <a:buNone/>
            </a:pPr>
            <a:r>
              <a:rPr lang="ru-RU" sz="1700" dirty="0" smtClean="0"/>
              <a:t>2. У родителей </a:t>
            </a:r>
            <a:r>
              <a:rPr lang="ru-RU" sz="1700" dirty="0" smtClean="0"/>
              <a:t>будут сформированы </a:t>
            </a:r>
            <a:r>
              <a:rPr lang="ru-RU" sz="1700" dirty="0" smtClean="0"/>
              <a:t>представление об основных    принципах </a:t>
            </a:r>
            <a:r>
              <a:rPr lang="ru-RU" sz="1700" dirty="0" smtClean="0"/>
              <a:t>питания</a:t>
            </a:r>
            <a:r>
              <a:rPr lang="ru-RU" sz="1700" dirty="0" smtClean="0"/>
              <a:t>, о необходимости и важности регулярного питания, о наиболее подходящих  блюдах  для дошкольников.</a:t>
            </a:r>
          </a:p>
          <a:p>
            <a:pPr>
              <a:buNone/>
            </a:pPr>
            <a:r>
              <a:rPr lang="ru-RU" sz="1700" dirty="0" smtClean="0"/>
              <a:t>3. Родители обратят внимание на рацион своих детей, изменят их меню, сделав его более витаминизированным  и полезным.</a:t>
            </a:r>
          </a:p>
          <a:p>
            <a:pPr>
              <a:buNone/>
            </a:pPr>
            <a:r>
              <a:rPr lang="ru-RU" sz="1700" dirty="0" smtClean="0"/>
              <a:t> 4. Воспитатели в процессе реализации мини – проектов  с   детьми расширят свои знания о правильном питании,  будут проводить наблюдение и контроль за качеством питания детей в группах ДОУ.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60648"/>
            <a:ext cx="6593160" cy="504056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rgbClr val="002060"/>
                </a:solidFill>
              </a:rPr>
              <a:t>….Метод 3 вопросов</a:t>
            </a:r>
            <a:endParaRPr lang="ru-RU" sz="2200" b="1" dirty="0">
              <a:solidFill>
                <a:srgbClr val="002060"/>
              </a:solidFill>
            </a:endParaRP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sz="quarter" idx="1"/>
          </p:nvPr>
        </p:nvGraphicFramePr>
        <p:xfrm>
          <a:off x="251520" y="908721"/>
          <a:ext cx="8424936" cy="5638800"/>
        </p:xfrm>
        <a:graphic>
          <a:graphicData uri="http://schemas.openxmlformats.org/drawingml/2006/table">
            <a:tbl>
              <a:tblPr firstRow="1" bandRow="1">
                <a:tableStyleId>{8799B23B-EC83-4686-B30A-512413B5E67A}</a:tableStyleId>
              </a:tblPr>
              <a:tblGrid>
                <a:gridCol w="2808312"/>
                <a:gridCol w="2808312"/>
                <a:gridCol w="2808312"/>
              </a:tblGrid>
              <a:tr h="613977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Что знаем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Что хотим узнать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Как можно найти ответ.</a:t>
                      </a:r>
                      <a:endParaRPr lang="ru-RU" dirty="0"/>
                    </a:p>
                  </a:txBody>
                  <a:tcPr/>
                </a:tc>
              </a:tr>
              <a:tr h="4930638"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 </a:t>
                      </a:r>
                      <a:r>
                        <a:rPr lang="ru-RU" sz="1600" dirty="0" smtClean="0"/>
                        <a:t> Полезные продукты полезны для здоровья.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 Вредные продукты вредят здоровью продукты</a:t>
                      </a:r>
                      <a:endParaRPr lang="ru-RU" sz="1600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 </a:t>
                      </a:r>
                      <a:r>
                        <a:rPr lang="ru-RU" sz="1600" dirty="0" smtClean="0"/>
                        <a:t>Вредная еда</a:t>
                      </a:r>
                      <a:r>
                        <a:rPr lang="ru-RU" sz="1600" baseline="0" dirty="0" smtClean="0"/>
                        <a:t> плохо усваивается.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Полезную еду надо есть даже если не любишь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Вредные продукты самые вкусные.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Молоко и молочные продукты полезны для костей.</a:t>
                      </a:r>
                      <a:endParaRPr lang="ru-RU" sz="1600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 В рыбе есть </a:t>
                      </a:r>
                      <a:r>
                        <a:rPr lang="ru-RU" sz="1600" dirty="0" smtClean="0"/>
                        <a:t>витамины.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Конфеты</a:t>
                      </a:r>
                      <a:r>
                        <a:rPr lang="ru-RU" sz="1600" baseline="0" dirty="0" smtClean="0"/>
                        <a:t> могут навредить.</a:t>
                      </a:r>
                      <a:endParaRPr lang="ru-RU" sz="1600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 </a:t>
                      </a:r>
                      <a:r>
                        <a:rPr lang="ru-RU" sz="1600" dirty="0" smtClean="0"/>
                        <a:t>Есть</a:t>
                      </a:r>
                      <a:r>
                        <a:rPr lang="ru-RU" sz="1600" baseline="0" dirty="0" smtClean="0"/>
                        <a:t> бактерии вредные и полезные.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ru-RU" sz="1600" dirty="0" smtClean="0"/>
                    </a:p>
                    <a:p>
                      <a:pPr>
                        <a:buFont typeface="Arial" pitchFamily="34" charset="0"/>
                        <a:buChar char="•"/>
                      </a:pPr>
                      <a:endParaRPr lang="ru-RU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 </a:t>
                      </a:r>
                      <a:r>
                        <a:rPr lang="ru-RU" sz="1600" dirty="0" smtClean="0"/>
                        <a:t>Какие продукты вредные и почему.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Сколько есть конфет чтобы не навредить организму.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Какими способами лучше готовить еду, что бы сохранить больше витаминов.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От чего может заболеть живот.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Какие микробы вредят организму, а какие приносят пользу.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Почему нужно есть жидкую пищу.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Почему нельзя есть на ночь.</a:t>
                      </a:r>
                      <a:endParaRPr lang="ru-RU" sz="1600" baseline="0" dirty="0" smtClean="0"/>
                    </a:p>
                    <a:p>
                      <a:pPr>
                        <a:buFont typeface="Arial" pitchFamily="34" charset="0"/>
                        <a:buNone/>
                      </a:pPr>
                      <a:endParaRPr lang="ru-RU" sz="1600" baseline="0" dirty="0" smtClean="0"/>
                    </a:p>
                    <a:p>
                      <a:pPr>
                        <a:buFont typeface="Arial" pitchFamily="34" charset="0"/>
                        <a:buNone/>
                      </a:pP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Спросить у родителей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Посмотреть в энциклопедии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Посмотреть в интернете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Спросить у воспитателя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dirty="0" smtClean="0"/>
                        <a:t>Посмотреть в кулинарных книгах</a:t>
                      </a:r>
                      <a:r>
                        <a:rPr lang="ru-RU" sz="1600" baseline="0" dirty="0" smtClean="0"/>
                        <a:t> о вкусной и здоровой пищи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Спросить у медсестры детского сада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Посмотреть телевизионные передачи</a:t>
                      </a:r>
                    </a:p>
                    <a:p>
                      <a:pPr>
                        <a:buFont typeface="Arial" pitchFamily="34" charset="0"/>
                        <a:buChar char="•"/>
                      </a:pPr>
                      <a:r>
                        <a:rPr lang="ru-RU" sz="1600" baseline="0" dirty="0" smtClean="0"/>
                        <a:t>Спросить у шеф-повара детского сада</a:t>
                      </a:r>
                      <a:endParaRPr lang="ru-RU" sz="1600" dirty="0" smtClean="0"/>
                    </a:p>
                    <a:p>
                      <a:pPr>
                        <a:buFont typeface="Arial" pitchFamily="34" charset="0"/>
                        <a:buNone/>
                      </a:pPr>
                      <a:endParaRPr lang="ru-RU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355160" cy="508918"/>
          </a:xfrm>
        </p:spPr>
        <p:txBody>
          <a:bodyPr>
            <a:normAutofit/>
          </a:bodyPr>
          <a:lstStyle/>
          <a:p>
            <a:pPr algn="ctr"/>
            <a:r>
              <a:rPr lang="en-US" sz="2200" b="1" i="1" dirty="0" smtClean="0">
                <a:solidFill>
                  <a:srgbClr val="002060"/>
                </a:solidFill>
              </a:rPr>
              <a:t>II</a:t>
            </a:r>
            <a:r>
              <a:rPr lang="ru-RU" sz="2200" b="1" i="1" dirty="0" smtClean="0">
                <a:solidFill>
                  <a:srgbClr val="002060"/>
                </a:solidFill>
              </a:rPr>
              <a:t> Этап- Сбор информации</a:t>
            </a:r>
            <a:endParaRPr lang="ru-RU" sz="2200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052736"/>
            <a:ext cx="8003232" cy="54212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800" dirty="0" smtClean="0"/>
              <a:t>    Изучив интерес детей, была организована беседа с родителями. Совместно с родителями, медицинскими работниками наполнили среду разными энциклопедиями, книгами, журналами. Была организованна игровая, деятельность, в группу были дополнительно внесены материалы для организации продуктивных видов деятельности. Подключили родителей по сбору информации:</a:t>
            </a:r>
          </a:p>
          <a:p>
            <a:pPr>
              <a:buFont typeface="Wingdings" pitchFamily="2" charset="2"/>
              <a:buChar char="§"/>
            </a:pPr>
            <a:r>
              <a:rPr lang="ru-RU" sz="1800" dirty="0" smtClean="0"/>
              <a:t>Подобрать литературу: о </a:t>
            </a:r>
            <a:r>
              <a:rPr lang="ru-RU" sz="1800" dirty="0" smtClean="0"/>
              <a:t>и вреде отдельных продуктов</a:t>
            </a:r>
            <a:r>
              <a:rPr lang="ru-RU" sz="1800" dirty="0" smtClean="0"/>
              <a:t>.</a:t>
            </a:r>
          </a:p>
          <a:p>
            <a:pPr>
              <a:buFont typeface="Wingdings" pitchFamily="2" charset="2"/>
              <a:buChar char="§"/>
            </a:pPr>
            <a:r>
              <a:rPr lang="ru-RU" sz="1800" dirty="0" smtClean="0"/>
              <a:t>Чтение кулинарных книг, рассматривание книжных иллюстраций, открыток с изображением </a:t>
            </a:r>
            <a:r>
              <a:rPr lang="ru-RU" sz="1800" dirty="0" smtClean="0"/>
              <a:t>разнообразных блюд.</a:t>
            </a:r>
            <a:endParaRPr lang="ru-RU" sz="1800" dirty="0" smtClean="0"/>
          </a:p>
          <a:p>
            <a:pPr>
              <a:buFont typeface="Wingdings" pitchFamily="2" charset="2"/>
              <a:buChar char="§"/>
            </a:pPr>
            <a:r>
              <a:rPr lang="ru-RU" sz="1800" dirty="0" smtClean="0"/>
              <a:t>Просмотр телепередач о вкусной и здоровой пище.</a:t>
            </a:r>
          </a:p>
          <a:p>
            <a:pPr>
              <a:buFont typeface="Wingdings" pitchFamily="2" charset="2"/>
              <a:buChar char="§"/>
            </a:pPr>
            <a:r>
              <a:rPr lang="ru-RU" sz="1800" dirty="0" smtClean="0"/>
              <a:t>Поиск сведений в интернете и энциклопедиях</a:t>
            </a:r>
          </a:p>
          <a:p>
            <a:pPr>
              <a:buFont typeface="Wingdings" pitchFamily="2" charset="2"/>
              <a:buChar char="§"/>
            </a:pPr>
            <a:r>
              <a:rPr lang="ru-RU" sz="1800" dirty="0" smtClean="0"/>
              <a:t>Консультация медицинской сестры детского сада о </a:t>
            </a:r>
            <a:r>
              <a:rPr lang="ru-RU" sz="1800" dirty="0" smtClean="0"/>
              <a:t>пользе детского здорового питания.</a:t>
            </a:r>
            <a:endParaRPr lang="ru-RU" sz="1800" dirty="0" smtClean="0"/>
          </a:p>
          <a:p>
            <a:pPr>
              <a:buFont typeface="Wingdings" pitchFamily="2" charset="2"/>
              <a:buChar char="§"/>
            </a:pPr>
            <a:r>
              <a:rPr lang="ru-RU" sz="1800" dirty="0" smtClean="0"/>
              <a:t>Совершили экскурсию на кухню детского сада.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706090"/>
          </a:xfrm>
        </p:spPr>
        <p:txBody>
          <a:bodyPr>
            <a:normAutofit/>
          </a:bodyPr>
          <a:lstStyle/>
          <a:p>
            <a:pPr algn="ctr"/>
            <a:r>
              <a:rPr lang="en-US" sz="2200" b="1" i="1" dirty="0" smtClean="0">
                <a:solidFill>
                  <a:srgbClr val="002060"/>
                </a:solidFill>
              </a:rPr>
              <a:t>III – </a:t>
            </a:r>
            <a:r>
              <a:rPr lang="ru-RU" sz="2200" b="1" i="1" dirty="0" smtClean="0">
                <a:solidFill>
                  <a:srgbClr val="002060"/>
                </a:solidFill>
              </a:rPr>
              <a:t>этап Выбор проекта</a:t>
            </a:r>
            <a:endParaRPr lang="ru-RU" sz="2200" b="1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291264" cy="5349208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endParaRPr lang="ru-RU" sz="1800" b="1" dirty="0" smtClean="0"/>
          </a:p>
          <a:p>
            <a:pPr marL="342900" indent="-342900">
              <a:buAutoNum type="arabicPeriod"/>
            </a:pPr>
            <a:endParaRPr lang="ru-RU" sz="1800" b="1" dirty="0" smtClean="0"/>
          </a:p>
          <a:p>
            <a:pPr marL="342900" indent="-342900">
              <a:buAutoNum type="arabicPeriod"/>
            </a:pPr>
            <a:r>
              <a:rPr lang="ru-RU" sz="1800" b="1" dirty="0" smtClean="0"/>
              <a:t>Создание кулинарной книги «Вкусно и полезно» </a:t>
            </a:r>
            <a:r>
              <a:rPr lang="ru-RU" sz="1800" dirty="0" smtClean="0"/>
              <a:t>(рецепты  блюд).</a:t>
            </a:r>
          </a:p>
          <a:p>
            <a:pPr marL="342900" indent="-342900">
              <a:buFont typeface="Wingdings"/>
              <a:buAutoNum type="arabicPeriod"/>
            </a:pPr>
            <a:r>
              <a:rPr lang="ru-RU" sz="1800" b="1" dirty="0" smtClean="0"/>
              <a:t>Сюжетно – ролевая игра «Кафе «Поварёнок</a:t>
            </a:r>
            <a:r>
              <a:rPr lang="ru-RU" sz="1800" b="1" dirty="0" smtClean="0"/>
              <a:t>».</a:t>
            </a:r>
            <a:endParaRPr lang="ru-RU" sz="1800" dirty="0" smtClean="0"/>
          </a:p>
          <a:p>
            <a:pPr marL="342900" indent="-342900">
              <a:buAutoNum type="arabicPeriod"/>
            </a:pPr>
            <a:r>
              <a:rPr lang="ru-RU" sz="1800" b="1" dirty="0" smtClean="0"/>
              <a:t>Презентация </a:t>
            </a:r>
            <a:r>
              <a:rPr lang="ru-RU" sz="1800" b="1" dirty="0" smtClean="0"/>
              <a:t>плакатов </a:t>
            </a:r>
            <a:r>
              <a:rPr lang="ru-RU" sz="1800" b="1" dirty="0" smtClean="0"/>
              <a:t>«Вкусно, но не полезно</a:t>
            </a:r>
            <a:r>
              <a:rPr lang="ru-RU" sz="1800" b="1" dirty="0" smtClean="0"/>
              <a:t>» перед детьми других групп.</a:t>
            </a:r>
          </a:p>
          <a:p>
            <a:pPr marL="342900" indent="-342900">
              <a:buAutoNum type="arabicPeriod"/>
            </a:pPr>
            <a:r>
              <a:rPr lang="ru-RU" sz="1800" b="1" dirty="0" smtClean="0"/>
              <a:t>Презентация </a:t>
            </a:r>
            <a:r>
              <a:rPr lang="ru-RU" sz="1800" b="1" dirty="0" smtClean="0"/>
              <a:t>плакатов пропагандирующих </a:t>
            </a:r>
            <a:r>
              <a:rPr lang="ru-RU" sz="1800" b="1" dirty="0" smtClean="0"/>
              <a:t>здоровое </a:t>
            </a:r>
            <a:r>
              <a:rPr lang="ru-RU" sz="1800" b="1" dirty="0" smtClean="0"/>
              <a:t>питание</a:t>
            </a:r>
            <a:r>
              <a:rPr lang="ru-RU" sz="1800" b="1" dirty="0" smtClean="0"/>
              <a:t> перед детьми других групп</a:t>
            </a:r>
            <a:r>
              <a:rPr lang="ru-RU" sz="1800" b="1" dirty="0" smtClean="0"/>
              <a:t>.</a:t>
            </a:r>
            <a:endParaRPr lang="ru-RU" sz="1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274638"/>
            <a:ext cx="6665168" cy="562074"/>
          </a:xfrm>
        </p:spPr>
        <p:txBody>
          <a:bodyPr>
            <a:normAutofit/>
          </a:bodyPr>
          <a:lstStyle/>
          <a:p>
            <a:pPr algn="ctr"/>
            <a:r>
              <a:rPr lang="ru-RU" sz="2200" b="1" i="1" dirty="0" smtClean="0">
                <a:solidFill>
                  <a:srgbClr val="002060"/>
                </a:solidFill>
              </a:rPr>
              <a:t>Участие родителей</a:t>
            </a:r>
            <a:endParaRPr lang="ru-RU" sz="2200" b="1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7787208" cy="534920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pPr lvl="0"/>
            <a:r>
              <a:rPr lang="ru-RU" sz="1800" dirty="0" smtClean="0"/>
              <a:t>Оснащение группы кулинарной литературой, журналами, энциклопедиями.</a:t>
            </a:r>
          </a:p>
          <a:p>
            <a:pPr lvl="0"/>
            <a:r>
              <a:rPr lang="ru-RU" sz="1800" dirty="0" smtClean="0"/>
              <a:t>Поиск материала в Интернете.</a:t>
            </a:r>
          </a:p>
          <a:p>
            <a:pPr lvl="0"/>
            <a:r>
              <a:rPr lang="ru-RU" sz="1800" dirty="0" smtClean="0"/>
              <a:t>Подбор материала: стихов, загадок, и общих сведений о </a:t>
            </a:r>
            <a:r>
              <a:rPr lang="ru-RU" sz="1800" dirty="0" smtClean="0"/>
              <a:t>пользе правильного питания и продуктах, необходимых  в рационе детей.</a:t>
            </a:r>
            <a:endParaRPr lang="ru-RU" sz="1800" dirty="0" smtClean="0"/>
          </a:p>
          <a:p>
            <a:pPr lvl="0"/>
            <a:r>
              <a:rPr lang="ru-RU" sz="1800" dirty="0" smtClean="0"/>
              <a:t>Беседы </a:t>
            </a:r>
            <a:r>
              <a:rPr lang="ru-RU" sz="1800" dirty="0" smtClean="0"/>
              <a:t>родителей с детьми о </a:t>
            </a:r>
            <a:r>
              <a:rPr lang="ru-RU" sz="1800" dirty="0" smtClean="0"/>
              <a:t>правильном и полезном питании</a:t>
            </a:r>
            <a:r>
              <a:rPr lang="ru-RU" sz="1800" dirty="0" smtClean="0"/>
              <a:t>.</a:t>
            </a:r>
            <a:endParaRPr lang="ru-RU" sz="1800" dirty="0" smtClean="0"/>
          </a:p>
          <a:p>
            <a:r>
              <a:rPr lang="ru-RU" sz="1800" dirty="0" smtClean="0"/>
              <a:t>Помощь в создании книги </a:t>
            </a:r>
            <a:r>
              <a:rPr lang="ru-RU" sz="1800" dirty="0" smtClean="0"/>
              <a:t>«Вкусно и полезно».</a:t>
            </a:r>
          </a:p>
          <a:p>
            <a:r>
              <a:rPr lang="ru-RU" sz="1800" dirty="0" smtClean="0"/>
              <a:t>Создание плакатов «Вкусно, но не полезно»</a:t>
            </a:r>
            <a:endParaRPr lang="ru-RU" sz="1800" dirty="0" smtClean="0"/>
          </a:p>
          <a:p>
            <a:endParaRPr lang="ru-RU" sz="1800" dirty="0" smtClean="0"/>
          </a:p>
          <a:p>
            <a:pPr lvl="0"/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779912" y="274638"/>
            <a:ext cx="4144888" cy="58018"/>
          </a:xfrm>
        </p:spPr>
        <p:txBody>
          <a:bodyPr>
            <a:normAutofit fontScale="90000"/>
          </a:bodyPr>
          <a:lstStyle/>
          <a:p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291264" cy="6213304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000" b="1" i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ru-RU" sz="2200" b="1" i="1" dirty="0" smtClean="0">
                <a:solidFill>
                  <a:srgbClr val="002060"/>
                </a:solidFill>
                <a:latin typeface="+mj-lt"/>
              </a:rPr>
              <a:t>Формы работы с родителями.</a:t>
            </a:r>
            <a:endParaRPr lang="ru-RU" sz="2200" dirty="0" smtClean="0">
              <a:solidFill>
                <a:srgbClr val="002060"/>
              </a:solidFill>
              <a:latin typeface="+mj-lt"/>
            </a:endParaRPr>
          </a:p>
          <a:p>
            <a:pPr lvl="0"/>
            <a:endParaRPr lang="ru-RU" sz="1800" dirty="0" smtClean="0"/>
          </a:p>
          <a:p>
            <a:pPr lvl="0"/>
            <a:r>
              <a:rPr lang="ru-RU" sz="1800" dirty="0" smtClean="0"/>
              <a:t>Ознакомление родителей с предстоящим проектом.</a:t>
            </a:r>
          </a:p>
          <a:p>
            <a:pPr lvl="0"/>
            <a:r>
              <a:rPr lang="ru-RU" sz="1800" dirty="0" smtClean="0"/>
              <a:t>Беседы с родителями о важности информации исходящей от семьи.</a:t>
            </a:r>
          </a:p>
          <a:p>
            <a:pPr lvl="0"/>
            <a:r>
              <a:rPr lang="ru-RU" sz="1800" dirty="0" smtClean="0"/>
              <a:t>Просвещение родителей, наглядная информация в родительском уголке. </a:t>
            </a:r>
          </a:p>
          <a:p>
            <a:pPr lvl="0"/>
            <a:r>
              <a:rPr lang="ru-RU" sz="1800" dirty="0" smtClean="0"/>
              <a:t>Наглядная информация о ходе проекта.</a:t>
            </a:r>
          </a:p>
          <a:p>
            <a:pPr lvl="0"/>
            <a:r>
              <a:rPr lang="ru-RU" sz="1800" dirty="0" smtClean="0"/>
              <a:t>Участие родителей в центрах активности.</a:t>
            </a:r>
          </a:p>
          <a:p>
            <a:pPr lvl="0"/>
            <a:r>
              <a:rPr lang="ru-RU" sz="1800" dirty="0" smtClean="0"/>
              <a:t>Отчетная информация в родительском уголке «Благодарим за активное участие в реализации проекта».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274638"/>
            <a:ext cx="7241232" cy="41805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400" b="1" i="1" dirty="0" smtClean="0">
                <a:solidFill>
                  <a:srgbClr val="7030A0"/>
                </a:solidFill>
              </a:rPr>
              <a:t>IV</a:t>
            </a:r>
            <a:r>
              <a:rPr lang="ru-RU" sz="2400" b="1" i="1" dirty="0" smtClean="0">
                <a:solidFill>
                  <a:srgbClr val="7030A0"/>
                </a:solidFill>
              </a:rPr>
              <a:t> этап «Реализация проекта»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988840"/>
            <a:ext cx="5482952" cy="4485112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6" name="Двенадцатиугольник 5"/>
          <p:cNvSpPr/>
          <p:nvPr/>
        </p:nvSpPr>
        <p:spPr>
          <a:xfrm>
            <a:off x="3131840" y="836712"/>
            <a:ext cx="2736304" cy="1872208"/>
          </a:xfrm>
          <a:prstGeom prst="dodecagon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/>
              <a:t>Здоровый ребёнок</a:t>
            </a:r>
            <a:endParaRPr lang="ru-RU" sz="1600" b="1" i="1" dirty="0"/>
          </a:p>
        </p:txBody>
      </p:sp>
      <p:sp>
        <p:nvSpPr>
          <p:cNvPr id="7" name="Блок-схема: решение 6"/>
          <p:cNvSpPr/>
          <p:nvPr/>
        </p:nvSpPr>
        <p:spPr>
          <a:xfrm>
            <a:off x="5796136" y="1844824"/>
            <a:ext cx="3096344" cy="2016224"/>
          </a:xfrm>
          <a:prstGeom prst="flowChartDecisi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Соблюдение </a:t>
            </a:r>
            <a:r>
              <a:rPr lang="ru-RU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гигиены          </a:t>
            </a:r>
            <a:r>
              <a:rPr lang="ru-RU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(в проекте) </a:t>
            </a:r>
            <a:endParaRPr lang="ru-RU" sz="16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9" name="Блок-схема: решение 8"/>
          <p:cNvSpPr/>
          <p:nvPr/>
        </p:nvSpPr>
        <p:spPr>
          <a:xfrm>
            <a:off x="4716016" y="3789040"/>
            <a:ext cx="3096344" cy="2016224"/>
          </a:xfrm>
          <a:prstGeom prst="flowChartDecisi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Занятие спортом       (в проекте)     </a:t>
            </a:r>
            <a:endParaRPr lang="ru-RU" sz="16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Блок-схема: решение 9"/>
          <p:cNvSpPr/>
          <p:nvPr/>
        </p:nvSpPr>
        <p:spPr>
          <a:xfrm>
            <a:off x="1115616" y="3789040"/>
            <a:ext cx="3096344" cy="2016224"/>
          </a:xfrm>
          <a:prstGeom prst="flowChartDecisi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i="1" dirty="0" smtClean="0">
                <a:solidFill>
                  <a:schemeClr val="tx1"/>
                </a:solidFill>
              </a:rPr>
              <a:t>Здоровое питание</a:t>
            </a:r>
            <a:endParaRPr lang="ru-RU" sz="1600" b="1" i="1" dirty="0">
              <a:solidFill>
                <a:schemeClr val="tx1"/>
              </a:solidFill>
            </a:endParaRPr>
          </a:p>
        </p:txBody>
      </p:sp>
      <p:sp>
        <p:nvSpPr>
          <p:cNvPr id="11" name="Блок-схема: решение 10"/>
          <p:cNvSpPr/>
          <p:nvPr/>
        </p:nvSpPr>
        <p:spPr>
          <a:xfrm>
            <a:off x="179512" y="1844824"/>
            <a:ext cx="3096344" cy="2016224"/>
          </a:xfrm>
          <a:prstGeom prst="flowChartDecision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Соблюдение режима дня (в проекте) </a:t>
            </a:r>
            <a:endParaRPr lang="ru-RU" sz="1600" i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cxnSp>
        <p:nvCxnSpPr>
          <p:cNvPr id="16" name="Прямая со стрелкой 15"/>
          <p:cNvCxnSpPr/>
          <p:nvPr/>
        </p:nvCxnSpPr>
        <p:spPr>
          <a:xfrm>
            <a:off x="5940152" y="1988840"/>
            <a:ext cx="504056" cy="36004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6" idx="7"/>
          </p:cNvCxnSpPr>
          <p:nvPr/>
        </p:nvCxnSpPr>
        <p:spPr>
          <a:xfrm flipH="1">
            <a:off x="2627784" y="2023657"/>
            <a:ext cx="504056" cy="32522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4932040" y="2780928"/>
            <a:ext cx="1008112" cy="108012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/>
          <p:nvPr/>
        </p:nvCxnSpPr>
        <p:spPr>
          <a:xfrm flipH="1">
            <a:off x="3347864" y="2852936"/>
            <a:ext cx="864096" cy="122413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76672"/>
            <a:ext cx="6563072" cy="580926"/>
          </a:xfrm>
        </p:spPr>
        <p:txBody>
          <a:bodyPr>
            <a:normAutofit/>
          </a:bodyPr>
          <a:lstStyle/>
          <a:p>
            <a:pPr algn="ctr"/>
            <a:r>
              <a:rPr lang="en-US" sz="2200" b="1" i="1" smtClean="0">
                <a:solidFill>
                  <a:srgbClr val="7030A0"/>
                </a:solidFill>
              </a:rPr>
              <a:t>IV</a:t>
            </a:r>
            <a:r>
              <a:rPr lang="ru-RU" sz="2200" b="1" i="1" smtClean="0">
                <a:solidFill>
                  <a:srgbClr val="7030A0"/>
                </a:solidFill>
              </a:rPr>
              <a:t> этап «Реализация проекта»</a:t>
            </a:r>
            <a:endParaRPr lang="ru-RU" sz="2200" b="1" i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24744"/>
            <a:ext cx="8147248" cy="5349208"/>
          </a:xfrm>
        </p:spPr>
        <p:txBody>
          <a:bodyPr/>
          <a:lstStyle/>
          <a:p>
            <a:pPr>
              <a:buNone/>
            </a:pPr>
            <a:r>
              <a:rPr lang="ru-RU" sz="1800" dirty="0" smtClean="0"/>
              <a:t>Для успешной реализации проектов детей работу организовали через разные виды деятельности в центрах активности.</a:t>
            </a:r>
          </a:p>
          <a:p>
            <a:pPr algn="ctr">
              <a:buNone/>
            </a:pPr>
            <a:r>
              <a:rPr lang="ru-RU" sz="1800" dirty="0" smtClean="0">
                <a:solidFill>
                  <a:srgbClr val="7030A0"/>
                </a:solidFill>
              </a:rPr>
              <a:t>Центр художественно- продуктивной деятельности</a:t>
            </a:r>
            <a:r>
              <a:rPr lang="ru-RU" sz="1800" dirty="0" smtClean="0"/>
              <a:t>.</a:t>
            </a:r>
          </a:p>
          <a:p>
            <a:pPr algn="ctr">
              <a:buNone/>
            </a:pPr>
            <a:r>
              <a:rPr lang="ru-RU" sz="1800" dirty="0" smtClean="0"/>
              <a:t>Изготовление атрибутов из солёного теста и пластилина для сюжетно-ролевой игры «Кафе «Поварёнок» »</a:t>
            </a:r>
            <a:endParaRPr lang="ru-RU" sz="1800" dirty="0"/>
          </a:p>
        </p:txBody>
      </p:sp>
      <p:pic>
        <p:nvPicPr>
          <p:cNvPr id="1028" name="Picture 4" descr="G:\DCIM\106PHOTO\SAM_66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771740">
            <a:off x="460413" y="3475032"/>
            <a:ext cx="3743565" cy="28076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9" name="Picture 5" descr="G:\DCIM\106PHOTO\SAM_66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611493">
            <a:off x="4858605" y="3480585"/>
            <a:ext cx="3670641" cy="27529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80312" y="274638"/>
            <a:ext cx="544488" cy="58018"/>
          </a:xfrm>
        </p:spPr>
        <p:txBody>
          <a:bodyPr>
            <a:normAutofit fontScale="90000"/>
          </a:bodyPr>
          <a:lstStyle/>
          <a:p>
            <a:endParaRPr lang="ru-RU" sz="800" dirty="0"/>
          </a:p>
        </p:txBody>
      </p:sp>
      <p:pic>
        <p:nvPicPr>
          <p:cNvPr id="4" name="Picture 6" descr="G:\DCIM\106PHOTO\SAM_669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809436">
            <a:off x="4906811" y="1863889"/>
            <a:ext cx="3566502" cy="26748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 descr="G:\DCIM\106PHOTO\SAM_67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519142">
            <a:off x="568410" y="1740819"/>
            <a:ext cx="3464795" cy="25985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G:\DCIM\106PHOTO\SAM_668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861048"/>
            <a:ext cx="3456384" cy="25922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1331640" y="692696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dirty="0" smtClean="0">
                <a:solidFill>
                  <a:srgbClr val="7030A0"/>
                </a:solidFill>
              </a:rPr>
              <a:t>Центр художественно- продуктивной деятельности</a:t>
            </a:r>
            <a:r>
              <a:rPr lang="ru-RU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G:\DCIM\106PHOTO\SAM_672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632923">
            <a:off x="5725846" y="1867478"/>
            <a:ext cx="3067663" cy="2300747"/>
          </a:xfrm>
          <a:prstGeom prst="rect">
            <a:avLst/>
          </a:prstGeom>
          <a:noFill/>
        </p:spPr>
      </p:pic>
      <p:pic>
        <p:nvPicPr>
          <p:cNvPr id="3074" name="Picture 2" descr="G:\DCIM\106PHOTO\SAM_67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20903287">
            <a:off x="360469" y="1997481"/>
            <a:ext cx="3342149" cy="250661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168" y="274638"/>
            <a:ext cx="1840632" cy="130026"/>
          </a:xfrm>
        </p:spPr>
        <p:txBody>
          <a:bodyPr>
            <a:normAutofit fontScale="90000"/>
          </a:bodyPr>
          <a:lstStyle/>
          <a:p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147248" cy="614129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1800" dirty="0" smtClean="0">
              <a:solidFill>
                <a:srgbClr val="7030A0"/>
              </a:solidFill>
            </a:endParaRPr>
          </a:p>
          <a:p>
            <a:pPr algn="ctr">
              <a:buNone/>
            </a:pPr>
            <a:r>
              <a:rPr lang="ru-RU" sz="1800" dirty="0" smtClean="0">
                <a:solidFill>
                  <a:srgbClr val="7030A0"/>
                </a:solidFill>
              </a:rPr>
              <a:t>Центр познавательной активности</a:t>
            </a:r>
          </a:p>
          <a:p>
            <a:pPr algn="ctr">
              <a:buNone/>
            </a:pPr>
            <a:r>
              <a:rPr lang="ru-RU" sz="1600" dirty="0" smtClean="0"/>
              <a:t>Рассматривали иллюстрации, картинки,  книги о вкусной и полезной пище разнообразии детского меню.</a:t>
            </a:r>
          </a:p>
          <a:p>
            <a:pPr algn="ctr">
              <a:buNone/>
            </a:pPr>
            <a:endParaRPr lang="ru-RU" sz="1800" dirty="0">
              <a:solidFill>
                <a:srgbClr val="7030A0"/>
              </a:solidFill>
            </a:endParaRPr>
          </a:p>
        </p:txBody>
      </p:sp>
      <p:pic>
        <p:nvPicPr>
          <p:cNvPr id="3078" name="Picture 6" descr="G:\DCIM\106PHOTO\SAM_677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861048"/>
            <a:ext cx="3312368" cy="2484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8184" y="274638"/>
            <a:ext cx="1696616" cy="58018"/>
          </a:xfrm>
        </p:spPr>
        <p:txBody>
          <a:bodyPr>
            <a:normAutofit fontScale="90000"/>
          </a:bodyPr>
          <a:lstStyle/>
          <a:p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147248" cy="108012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>
                <a:solidFill>
                  <a:srgbClr val="7030A0"/>
                </a:solidFill>
              </a:rPr>
              <a:t>Центр познавательной активности</a:t>
            </a:r>
          </a:p>
          <a:p>
            <a:pPr algn="ctr">
              <a:buNone/>
            </a:pPr>
            <a:r>
              <a:rPr lang="ru-RU" sz="1600" dirty="0" smtClean="0"/>
              <a:t>Дети совместно с родителями создавали плакаты о полезных и вредных продуктах.</a:t>
            </a:r>
          </a:p>
          <a:p>
            <a:pPr algn="ctr">
              <a:buNone/>
            </a:pPr>
            <a:endParaRPr lang="ru-RU" sz="1600" dirty="0" smtClean="0"/>
          </a:p>
          <a:p>
            <a:pPr algn="ctr">
              <a:buNone/>
            </a:pPr>
            <a:endParaRPr lang="ru-RU" sz="1600" dirty="0" smtClean="0"/>
          </a:p>
          <a:p>
            <a:pPr algn="ctr">
              <a:buNone/>
            </a:pPr>
            <a:endParaRPr lang="ru-RU" sz="1600" dirty="0" smtClean="0"/>
          </a:p>
          <a:p>
            <a:pPr algn="ctr">
              <a:buNone/>
            </a:pPr>
            <a:endParaRPr lang="ru-RU" sz="1600" dirty="0"/>
          </a:p>
        </p:txBody>
      </p:sp>
      <p:pic>
        <p:nvPicPr>
          <p:cNvPr id="6" name="Picture 4" descr="D:\Сохраненные с D\документы дет.сада\проекты\питание\фото\PICT9571.JPG"/>
          <p:cNvPicPr>
            <a:picLocks noChangeAspect="1" noChangeArrowheads="1"/>
          </p:cNvPicPr>
          <p:nvPr/>
        </p:nvPicPr>
        <p:blipFill>
          <a:blip r:embed="rId2" cstate="print"/>
          <a:srcRect l="2634" t="7024" r="2541"/>
          <a:stretch>
            <a:fillRect/>
          </a:stretch>
        </p:blipFill>
        <p:spPr bwMode="auto">
          <a:xfrm rot="20495943">
            <a:off x="262533" y="4048318"/>
            <a:ext cx="2900724" cy="21332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5" descr="D:\Сохраненные с D\документы дет.сада\проекты\питание\фото\PICT9572.JPG"/>
          <p:cNvPicPr>
            <a:picLocks noChangeAspect="1" noChangeArrowheads="1"/>
          </p:cNvPicPr>
          <p:nvPr/>
        </p:nvPicPr>
        <p:blipFill>
          <a:blip r:embed="rId3" cstate="print"/>
          <a:srcRect l="2707" t="14436" r="2556"/>
          <a:stretch>
            <a:fillRect/>
          </a:stretch>
        </p:blipFill>
        <p:spPr bwMode="auto">
          <a:xfrm rot="1209280">
            <a:off x="6157108" y="1290637"/>
            <a:ext cx="2520280" cy="1707242"/>
          </a:xfrm>
          <a:prstGeom prst="rect">
            <a:avLst/>
          </a:prstGeom>
          <a:noFill/>
        </p:spPr>
      </p:pic>
      <p:pic>
        <p:nvPicPr>
          <p:cNvPr id="8" name="Picture 6" descr="D:\Сохраненные с D\документы дет.сада\проекты\питание\фото\PICT9583.JPG"/>
          <p:cNvPicPr>
            <a:picLocks noChangeAspect="1" noChangeArrowheads="1"/>
          </p:cNvPicPr>
          <p:nvPr/>
        </p:nvPicPr>
        <p:blipFill>
          <a:blip r:embed="rId4" cstate="print"/>
          <a:srcRect l="3012" t="6776" r="3629"/>
          <a:stretch>
            <a:fillRect/>
          </a:stretch>
        </p:blipFill>
        <p:spPr bwMode="auto">
          <a:xfrm>
            <a:off x="2411760" y="1700808"/>
            <a:ext cx="1872208" cy="2492583"/>
          </a:xfrm>
          <a:prstGeom prst="rect">
            <a:avLst/>
          </a:prstGeom>
          <a:noFill/>
        </p:spPr>
      </p:pic>
      <p:pic>
        <p:nvPicPr>
          <p:cNvPr id="9" name="Picture 7" descr="D:\Сохраненные с D\документы дет.сада\проекты\питание\фото\PICT9582.JPG"/>
          <p:cNvPicPr>
            <a:picLocks noChangeAspect="1" noChangeArrowheads="1"/>
          </p:cNvPicPr>
          <p:nvPr/>
        </p:nvPicPr>
        <p:blipFill>
          <a:blip r:embed="rId5" cstate="print"/>
          <a:srcRect t="14436" r="5263"/>
          <a:stretch>
            <a:fillRect/>
          </a:stretch>
        </p:blipFill>
        <p:spPr bwMode="auto">
          <a:xfrm rot="21013242">
            <a:off x="124845" y="1323458"/>
            <a:ext cx="2483768" cy="1682523"/>
          </a:xfrm>
          <a:prstGeom prst="rect">
            <a:avLst/>
          </a:prstGeom>
          <a:noFill/>
        </p:spPr>
      </p:pic>
      <p:pic>
        <p:nvPicPr>
          <p:cNvPr id="1032" name="Picture 8" descr="D:\Сохраненные с D\документы дет.сада\проекты\питание\фото\PICT958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936762">
            <a:off x="5749755" y="4306851"/>
            <a:ext cx="2929819" cy="2197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33" name="Picture 9" descr="D:\Сохраненные с D\документы дет.сада\проекты\питание\фото\PICT9584.JPG"/>
          <p:cNvPicPr>
            <a:picLocks noChangeAspect="1" noChangeArrowheads="1"/>
          </p:cNvPicPr>
          <p:nvPr/>
        </p:nvPicPr>
        <p:blipFill>
          <a:blip r:embed="rId7" cstate="print"/>
          <a:srcRect l="5103" t="9568" r="8147" b="6231"/>
          <a:stretch>
            <a:fillRect/>
          </a:stretch>
        </p:blipFill>
        <p:spPr bwMode="auto">
          <a:xfrm>
            <a:off x="4572000" y="1772816"/>
            <a:ext cx="1872208" cy="2422857"/>
          </a:xfrm>
          <a:prstGeom prst="rect">
            <a:avLst/>
          </a:prstGeom>
          <a:noFill/>
        </p:spPr>
      </p:pic>
      <p:pic>
        <p:nvPicPr>
          <p:cNvPr id="1034" name="Picture 10" descr="D:\Сохраненные с D\документы дет.сада\проекты\питание\фото\PICT9577.JPG"/>
          <p:cNvPicPr>
            <a:picLocks noChangeAspect="1" noChangeArrowheads="1"/>
          </p:cNvPicPr>
          <p:nvPr/>
        </p:nvPicPr>
        <p:blipFill>
          <a:blip r:embed="rId8" cstate="print"/>
          <a:srcRect l="8014" t="12022" r="11841" b="6829"/>
          <a:stretch>
            <a:fillRect/>
          </a:stretch>
        </p:blipFill>
        <p:spPr bwMode="auto">
          <a:xfrm>
            <a:off x="3563888" y="4365104"/>
            <a:ext cx="1728192" cy="23330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7030A0"/>
                </a:solidFill>
              </a:rPr>
              <a:t>Центр познавательной </a:t>
            </a:r>
            <a:r>
              <a:rPr lang="ru-RU" sz="1800" dirty="0" smtClean="0">
                <a:solidFill>
                  <a:srgbClr val="7030A0"/>
                </a:solidFill>
              </a:rPr>
              <a:t>активности</a:t>
            </a:r>
            <a:br>
              <a:rPr lang="ru-RU" sz="1800" dirty="0" smtClean="0">
                <a:solidFill>
                  <a:srgbClr val="7030A0"/>
                </a:solidFill>
              </a:rPr>
            </a:br>
            <a:r>
              <a:rPr lang="ru-RU" sz="1800" dirty="0" smtClean="0">
                <a:solidFill>
                  <a:srgbClr val="7030A0"/>
                </a:solidFill>
              </a:rPr>
              <a:t/>
            </a:r>
            <a:br>
              <a:rPr lang="ru-RU" sz="1800" dirty="0" smtClean="0">
                <a:solidFill>
                  <a:srgbClr val="7030A0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Фото </a:t>
            </a:r>
            <a:r>
              <a:rPr lang="ru-RU" sz="1600" dirty="0" smtClean="0">
                <a:solidFill>
                  <a:schemeClr val="tx1"/>
                </a:solidFill>
              </a:rPr>
              <a:t>- галерея «Моё любимое блюдо»</a:t>
            </a:r>
            <a:br>
              <a:rPr lang="ru-RU" sz="1600" dirty="0" smtClean="0">
                <a:solidFill>
                  <a:schemeClr val="tx1"/>
                </a:solidFill>
              </a:rPr>
            </a:b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" name="Picture 3" descr="G:\DCIM\106PHOTO\SAM_671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l="17299" t="8649" r="3776" b="19273"/>
          <a:stretch>
            <a:fillRect/>
          </a:stretch>
        </p:blipFill>
        <p:spPr bwMode="auto">
          <a:xfrm>
            <a:off x="1907704" y="1700808"/>
            <a:ext cx="5020345" cy="34365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DCIM\106PHOTO\SAM_8578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96752"/>
            <a:ext cx="3315685" cy="2486763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50106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7030A0"/>
                </a:solidFill>
              </a:rPr>
              <a:t>Центр </a:t>
            </a:r>
            <a:r>
              <a:rPr lang="ru-RU" sz="1800" dirty="0" smtClean="0">
                <a:solidFill>
                  <a:srgbClr val="7030A0"/>
                </a:solidFill>
              </a:rPr>
              <a:t>познавательной </a:t>
            </a:r>
            <a:r>
              <a:rPr lang="ru-RU" sz="1800" dirty="0" smtClean="0">
                <a:solidFill>
                  <a:srgbClr val="7030A0"/>
                </a:solidFill>
              </a:rPr>
              <a:t>активности </a:t>
            </a:r>
            <a:br>
              <a:rPr lang="ru-RU" sz="1800" dirty="0" smtClean="0">
                <a:solidFill>
                  <a:srgbClr val="7030A0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  <a:latin typeface="+mn-lt"/>
              </a:rPr>
              <a:t> проводили опыты «Кола в Организме человека»</a:t>
            </a:r>
            <a:endParaRPr lang="ru-RU" sz="1600" dirty="0">
              <a:solidFill>
                <a:schemeClr val="tx1"/>
              </a:solidFill>
              <a:latin typeface="+mn-lt"/>
            </a:endParaRPr>
          </a:p>
        </p:txBody>
      </p:sp>
      <p:pic>
        <p:nvPicPr>
          <p:cNvPr id="1027" name="Picture 3" descr="G:\DCIM\106PHOTO\SAM_857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268760"/>
            <a:ext cx="3360373" cy="2520280"/>
          </a:xfrm>
          <a:prstGeom prst="rect">
            <a:avLst/>
          </a:prstGeom>
          <a:noFill/>
        </p:spPr>
      </p:pic>
      <p:pic>
        <p:nvPicPr>
          <p:cNvPr id="1028" name="Picture 4" descr="G:\DCIM\106PHOTO\SAM_849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3645024"/>
            <a:ext cx="3567736" cy="267580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G:\DCIM\106PHOTO\SAM_859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1340768"/>
            <a:ext cx="3456384" cy="244729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548680"/>
            <a:ext cx="5616624" cy="436910"/>
          </a:xfrm>
        </p:spPr>
        <p:txBody>
          <a:bodyPr>
            <a:normAutofit/>
          </a:bodyPr>
          <a:lstStyle/>
          <a:p>
            <a:pPr algn="ctr"/>
            <a:r>
              <a:rPr lang="ru-RU" sz="1800" dirty="0" smtClean="0">
                <a:solidFill>
                  <a:srgbClr val="7030A0"/>
                </a:solidFill>
              </a:rPr>
              <a:t>Центр познавательной активности</a:t>
            </a:r>
            <a:endParaRPr lang="ru-RU" sz="18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683568" y="1052736"/>
            <a:ext cx="7385248" cy="38864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1600" dirty="0" smtClean="0"/>
              <a:t>проводили </a:t>
            </a:r>
            <a:r>
              <a:rPr lang="ru-RU" sz="1600" dirty="0" smtClean="0"/>
              <a:t>опыты « Продукты которые можно приготовить из молока»</a:t>
            </a:r>
            <a:endParaRPr lang="ru-RU" sz="1600" dirty="0"/>
          </a:p>
        </p:txBody>
      </p:sp>
      <p:pic>
        <p:nvPicPr>
          <p:cNvPr id="2054" name="Picture 6" descr="G:\DCIM\106PHOTO\SAM_859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340768"/>
            <a:ext cx="3249076" cy="2274790"/>
          </a:xfrm>
          <a:prstGeom prst="rect">
            <a:avLst/>
          </a:prstGeom>
          <a:noFill/>
        </p:spPr>
      </p:pic>
      <p:pic>
        <p:nvPicPr>
          <p:cNvPr id="2055" name="Picture 7" descr="G:\DCIM\106PHOTO\SAM_859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3897052"/>
            <a:ext cx="3600400" cy="2700300"/>
          </a:xfrm>
          <a:prstGeom prst="rect">
            <a:avLst/>
          </a:prstGeom>
          <a:noFill/>
        </p:spPr>
      </p:pic>
      <p:pic>
        <p:nvPicPr>
          <p:cNvPr id="2056" name="Picture 8" descr="G:\DCIM\106PHOTO\SAM_860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3933056"/>
            <a:ext cx="3580244" cy="26851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4248" y="274638"/>
            <a:ext cx="1120552" cy="58018"/>
          </a:xfrm>
        </p:spPr>
        <p:txBody>
          <a:bodyPr>
            <a:normAutofit fontScale="90000"/>
          </a:bodyPr>
          <a:lstStyle/>
          <a:p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8147248" cy="62853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Центр игровой деятельности</a:t>
            </a:r>
          </a:p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Сюжетно – ролевая игра «Кафе «Поварёнок» »</a:t>
            </a:r>
            <a:endParaRPr lang="ru-RU" sz="1800" b="1" dirty="0">
              <a:solidFill>
                <a:srgbClr val="7030A0"/>
              </a:solidFill>
            </a:endParaRPr>
          </a:p>
        </p:txBody>
      </p:sp>
      <p:pic>
        <p:nvPicPr>
          <p:cNvPr id="4098" name="Picture 2" descr="G:\DCIM\106PHOTO\SAM_667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908720"/>
            <a:ext cx="3419872" cy="2564904"/>
          </a:xfrm>
          <a:prstGeom prst="rect">
            <a:avLst/>
          </a:prstGeom>
          <a:noFill/>
        </p:spPr>
      </p:pic>
      <p:pic>
        <p:nvPicPr>
          <p:cNvPr id="4099" name="Picture 3" descr="G:\DCIM\106PHOTO\SAM_66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47997" y="908720"/>
            <a:ext cx="3840427" cy="2880320"/>
          </a:xfrm>
          <a:prstGeom prst="rect">
            <a:avLst/>
          </a:prstGeom>
          <a:noFill/>
        </p:spPr>
      </p:pic>
      <p:pic>
        <p:nvPicPr>
          <p:cNvPr id="4100" name="Picture 4" descr="G:\DCIM\106PHOTO\SAM_668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3501008"/>
            <a:ext cx="4091947" cy="3068960"/>
          </a:xfrm>
          <a:prstGeom prst="rect">
            <a:avLst/>
          </a:prstGeom>
          <a:noFill/>
        </p:spPr>
      </p:pic>
      <p:pic>
        <p:nvPicPr>
          <p:cNvPr id="4101" name="Picture 5" descr="G:\DCIM\106PHOTO\SAM_6683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4048" y="3861048"/>
            <a:ext cx="3419872" cy="256490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32240" y="274638"/>
            <a:ext cx="1192560" cy="58018"/>
          </a:xfrm>
        </p:spPr>
        <p:txBody>
          <a:bodyPr>
            <a:normAutofit fontScale="90000"/>
          </a:bodyPr>
          <a:lstStyle/>
          <a:p>
            <a:endParaRPr lang="ru-RU" sz="800" dirty="0"/>
          </a:p>
        </p:txBody>
      </p:sp>
      <p:pic>
        <p:nvPicPr>
          <p:cNvPr id="4" name="Picture 2" descr="G:\DCIM\106PHOTO\SAM_6685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 rot="20937055">
            <a:off x="489373" y="1318407"/>
            <a:ext cx="3799552" cy="2849664"/>
          </a:xfrm>
          <a:prstGeom prst="rect">
            <a:avLst/>
          </a:prstGeom>
          <a:noFill/>
        </p:spPr>
      </p:pic>
      <p:pic>
        <p:nvPicPr>
          <p:cNvPr id="6146" name="Picture 2" descr="G:\DCIM\106PHOTO\SAM_668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04436">
            <a:off x="4836788" y="1249985"/>
            <a:ext cx="3898083" cy="2923562"/>
          </a:xfrm>
          <a:prstGeom prst="rect">
            <a:avLst/>
          </a:prstGeom>
          <a:noFill/>
        </p:spPr>
      </p:pic>
      <p:pic>
        <p:nvPicPr>
          <p:cNvPr id="6147" name="Picture 3" descr="G:\DCIM\106PHOTO\SAM_668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83768" y="3933056"/>
            <a:ext cx="3515883" cy="2636912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115616" y="260649"/>
            <a:ext cx="69127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ru-RU" b="1" dirty="0" smtClean="0">
                <a:solidFill>
                  <a:srgbClr val="7030A0"/>
                </a:solidFill>
              </a:rPr>
              <a:t>Сюжетно – ролевая игра «Кафе «Поварёнок» »</a:t>
            </a:r>
            <a:endParaRPr lang="ru-RU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44208" y="274638"/>
            <a:ext cx="1480592" cy="58018"/>
          </a:xfrm>
        </p:spPr>
        <p:txBody>
          <a:bodyPr>
            <a:normAutofit fontScale="90000"/>
          </a:bodyPr>
          <a:lstStyle/>
          <a:p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8435280" cy="6285312"/>
          </a:xfrm>
        </p:spPr>
        <p:txBody>
          <a:bodyPr/>
          <a:lstStyle/>
          <a:p>
            <a:pPr algn="ctr">
              <a:buNone/>
            </a:pPr>
            <a:r>
              <a:rPr lang="ru-RU" sz="1800" b="1" dirty="0" smtClean="0">
                <a:solidFill>
                  <a:srgbClr val="7030A0"/>
                </a:solidFill>
              </a:rPr>
              <a:t>Сюжетно – ролевая игра «Кафе «Поварёнок» »</a:t>
            </a:r>
          </a:p>
          <a:p>
            <a:pPr algn="ctr">
              <a:buNone/>
            </a:pPr>
            <a:r>
              <a:rPr lang="ru-RU" i="1" dirty="0" smtClean="0">
                <a:solidFill>
                  <a:srgbClr val="002060"/>
                </a:solidFill>
              </a:rPr>
              <a:t>Меню нашего кафе</a:t>
            </a:r>
            <a:endParaRPr lang="ru-RU" i="1" dirty="0">
              <a:solidFill>
                <a:srgbClr val="002060"/>
              </a:solidFill>
            </a:endParaRPr>
          </a:p>
        </p:txBody>
      </p:sp>
      <p:pic>
        <p:nvPicPr>
          <p:cNvPr id="5123" name="Picture 3" descr="G:\DCIM\106PHOTO\SAM_668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980728"/>
            <a:ext cx="3059832" cy="2294874"/>
          </a:xfrm>
          <a:prstGeom prst="rect">
            <a:avLst/>
          </a:prstGeom>
          <a:noFill/>
        </p:spPr>
      </p:pic>
      <p:pic>
        <p:nvPicPr>
          <p:cNvPr id="5124" name="Picture 4" descr="G:\DCIM\106PHOTO\SAM_66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052736"/>
            <a:ext cx="3035829" cy="2276872"/>
          </a:xfrm>
          <a:prstGeom prst="rect">
            <a:avLst/>
          </a:prstGeom>
          <a:noFill/>
        </p:spPr>
      </p:pic>
      <p:pic>
        <p:nvPicPr>
          <p:cNvPr id="5125" name="Picture 5" descr="G:\DCIM\106PHOTO\SAM_66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3717032"/>
            <a:ext cx="3168352" cy="2376264"/>
          </a:xfrm>
          <a:prstGeom prst="rect">
            <a:avLst/>
          </a:prstGeom>
          <a:noFill/>
        </p:spPr>
      </p:pic>
      <p:pic>
        <p:nvPicPr>
          <p:cNvPr id="5126" name="Picture 6" descr="G:\DCIM\106PHOTO\SAM_669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3717032"/>
            <a:ext cx="3240360" cy="24302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457256" cy="562074"/>
          </a:xfrm>
        </p:spPr>
        <p:txBody>
          <a:bodyPr>
            <a:normAutofit/>
          </a:bodyPr>
          <a:lstStyle/>
          <a:p>
            <a:pPr algn="ctr"/>
            <a:r>
              <a:rPr lang="ru-RU" sz="1800" b="1" i="1" dirty="0" smtClean="0">
                <a:solidFill>
                  <a:srgbClr val="7030A0"/>
                </a:solidFill>
              </a:rPr>
              <a:t>Привлечение </a:t>
            </a:r>
            <a:r>
              <a:rPr lang="ru-RU" sz="1800" b="1" i="1" dirty="0" smtClean="0">
                <a:solidFill>
                  <a:srgbClr val="7030A0"/>
                </a:solidFill>
              </a:rPr>
              <a:t>персонала детского сада</a:t>
            </a:r>
            <a:endParaRPr lang="ru-RU" sz="1800" dirty="0">
              <a:solidFill>
                <a:srgbClr val="7030A0"/>
              </a:solidFill>
            </a:endParaRPr>
          </a:p>
        </p:txBody>
      </p:sp>
      <p:pic>
        <p:nvPicPr>
          <p:cNvPr id="8194" name="Picture 2" descr="G:\DCIM\106PHOTO\SAM_6724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 b="15102"/>
          <a:stretch>
            <a:fillRect/>
          </a:stretch>
        </p:blipFill>
        <p:spPr bwMode="auto">
          <a:xfrm>
            <a:off x="3347864" y="1844824"/>
            <a:ext cx="2290068" cy="2592288"/>
          </a:xfrm>
          <a:prstGeom prst="rect">
            <a:avLst/>
          </a:prstGeom>
          <a:noFill/>
        </p:spPr>
      </p:pic>
      <p:pic>
        <p:nvPicPr>
          <p:cNvPr id="8195" name="Picture 3" descr="G:\DCIM\106PHOTO\SAM_672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334495">
            <a:off x="5729412" y="2031435"/>
            <a:ext cx="2367485" cy="3156647"/>
          </a:xfrm>
          <a:prstGeom prst="rect">
            <a:avLst/>
          </a:prstGeom>
          <a:noFill/>
        </p:spPr>
      </p:pic>
      <p:pic>
        <p:nvPicPr>
          <p:cNvPr id="8196" name="Picture 4" descr="G:\DCIM\106PHOTO\SAM_67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0722735">
            <a:off x="625777" y="1886250"/>
            <a:ext cx="2460734" cy="3280978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51520" y="980728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Рассказ старшей </a:t>
            </a:r>
            <a:r>
              <a:rPr lang="ru-RU" dirty="0" err="1" smtClean="0"/>
              <a:t>мед.сестры</a:t>
            </a:r>
            <a:r>
              <a:rPr lang="ru-RU" dirty="0" smtClean="0"/>
              <a:t> детского сада </a:t>
            </a:r>
            <a:r>
              <a:rPr lang="ru-RU" dirty="0" err="1" smtClean="0"/>
              <a:t>Косяковой</a:t>
            </a:r>
            <a:r>
              <a:rPr lang="ru-RU" dirty="0" smtClean="0"/>
              <a:t> Н.Ф. о пользе </a:t>
            </a:r>
            <a:r>
              <a:rPr lang="ru-RU" dirty="0" smtClean="0"/>
              <a:t>правильного и сбалансированного питания</a:t>
            </a:r>
            <a:r>
              <a:rPr lang="ru-RU" dirty="0" smtClean="0"/>
              <a:t> для детского организма.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74638"/>
            <a:ext cx="6737176" cy="418058"/>
          </a:xfrm>
        </p:spPr>
        <p:txBody>
          <a:bodyPr>
            <a:normAutofit fontScale="90000"/>
          </a:bodyPr>
          <a:lstStyle/>
          <a:p>
            <a:r>
              <a:rPr lang="ru-RU" sz="2400" b="1" i="1" dirty="0" smtClean="0">
                <a:solidFill>
                  <a:srgbClr val="7030A0"/>
                </a:solidFill>
              </a:rPr>
              <a:t>Привлечение персонала детского сада</a:t>
            </a:r>
            <a:endParaRPr lang="ru-RU" sz="2400" b="1" i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836712"/>
            <a:ext cx="8147248" cy="5637240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1800" dirty="0" smtClean="0"/>
              <a:t>Экскурсия на кухню</a:t>
            </a:r>
          </a:p>
          <a:p>
            <a:pPr algn="ctr">
              <a:buNone/>
            </a:pPr>
            <a:r>
              <a:rPr lang="ru-RU" sz="1800" dirty="0" smtClean="0"/>
              <a:t>Процесс приготовления ужина </a:t>
            </a:r>
            <a:endParaRPr lang="ru-RU" sz="1800" dirty="0"/>
          </a:p>
        </p:txBody>
      </p:sp>
      <p:pic>
        <p:nvPicPr>
          <p:cNvPr id="7170" name="Picture 2" descr="G:\DCIM\106PHOTO\SAM_66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556792"/>
            <a:ext cx="2520280" cy="1890210"/>
          </a:xfrm>
          <a:prstGeom prst="rect">
            <a:avLst/>
          </a:prstGeom>
          <a:noFill/>
        </p:spPr>
      </p:pic>
      <p:pic>
        <p:nvPicPr>
          <p:cNvPr id="7171" name="Picture 3" descr="G:\DCIM\106PHOTO\SAM_667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484784"/>
            <a:ext cx="2555776" cy="1916832"/>
          </a:xfrm>
          <a:prstGeom prst="rect">
            <a:avLst/>
          </a:prstGeom>
          <a:noFill/>
        </p:spPr>
      </p:pic>
      <p:pic>
        <p:nvPicPr>
          <p:cNvPr id="7172" name="Picture 4" descr="G:\DCIM\106PHOTO\SAM_67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43808" y="2060848"/>
            <a:ext cx="3168352" cy="2376264"/>
          </a:xfrm>
          <a:prstGeom prst="rect">
            <a:avLst/>
          </a:prstGeom>
          <a:noFill/>
        </p:spPr>
      </p:pic>
      <p:pic>
        <p:nvPicPr>
          <p:cNvPr id="7173" name="Picture 5" descr="G:\DCIM\106PHOTO\SAM_675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552" y="4221088"/>
            <a:ext cx="3312368" cy="2484276"/>
          </a:xfrm>
          <a:prstGeom prst="rect">
            <a:avLst/>
          </a:prstGeom>
          <a:noFill/>
        </p:spPr>
      </p:pic>
      <p:pic>
        <p:nvPicPr>
          <p:cNvPr id="7174" name="Picture 6" descr="G:\DCIM\106PHOTO\SAM_6767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4149080"/>
            <a:ext cx="3312368" cy="248427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12160" y="274638"/>
            <a:ext cx="1912640" cy="58018"/>
          </a:xfrm>
        </p:spPr>
        <p:txBody>
          <a:bodyPr>
            <a:normAutofit fontScale="90000"/>
          </a:bodyPr>
          <a:lstStyle/>
          <a:p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332656"/>
            <a:ext cx="8075240" cy="6141296"/>
          </a:xfrm>
        </p:spPr>
        <p:txBody>
          <a:bodyPr/>
          <a:lstStyle/>
          <a:p>
            <a:pPr algn="ctr">
              <a:buNone/>
            </a:pPr>
            <a:r>
              <a:rPr lang="ru-RU" b="1" i="1" dirty="0" smtClean="0">
                <a:solidFill>
                  <a:srgbClr val="7030A0"/>
                </a:solidFill>
                <a:latin typeface="+mj-lt"/>
              </a:rPr>
              <a:t>Организация среды</a:t>
            </a:r>
          </a:p>
          <a:p>
            <a:pPr algn="ctr">
              <a:buNone/>
            </a:pP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9218" name="Picture 2" descr="G:\DCIM\106PHOTO\SAM_675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0994742">
            <a:off x="538416" y="1211957"/>
            <a:ext cx="3707965" cy="2780974"/>
          </a:xfrm>
          <a:prstGeom prst="rect">
            <a:avLst/>
          </a:prstGeom>
          <a:noFill/>
        </p:spPr>
      </p:pic>
      <p:pic>
        <p:nvPicPr>
          <p:cNvPr id="9219" name="Picture 3" descr="G:\DCIM\106PHOTO\SAM_6754.JPG"/>
          <p:cNvPicPr>
            <a:picLocks noChangeAspect="1" noChangeArrowheads="1"/>
          </p:cNvPicPr>
          <p:nvPr/>
        </p:nvPicPr>
        <p:blipFill>
          <a:blip r:embed="rId3" cstate="print"/>
          <a:srcRect r="8542" b="927"/>
          <a:stretch>
            <a:fillRect/>
          </a:stretch>
        </p:blipFill>
        <p:spPr bwMode="auto">
          <a:xfrm rot="1179993">
            <a:off x="5132491" y="1155772"/>
            <a:ext cx="3202979" cy="2602238"/>
          </a:xfrm>
          <a:prstGeom prst="rect">
            <a:avLst/>
          </a:prstGeom>
          <a:noFill/>
        </p:spPr>
      </p:pic>
      <p:pic>
        <p:nvPicPr>
          <p:cNvPr id="9220" name="Picture 4" descr="G:\DCIM\106PHOTO\SAM_67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9752" y="3401616"/>
            <a:ext cx="4176464" cy="31323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436096" y="274638"/>
            <a:ext cx="2488704" cy="58018"/>
          </a:xfrm>
        </p:spPr>
        <p:txBody>
          <a:bodyPr>
            <a:normAutofit fontScale="90000"/>
          </a:bodyPr>
          <a:lstStyle/>
          <a:p>
            <a:endParaRPr lang="ru-RU" sz="800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260648"/>
            <a:ext cx="8219256" cy="621330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2000" b="1" i="1" dirty="0" smtClean="0">
                <a:solidFill>
                  <a:srgbClr val="7030A0"/>
                </a:solidFill>
                <a:latin typeface="+mj-lt"/>
              </a:rPr>
              <a:t>Кулинарная книга «Вкусно и полезно»</a:t>
            </a:r>
            <a:endParaRPr lang="ru-RU" sz="2000" i="1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6145" name="Picture 1" descr="G:\DCIM\106PHOTO\SAM_6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21148714">
            <a:off x="419212" y="853673"/>
            <a:ext cx="3744416" cy="2808312"/>
          </a:xfrm>
          <a:prstGeom prst="rect">
            <a:avLst/>
          </a:prstGeom>
          <a:noFill/>
        </p:spPr>
      </p:pic>
      <p:pic>
        <p:nvPicPr>
          <p:cNvPr id="6146" name="Picture 2" descr="G:\DCIM\106PHOTO\SAM_674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09837">
            <a:off x="5166483" y="1027209"/>
            <a:ext cx="3538179" cy="2653634"/>
          </a:xfrm>
          <a:prstGeom prst="rect">
            <a:avLst/>
          </a:prstGeom>
          <a:noFill/>
        </p:spPr>
      </p:pic>
      <p:pic>
        <p:nvPicPr>
          <p:cNvPr id="6147" name="Picture 3" descr="G:\DCIM\106PHOTO\SAM_674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3284984"/>
            <a:ext cx="4464496" cy="334837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55976" y="274638"/>
            <a:ext cx="3568824" cy="58018"/>
          </a:xfrm>
        </p:spPr>
        <p:txBody>
          <a:bodyPr>
            <a:normAutofit fontScale="90000"/>
          </a:bodyPr>
          <a:lstStyle/>
          <a:p>
            <a:endParaRPr lang="ru-RU" sz="800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8640"/>
            <a:ext cx="8147248" cy="628531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200" b="1" i="1" dirty="0" smtClean="0">
                <a:solidFill>
                  <a:srgbClr val="7030A0"/>
                </a:solidFill>
                <a:latin typeface="+mj-lt"/>
              </a:rPr>
              <a:t>V </a:t>
            </a:r>
            <a:r>
              <a:rPr lang="ru-RU" sz="2200" b="1" i="1" dirty="0" smtClean="0">
                <a:solidFill>
                  <a:srgbClr val="7030A0"/>
                </a:solidFill>
                <a:latin typeface="+mj-lt"/>
              </a:rPr>
              <a:t>Этап – Презентация проекта</a:t>
            </a:r>
          </a:p>
          <a:p>
            <a:pPr algn="ctr">
              <a:buNone/>
            </a:pPr>
            <a:r>
              <a:rPr lang="ru-RU" sz="1600" dirty="0" smtClean="0">
                <a:latin typeface="Times New Roman" pitchFamily="18" charset="0"/>
              </a:rPr>
              <a:t>В рамках заключительного этапа была проведена защита проекта и подведение итогов проведенной работы. </a:t>
            </a:r>
          </a:p>
          <a:p>
            <a:pPr algn="ctr">
              <a:buNone/>
            </a:pPr>
            <a:r>
              <a:rPr lang="ru-RU" sz="1600" dirty="0" smtClean="0">
                <a:latin typeface="Times New Roman" pitchFamily="18" charset="0"/>
              </a:rPr>
              <a:t>Свой проект ребята защищали перед детьми из других групп.</a:t>
            </a:r>
            <a:endParaRPr lang="ru-RU" sz="1600" i="1" dirty="0">
              <a:solidFill>
                <a:srgbClr val="7030A0"/>
              </a:solidFill>
              <a:latin typeface="+mj-lt"/>
            </a:endParaRPr>
          </a:p>
        </p:txBody>
      </p:sp>
      <p:pic>
        <p:nvPicPr>
          <p:cNvPr id="7169" name="Picture 1" descr="G:\DCIM\106PHOTO\SAM_673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700808"/>
            <a:ext cx="3168352" cy="2376264"/>
          </a:xfrm>
          <a:prstGeom prst="rect">
            <a:avLst/>
          </a:prstGeom>
          <a:noFill/>
        </p:spPr>
      </p:pic>
      <p:pic>
        <p:nvPicPr>
          <p:cNvPr id="7170" name="Picture 2" descr="G:\DCIM\106PHOTO\SAM_673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1628800"/>
            <a:ext cx="3096344" cy="232225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476672"/>
            <a:ext cx="5904656" cy="504056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rgbClr val="7030A0"/>
                </a:solidFill>
              </a:rPr>
              <a:t>Выводы</a:t>
            </a:r>
            <a:endParaRPr lang="ru-RU" sz="2200" b="1" dirty="0">
              <a:solidFill>
                <a:srgbClr val="7030A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196752"/>
            <a:ext cx="8291264" cy="5277200"/>
          </a:xfrm>
        </p:spPr>
        <p:txBody>
          <a:bodyPr/>
          <a:lstStyle/>
          <a:p>
            <a:endParaRPr lang="ru-RU" sz="1800" dirty="0" smtClean="0">
              <a:latin typeface="Times New Roman" pitchFamily="18" charset="0"/>
            </a:endParaRPr>
          </a:p>
          <a:p>
            <a:endParaRPr lang="ru-RU" sz="1800" dirty="0" smtClean="0">
              <a:latin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</a:rPr>
              <a:t>В результате работы над проектом </a:t>
            </a:r>
            <a:r>
              <a:rPr lang="ru-RU" sz="1800" dirty="0" smtClean="0"/>
              <a:t>дети р</a:t>
            </a:r>
            <a:r>
              <a:rPr lang="ru-RU" sz="1800" dirty="0" smtClean="0"/>
              <a:t>асширили </a:t>
            </a:r>
            <a:r>
              <a:rPr lang="ru-RU" sz="1800" dirty="0" smtClean="0"/>
              <a:t>знания учащихся о продуктах питания, приносящих вред и пользу детскому организму</a:t>
            </a:r>
            <a:r>
              <a:rPr lang="ru-RU" sz="1800" dirty="0" smtClean="0"/>
              <a:t>.</a:t>
            </a:r>
          </a:p>
          <a:p>
            <a:r>
              <a:rPr lang="ru-RU" sz="1800" dirty="0" smtClean="0"/>
              <a:t>Прививались </a:t>
            </a:r>
            <a:r>
              <a:rPr lang="ru-RU" sz="1800" dirty="0" smtClean="0"/>
              <a:t>навыки правильного питания</a:t>
            </a:r>
            <a:r>
              <a:rPr lang="ru-RU" sz="1800" dirty="0" smtClean="0"/>
              <a:t>.</a:t>
            </a:r>
            <a:endParaRPr lang="ru-RU" sz="1800" dirty="0" smtClean="0">
              <a:latin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</a:rPr>
              <a:t>К работе над проектом были привлечены </a:t>
            </a:r>
            <a:r>
              <a:rPr lang="ru-RU" sz="1800" dirty="0" smtClean="0">
                <a:latin typeface="Times New Roman" pitchFamily="18" charset="0"/>
              </a:rPr>
              <a:t>дети и </a:t>
            </a:r>
            <a:r>
              <a:rPr lang="ru-RU" sz="1800" dirty="0" smtClean="0">
                <a:latin typeface="Times New Roman" pitchFamily="18" charset="0"/>
              </a:rPr>
              <a:t>их родители. Вместе с родителями ребята изучили большое количество информации о </a:t>
            </a:r>
            <a:r>
              <a:rPr lang="ru-RU" sz="1800" dirty="0" smtClean="0">
                <a:latin typeface="Times New Roman" pitchFamily="18" charset="0"/>
              </a:rPr>
              <a:t>п</a:t>
            </a:r>
            <a:r>
              <a:rPr lang="ru-RU" sz="1800" dirty="0" smtClean="0">
                <a:latin typeface="Times New Roman" pitchFamily="18" charset="0"/>
              </a:rPr>
              <a:t>ользе правильного питания для детского организма.</a:t>
            </a:r>
          </a:p>
          <a:p>
            <a:r>
              <a:rPr lang="ru-RU" sz="1800" dirty="0" smtClean="0"/>
              <a:t>Были сформированы </a:t>
            </a:r>
            <a:r>
              <a:rPr lang="ru-RU" sz="1800" dirty="0" smtClean="0"/>
              <a:t>представлений </a:t>
            </a:r>
            <a:r>
              <a:rPr lang="ru-RU" sz="1800" dirty="0" smtClean="0"/>
              <a:t>дошкольников </a:t>
            </a:r>
            <a:r>
              <a:rPr lang="ru-RU" sz="1800" dirty="0" smtClean="0"/>
              <a:t>о необходимости заботы о своем здоровье</a:t>
            </a:r>
            <a:r>
              <a:rPr lang="ru-RU" sz="1800" dirty="0" smtClean="0"/>
              <a:t>.</a:t>
            </a:r>
            <a:endParaRPr lang="ru-RU" sz="1800" dirty="0" smtClean="0">
              <a:latin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</a:rPr>
              <a:t>Прошла презентация проекта перед детьми </a:t>
            </a:r>
            <a:r>
              <a:rPr lang="ru-RU" sz="1800" dirty="0" smtClean="0">
                <a:latin typeface="Times New Roman" pitchFamily="18" charset="0"/>
              </a:rPr>
              <a:t>подготовительных </a:t>
            </a:r>
            <a:r>
              <a:rPr lang="ru-RU" sz="1800" dirty="0" smtClean="0">
                <a:latin typeface="Times New Roman" pitchFamily="18" charset="0"/>
              </a:rPr>
              <a:t>групп детского сада (6, 5,12,13</a:t>
            </a:r>
            <a:r>
              <a:rPr lang="ru-RU" sz="1800" dirty="0" smtClean="0">
                <a:latin typeface="Times New Roman" pitchFamily="18" charset="0"/>
              </a:rPr>
              <a:t>).</a:t>
            </a:r>
            <a:endParaRPr lang="ru-RU" sz="1800" dirty="0" smtClean="0">
              <a:latin typeface="Times New Roman" pitchFamily="18" charset="0"/>
            </a:endParaRPr>
          </a:p>
          <a:p>
            <a:r>
              <a:rPr lang="ru-RU" sz="1800" dirty="0" smtClean="0">
                <a:latin typeface="Times New Roman" pitchFamily="18" charset="0"/>
              </a:rPr>
              <a:t>Дети представили созданную книгу рецептов родителям, и сотрудникам детского сада. 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 ?><Relationships xmlns="http://schemas.openxmlformats.org/package/2006/relationships"><Relationship Id="rId1" Type="http://schemas.openxmlformats.org/officeDocument/2006/relationships/image" Target="../media/image1.jpeg"  /></Relationships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SimSun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 rotWithShape="1">
          <a:blip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1008</ep:Words>
  <ep:PresentationFormat>Экран (4:3)</ep:PresentationFormat>
  <ep:Paragraphs>153</ep:Paragraphs>
  <ep:Slides>27</ep:Slides>
  <ep:Notes>0</ep:Notes>
  <ep:TotalTime>0</ep:TotalTime>
  <ep:HiddenSlides>0</ep:HiddenSlides>
  <ep:MMClips>0</ep:MMClips>
  <ep:HeadingPairs>
    <vt:vector size="4" baseType="variant">
      <vt:variant>
        <vt:lpstr>Тема</vt:lpstr>
      </vt:variant>
      <vt:variant>
        <vt:i4>1</vt:i4>
      </vt:variant>
      <vt:variant>
        <vt:lpstr>Заголовок слайда</vt:lpstr>
      </vt:variant>
      <vt:variant>
        <vt:i4>27</vt:i4>
      </vt:variant>
    </vt:vector>
  </ep:HeadingPairs>
  <ep:TitlesOfParts>
    <vt:vector size="28" baseType="lpstr">
      <vt:lpstr>Эркер</vt:lpstr>
      <vt:lpstr>проект</vt:lpstr>
      <vt:lpstr>Актуальность проекта</vt:lpstr>
      <vt:lpstr>I-этап –Выбор темы</vt:lpstr>
      <vt:lpstr>Слайд 4</vt:lpstr>
      <vt:lpstr xml:space="preserve">Предполагаемые результаты    </vt:lpstr>
      <vt:lpstr>….Метод 3 вопросов</vt:lpstr>
      <vt:lpstr>II Этап- Сбор информации</vt:lpstr>
      <vt:lpstr>III – этап Выбор проекта</vt:lpstr>
      <vt:lpstr>Участие родителей</vt:lpstr>
      <vt:lpstr>Слайд 10</vt:lpstr>
      <vt:lpstr>IV этап «Реализация проекта»</vt:lpstr>
      <vt:lpstr>IV этап «Реализация проекта»</vt:lpstr>
      <vt:lpstr>Слайд 13</vt:lpstr>
      <vt:lpstr>Слайд 14</vt:lpstr>
      <vt:lpstr>Слайд 15</vt:lpstr>
      <vt:lpstr xml:space="preserve">Центр познавательной активности  Фото - галерея «Моё любимое блюдо» </vt:lpstr>
      <vt:lpstr>Центр познавательной активности   проводили опыты «Кола в Организме человека»</vt:lpstr>
      <vt:lpstr>Центр познавательной активности</vt:lpstr>
      <vt:lpstr>Слайд 19</vt:lpstr>
      <vt:lpstr>Слайд 20</vt:lpstr>
      <vt:lpstr>Слайд 21</vt:lpstr>
      <vt:lpstr>Привлечение персонала детского сада</vt:lpstr>
      <vt:lpstr>Привлечение персонала детского сада</vt:lpstr>
      <vt:lpstr>Слайд 24</vt:lpstr>
      <vt:lpstr>Слайд 25</vt:lpstr>
      <vt:lpstr>Слайд 26</vt:lpstr>
      <vt:lpstr>Выводы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2013-03-12T06:58:49.000</dcterms:created>
  <dc:creator>Андрей</dc:creator>
  <cp:lastModifiedBy>461</cp:lastModifiedBy>
  <dcterms:modified xsi:type="dcterms:W3CDTF">2019-09-03T14:54:40.147</dcterms:modified>
  <cp:revision>113</cp:revision>
  <dc:title>Слайд 1</dc:title>
  <cp:version>0906.0100.01</cp:version>
</cp:coreProperties>
</file>