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45" autoAdjust="0"/>
    <p:restoredTop sz="94660"/>
  </p:normalViewPr>
  <p:slideViewPr>
    <p:cSldViewPr>
      <p:cViewPr varScale="1">
        <p:scale>
          <a:sx n="81" d="100"/>
          <a:sy n="81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28794" y="-214338"/>
            <a:ext cx="7215206" cy="728667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Коррекция </a:t>
            </a:r>
            <a:r>
              <a:rPr lang="ru-RU" sz="2800" dirty="0" err="1" smtClean="0"/>
              <a:t>дисграфии</a:t>
            </a:r>
            <a:r>
              <a:rPr lang="ru-RU" sz="2800" dirty="0" smtClean="0"/>
              <a:t>:</a:t>
            </a:r>
            <a:br>
              <a:rPr lang="ru-RU" sz="2800" dirty="0" smtClean="0"/>
            </a:br>
            <a:r>
              <a:rPr lang="ru-RU" sz="2800" dirty="0" smtClean="0"/>
              <a:t>упражнения для школьников 1-2 класса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000" dirty="0" smtClean="0"/>
              <a:t>Подготовила слушатель курсов:</a:t>
            </a:r>
            <a:br>
              <a:rPr lang="ru-RU" sz="2000" dirty="0" smtClean="0"/>
            </a:br>
            <a:r>
              <a:rPr lang="ru-RU" sz="2000" dirty="0" err="1" smtClean="0"/>
              <a:t>Тернющенко</a:t>
            </a:r>
            <a:r>
              <a:rPr lang="ru-RU" sz="2000" dirty="0" smtClean="0"/>
              <a:t> Елена Леонидовна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Тема курсов: «Диагностика и коррекция письма при </a:t>
            </a:r>
            <a:r>
              <a:rPr lang="ru-RU" sz="2000" dirty="0" err="1" smtClean="0"/>
              <a:t>дизорфографии</a:t>
            </a:r>
            <a:r>
              <a:rPr lang="ru-RU" sz="2000" dirty="0" smtClean="0"/>
              <a:t>, </a:t>
            </a:r>
            <a:r>
              <a:rPr lang="ru-RU" sz="2000" dirty="0" err="1" smtClean="0"/>
              <a:t>дисграфии</a:t>
            </a:r>
            <a:r>
              <a:rPr lang="ru-RU" sz="2000" dirty="0" smtClean="0"/>
              <a:t>, </a:t>
            </a:r>
            <a:r>
              <a:rPr lang="ru-RU" sz="2000" dirty="0" err="1" smtClean="0"/>
              <a:t>дислексии</a:t>
            </a:r>
            <a:r>
              <a:rPr lang="ru-RU" sz="2000" dirty="0" smtClean="0"/>
              <a:t>»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> </a:t>
            </a:r>
            <a:br>
              <a:rPr lang="ru-RU" sz="4800" dirty="0" smtClean="0"/>
            </a:br>
            <a:r>
              <a:rPr lang="ru-RU" sz="4800" i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4800" dirty="0" smtClean="0"/>
              <a:t/>
            </a:r>
            <a:br>
              <a:rPr lang="ru-RU" sz="4800" dirty="0" smtClean="0"/>
            </a:br>
            <a:endParaRPr lang="ru-RU" sz="4800" dirty="0"/>
          </a:p>
        </p:txBody>
      </p:sp>
      <p:pic>
        <p:nvPicPr>
          <p:cNvPr id="1026" name="Picture 2" descr="C:\Users\admin\Desktop\otziv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3692056"/>
            <a:ext cx="2663110" cy="24515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 smtClean="0"/>
              <a:t>Введение</a:t>
            </a:r>
            <a:endParaRPr lang="ru-RU" sz="4400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В последние годы </a:t>
            </a:r>
            <a:r>
              <a:rPr lang="ru-RU" dirty="0" err="1" smtClean="0"/>
              <a:t>дисграфия</a:t>
            </a:r>
            <a:r>
              <a:rPr lang="ru-RU" dirty="0" smtClean="0"/>
              <a:t> в той или иной степени обнаруживается у большинства младших школьников. Это логопедическое нарушение проявляется в том, что ребенок не</a:t>
            </a:r>
            <a:br>
              <a:rPr lang="ru-RU" dirty="0" smtClean="0"/>
            </a:br>
            <a:r>
              <a:rPr lang="ru-RU" dirty="0" smtClean="0"/>
              <a:t>может овладеть письменной речью не из-за того, что он ленится или не знает правил, как может показаться на первый взгляд, а из-за нарушенных высших психических функций, контролирующих написание слов. Без целенаправленной коррекции повысить грамотность письма практически невозможно.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214290"/>
            <a:ext cx="8572528" cy="664371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b="1" dirty="0" smtClean="0"/>
              <a:t> </a:t>
            </a:r>
            <a:endParaRPr lang="ru-RU" sz="3200" dirty="0" smtClean="0"/>
          </a:p>
          <a:p>
            <a:pPr fontAlgn="t">
              <a:buNone/>
            </a:pPr>
            <a:r>
              <a:rPr lang="ru-RU" b="1" dirty="0" smtClean="0"/>
              <a:t>  Как пишет ребенок при </a:t>
            </a:r>
            <a:r>
              <a:rPr lang="ru-RU" b="1" dirty="0" err="1" smtClean="0"/>
              <a:t>дисграфии</a:t>
            </a:r>
            <a:r>
              <a:rPr lang="ru-RU" b="1" dirty="0" smtClean="0"/>
              <a:t>?</a:t>
            </a:r>
          </a:p>
          <a:p>
            <a:pPr fontAlgn="t">
              <a:buNone/>
            </a:pPr>
            <a:r>
              <a:rPr lang="ru-RU" dirty="0" smtClean="0"/>
              <a:t>  Он путает похожие по написанию буквы, пишет их зеркально, не различает глухие и звонкие, мягкие и твердые звуки, дублирует слоги. Почерк неровный, скачущий то вправо, то влево, наклон и размер знаков постоянно изменяется, буквы часто получают лишние элементы, дублируются, переворачиваются. Часто у детей с </a:t>
            </a:r>
            <a:r>
              <a:rPr lang="ru-RU" dirty="0" err="1" smtClean="0"/>
              <a:t>дисграфией</a:t>
            </a:r>
            <a:r>
              <a:rPr lang="ru-RU" dirty="0" smtClean="0"/>
              <a:t> наблюдается неправильная артикуляция, из-за чего у них искажается </a:t>
            </a:r>
            <a:r>
              <a:rPr lang="ru-RU" smtClean="0"/>
              <a:t>мысленный </a:t>
            </a:r>
            <a:r>
              <a:rPr lang="ru-RU" smtClean="0"/>
              <a:t>облик слова.</a:t>
            </a: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 </a:t>
            </a:r>
            <a:r>
              <a:rPr lang="ru-RU" dirty="0" smtClean="0"/>
              <a:t>Многим школьникам никак не дается грамматический строй: они неправильно согласуют слова, подменяют предлоги, путают такие элементарные вещи, как род и число, являясь при этом носителями языка.</a:t>
            </a:r>
          </a:p>
          <a:p>
            <a:endParaRPr lang="ru-RU" sz="40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357166"/>
            <a:ext cx="8143932" cy="6072230"/>
          </a:xfrm>
        </p:spPr>
        <p:txBody>
          <a:bodyPr>
            <a:normAutofit/>
          </a:bodyPr>
          <a:lstStyle/>
          <a:p>
            <a:pPr fontAlgn="t">
              <a:buNone/>
            </a:pPr>
            <a:r>
              <a:rPr lang="ru-RU" sz="2000" b="1" dirty="0" smtClean="0"/>
              <a:t>   Что делать, если поставили </a:t>
            </a:r>
            <a:r>
              <a:rPr lang="ru-RU" sz="2000" b="1" dirty="0" err="1" smtClean="0"/>
              <a:t>дисграфию</a:t>
            </a:r>
            <a:r>
              <a:rPr lang="ru-RU" sz="2000" b="1" dirty="0" smtClean="0"/>
              <a:t>?</a:t>
            </a:r>
          </a:p>
          <a:p>
            <a:pPr fontAlgn="t">
              <a:buNone/>
            </a:pPr>
            <a:r>
              <a:rPr lang="ru-RU" sz="2000" dirty="0" smtClean="0"/>
              <a:t>    Первый и самый главный совет родителям, столкнувшимся с </a:t>
            </a:r>
            <a:r>
              <a:rPr lang="ru-RU" sz="2000" dirty="0" err="1" smtClean="0"/>
              <a:t>дисграфией</a:t>
            </a:r>
            <a:r>
              <a:rPr lang="ru-RU" sz="2000" dirty="0" smtClean="0"/>
              <a:t>, звучит следующим образом: не пытайтесь обвинить в плохих оценках ребенка и не ждите быстрых успехов. Он просто не может воспринять логику и правила языка из-за особенностей развития психических функций. </a:t>
            </a:r>
            <a:r>
              <a:rPr lang="ru-RU" sz="2000" dirty="0" err="1" smtClean="0"/>
              <a:t>Дисграфия</a:t>
            </a:r>
            <a:r>
              <a:rPr lang="ru-RU" sz="2000" dirty="0" smtClean="0"/>
              <a:t> корректируется в течение нескольких лет, поэтому пятерки и четверки появятся в лучшем случае в классе пятом.</a:t>
            </a:r>
            <a:br>
              <a:rPr lang="ru-RU" sz="2000" dirty="0" smtClean="0"/>
            </a:br>
            <a:r>
              <a:rPr lang="ru-RU" sz="2000" dirty="0" smtClean="0"/>
              <a:t>Обязательно поставьте в известность школьного учителя, что у ребенка логопедическое заболевание.</a:t>
            </a:r>
          </a:p>
          <a:p>
            <a:pPr fontAlgn="t">
              <a:buNone/>
            </a:pPr>
            <a:r>
              <a:rPr lang="ru-RU" sz="2000" dirty="0" smtClean="0"/>
              <a:t>    Упражнения, направленные на коррекцию </a:t>
            </a:r>
            <a:r>
              <a:rPr lang="ru-RU" sz="2000" dirty="0" err="1" smtClean="0"/>
              <a:t>дисграфии</a:t>
            </a:r>
            <a:r>
              <a:rPr lang="ru-RU" sz="2000" dirty="0" smtClean="0"/>
              <a:t>, довольно просты, и вы можете выполнять их дома вместе с ребенком, соблюдая рекомендации логопеда. Заниматься нужно каждый день, не менее 60 минут, только в этом случае можно рассчитывать на какой-либо результат. Вы должны находить время на занятия в любой ситуации, пусть даже это будут 30 минут вместо положенного часа.</a:t>
            </a:r>
          </a:p>
          <a:p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500034" y="785794"/>
            <a:ext cx="8358246" cy="5857916"/>
          </a:xfrm>
        </p:spPr>
        <p:txBody>
          <a:bodyPr>
            <a:normAutofit/>
          </a:bodyPr>
          <a:lstStyle/>
          <a:p>
            <a:pPr algn="ctr" fontAlgn="t">
              <a:buNone/>
            </a:pPr>
            <a:r>
              <a:rPr lang="ru-RU" sz="2000" b="1" dirty="0" smtClean="0"/>
              <a:t>Упражнения для коррекции </a:t>
            </a:r>
            <a:r>
              <a:rPr lang="ru-RU" sz="2000" b="1" dirty="0" err="1" smtClean="0"/>
              <a:t>дисграфии</a:t>
            </a:r>
            <a:endParaRPr lang="ru-RU" sz="2000" b="1" dirty="0" smtClean="0"/>
          </a:p>
          <a:p>
            <a:pPr fontAlgn="t">
              <a:buNone/>
            </a:pPr>
            <a:r>
              <a:rPr lang="ru-RU" sz="2000" b="1" dirty="0" smtClean="0"/>
              <a:t>1. Жужжащее чтение</a:t>
            </a:r>
            <a:endParaRPr lang="ru-RU" sz="2000" dirty="0" smtClean="0"/>
          </a:p>
          <a:p>
            <a:pPr fontAlgn="t">
              <a:buNone/>
            </a:pPr>
            <a:r>
              <a:rPr lang="ru-RU" sz="2000" dirty="0" smtClean="0"/>
              <a:t>    При выполнении любого письменного задания ребенок должен проговаривать каждую букву, буквально бубнить себе под нос все, что он пишет. Причем проговаривание должно быть орфографическим, то есть слово корова так и произносим: КО-РО-ВА, а не [</a:t>
            </a:r>
            <a:r>
              <a:rPr lang="ru-RU" sz="2000" dirty="0" err="1" smtClean="0"/>
              <a:t>карова</a:t>
            </a:r>
            <a:r>
              <a:rPr lang="ru-RU" sz="2000" dirty="0" smtClean="0"/>
              <a:t>], как мы это делаем в обычной речи.</a:t>
            </a:r>
          </a:p>
          <a:p>
            <a:pPr fontAlgn="t">
              <a:buNone/>
            </a:pPr>
            <a:r>
              <a:rPr lang="ru-RU" sz="2000" b="1" dirty="0" smtClean="0"/>
              <a:t>2. Экспериментируйте со способом письма</a:t>
            </a:r>
            <a:endParaRPr lang="ru-RU" sz="2000" dirty="0" smtClean="0"/>
          </a:p>
          <a:p>
            <a:pPr fontAlgn="t">
              <a:buNone/>
            </a:pPr>
            <a:r>
              <a:rPr lang="ru-RU" sz="2000" dirty="0" smtClean="0"/>
              <a:t>    Непривычные письменные принадлежности, например, чернильная ручка с пером, магнитные буквы, краски и т. д., помогают </a:t>
            </a:r>
            <a:r>
              <a:rPr lang="ru-RU" sz="2000" dirty="0" err="1" smtClean="0"/>
              <a:t>дисграфику</a:t>
            </a:r>
            <a:r>
              <a:rPr lang="ru-RU" sz="2000" dirty="0" smtClean="0"/>
              <a:t> лучше сосредоточиться на процессе письма. Логопеды рекомендуют завести ручки и карандаши треугольной формы с ребристой или шероховатой поверхностью. В результате и количество ошибок</a:t>
            </a:r>
            <a:br>
              <a:rPr lang="ru-RU" sz="2000" dirty="0" smtClean="0"/>
            </a:br>
            <a:r>
              <a:rPr lang="ru-RU" sz="2000" dirty="0" smtClean="0"/>
              <a:t>постепенно уменьшится.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571480"/>
            <a:ext cx="8858280" cy="628652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8000" b="1" dirty="0" smtClean="0"/>
              <a:t>3. Переписывайте классику</a:t>
            </a:r>
            <a:endParaRPr lang="ru-RU" sz="8000" dirty="0" smtClean="0"/>
          </a:p>
          <a:p>
            <a:pPr fontAlgn="t">
              <a:buNone/>
            </a:pPr>
            <a:r>
              <a:rPr lang="ru-RU" sz="8000" dirty="0" smtClean="0"/>
              <a:t>    Ежедневно просите ребенка переписать один-два абзаца из любой книжки, написанной русскоязычным писателем. Здесь можно убить сразу двух зайцев. Во-первых, ребенок тренирует навыки грамотного письма, усваивает облик слов, развивается внимательность. Во-вторых, порядок построения предложения, правила согласования слов в падеже, роде, числе, употребление предлогов откладываются в его памяти сами собой. Отдайте предпочтение рассказам Паустовского, Носова, Бианки, Драгунского. Перед началом занятия убедитесь, что в тексте нет сложных оборотов, чересчур длинных предложений, малопонятных диалектных или устаревших слов.</a:t>
            </a:r>
          </a:p>
          <a:p>
            <a:pPr fontAlgn="t">
              <a:buNone/>
            </a:pPr>
            <a:r>
              <a:rPr lang="ru-RU" sz="8000" b="1" dirty="0" smtClean="0"/>
              <a:t>4. Поиграйте в корректора</a:t>
            </a:r>
            <a:endParaRPr lang="ru-RU" sz="8000" dirty="0" smtClean="0"/>
          </a:p>
          <a:p>
            <a:pPr fontAlgn="t">
              <a:buNone/>
            </a:pPr>
            <a:r>
              <a:rPr lang="ru-RU" sz="8000" dirty="0" smtClean="0"/>
              <a:t>    Вам потребуется как можно более скучный текст (можно взять любые документы или инструкцию, главное, чтобы содержание не увлекло ребенка), набранный крупным шрифтом. Сначала выберите букву, которая хорошо знакома малышу и не вызывает затруднений. Допустим, это буква О. Первое задание: найти все буквы О и зачеркнуть их. Постепенно задачу следует усложнять: нужно отыскать схожие буквы, написание</a:t>
            </a:r>
            <a:br>
              <a:rPr lang="ru-RU" sz="8000" dirty="0" smtClean="0"/>
            </a:br>
            <a:r>
              <a:rPr lang="ru-RU" sz="8000" dirty="0" smtClean="0"/>
              <a:t>которых вызывает проблемы, например, Б и В. Важно: ребенок должен именно не читать, а искать буквы по их облику. Это упражнение особенно эффективно при оптической форме </a:t>
            </a:r>
            <a:r>
              <a:rPr lang="ru-RU" sz="8000" dirty="0" err="1" smtClean="0"/>
              <a:t>дисграфии</a:t>
            </a:r>
            <a:r>
              <a:rPr lang="ru-RU" sz="8000" dirty="0" smtClean="0"/>
              <a:t>.</a:t>
            </a:r>
          </a:p>
          <a:p>
            <a:endParaRPr lang="ru-RU" sz="8000" dirty="0" smtClean="0"/>
          </a:p>
          <a:p>
            <a:pPr>
              <a:buNone/>
            </a:pPr>
            <a:r>
              <a:rPr lang="ru-RU" sz="8000" dirty="0" smtClean="0"/>
              <a:t> </a:t>
            </a:r>
          </a:p>
          <a:p>
            <a:pPr>
              <a:buNone/>
            </a:pPr>
            <a:r>
              <a:rPr lang="ru-RU" sz="8000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 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                    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fontAlgn="t">
              <a:buNone/>
            </a:pPr>
            <a:r>
              <a:rPr lang="ru-RU" sz="2000" b="1" dirty="0" smtClean="0"/>
              <a:t>5. В поисках пропавших букв</a:t>
            </a:r>
            <a:endParaRPr lang="ru-RU" sz="2000" dirty="0" smtClean="0"/>
          </a:p>
          <a:p>
            <a:pPr fontAlgn="t">
              <a:buNone/>
            </a:pPr>
            <a:r>
              <a:rPr lang="ru-RU" sz="2000" dirty="0" smtClean="0"/>
              <a:t>   Текст для этого задания, наоборот, должен быть очень увлекательным. Вы можете взять отрывок из любых детских произведений. Подготовьте два варианта: исходный текст, набранный крупным шрифтом, и тренировочный, где в каждом слове этого же текста будут сделаны пробелы. Задача ребенка – восстановить пропущенные буквы, ориентируясь сначала на </a:t>
            </a:r>
            <a:r>
              <a:rPr lang="ru-RU" sz="2000" dirty="0" err="1" smtClean="0"/>
              <a:t>исходник</a:t>
            </a:r>
            <a:r>
              <a:rPr lang="ru-RU" sz="2000" dirty="0" smtClean="0"/>
              <a:t>, а потом уже без подсказок. Начинать тоже можно с букв, которые хорошо знакомы школьнику.</a:t>
            </a:r>
            <a:br>
              <a:rPr lang="ru-RU" sz="2000" dirty="0" smtClean="0"/>
            </a:br>
            <a:endParaRPr lang="ru-RU" sz="2000" dirty="0" smtClean="0"/>
          </a:p>
          <a:p>
            <a:pPr fontAlgn="t">
              <a:buNone/>
            </a:pPr>
            <a:r>
              <a:rPr lang="ru-RU" sz="2000" b="1" dirty="0" smtClean="0"/>
              <a:t>6. Работайте над почерком</a:t>
            </a:r>
            <a:endParaRPr lang="ru-RU" sz="2000" dirty="0" smtClean="0"/>
          </a:p>
          <a:p>
            <a:pPr fontAlgn="t">
              <a:buNone/>
            </a:pPr>
            <a:r>
              <a:rPr lang="ru-RU" sz="2000" dirty="0" smtClean="0"/>
              <a:t>    При стабильных занятиях исправление почерка занимает около месяца. Вам потребуется тетрадь в клеточку. Каждый день ребенок должен переписывать туда по несколько коротких предложений. Главное условие – все линии должны находиться в пределах клетки. Тщательно следите за процессом и не скупитесь на похвалу, даже если сегодня удалось написать хорошо только одно-два слова.</a:t>
            </a:r>
          </a:p>
          <a:p>
            <a:pPr algn="ctr">
              <a:buNone/>
            </a:pPr>
            <a:endParaRPr lang="ru-RU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357166"/>
            <a:ext cx="8501122" cy="621510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167044"/>
            <a:ext cx="65" cy="12311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844" y="214290"/>
            <a:ext cx="871540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ru-RU" b="1" dirty="0" smtClean="0"/>
              <a:t>7</a:t>
            </a:r>
            <a:r>
              <a:rPr lang="ru-RU" sz="2000" b="1" dirty="0" smtClean="0"/>
              <a:t>. Лабиринт</a:t>
            </a:r>
            <a:endParaRPr lang="ru-RU" sz="2000" dirty="0" smtClean="0"/>
          </a:p>
          <a:p>
            <a:pPr fontAlgn="t"/>
            <a:r>
              <a:rPr lang="ru-RU" sz="2000" dirty="0" smtClean="0"/>
              <a:t>Это задание направлено на улучшение работы моторных и речевых центров. Приготовьте головоломки-лабиринты или точечные рисунки. Их можно скачать из Интернета или купить готовый сборник в любом киоске. Задача ребенка – провести линию по всем ходам лабиринта или от точки к точке, не отрывая пальца или карандаша и не переворачивая лист.</a:t>
            </a:r>
          </a:p>
          <a:p>
            <a:pPr fontAlgn="t"/>
            <a:r>
              <a:rPr lang="ru-RU" sz="2000" b="1" dirty="0" smtClean="0"/>
              <a:t>8. Собираем предложения</a:t>
            </a:r>
          </a:p>
          <a:p>
            <a:pPr fontAlgn="t"/>
            <a:r>
              <a:rPr lang="ru-RU" sz="2000" dirty="0" smtClean="0"/>
              <a:t>Задания помогает усвоить порядок согласования слов. Ребенку нужно составить предложение из имеющегося набора букв(они уже стоят в нужной грамматической форме и записать его в правильном порядке).</a:t>
            </a:r>
          </a:p>
          <a:p>
            <a:pPr fontAlgn="t"/>
            <a:r>
              <a:rPr lang="ru-RU" sz="2000" b="1" dirty="0" smtClean="0"/>
              <a:t>9. Волшебные буквы</a:t>
            </a:r>
          </a:p>
          <a:p>
            <a:pPr fontAlgn="t"/>
            <a:r>
              <a:rPr lang="ru-RU" sz="2000" dirty="0" smtClean="0"/>
              <a:t>Упражнение довольно сложное, но эффективное. Подберите несколько слов, таких, чтобы при замене одной буквы получалось бы новое слово. Задание ребенку: нужно изменить одну букву так, чтобы слово, отвечающее на вопрос «что?», стало бы отвечать на вопрос «кто?». Например, бок-бык, леса-лиса, коса-коза.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2274838"/>
            <a:ext cx="86439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44" y="571480"/>
            <a:ext cx="9001156" cy="607223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/>
              <a:t>Не забывайте самые главные условия грамотной коррекции: регулярные занятия в благоприятной </a:t>
            </a:r>
            <a:r>
              <a:rPr lang="ru-RU" b="1" dirty="0" smtClean="0"/>
              <a:t> </a:t>
            </a:r>
            <a:r>
              <a:rPr lang="ru-RU" sz="1800" dirty="0" smtClean="0"/>
              <a:t>обстановке, а также терпение.  Желаю успехов!!!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" name="Picture 4" descr="Картинки по запросу школьники картинки рисованны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76392" y="1928801"/>
            <a:ext cx="6110119" cy="44798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0" y="0"/>
            <a:ext cx="8358214" cy="5357826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7200" dirty="0" smtClean="0"/>
          </a:p>
          <a:p>
            <a:pPr algn="ctr">
              <a:buNone/>
            </a:pPr>
            <a:r>
              <a:rPr lang="ru-RU" sz="8000" dirty="0" smtClean="0"/>
              <a:t>Спасибо </a:t>
            </a:r>
            <a:endParaRPr lang="ru-RU" sz="8000" dirty="0" smtClean="0"/>
          </a:p>
          <a:p>
            <a:pPr algn="ctr">
              <a:buNone/>
            </a:pPr>
            <a:r>
              <a:rPr lang="ru-RU" sz="8000" dirty="0" smtClean="0"/>
              <a:t>за внимание!!!</a:t>
            </a:r>
            <a:endParaRPr lang="ru-RU" sz="8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334</TotalTime>
  <Words>635</Words>
  <Application>Microsoft Office PowerPoint</Application>
  <PresentationFormat>Экран (4:3)</PresentationFormat>
  <Paragraphs>58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Эркер</vt:lpstr>
      <vt:lpstr>                         Коррекция дисграфии: упражнения для школьников 1-2 класса  Подготовила слушатель курсов: Тернющенко Елена Леонидовна   Тема курсов: «Диагностика и коррекция письма при дизорфографии, дисграфии, дислексии»              </vt:lpstr>
      <vt:lpstr>Введение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ОТКЛОНЕНИЯ В РАЗВИТИИ</dc:title>
  <dc:creator>Евгения Шишова</dc:creator>
  <cp:lastModifiedBy>admin</cp:lastModifiedBy>
  <cp:revision>61</cp:revision>
  <dcterms:created xsi:type="dcterms:W3CDTF">2017-03-29T10:50:40Z</dcterms:created>
  <dcterms:modified xsi:type="dcterms:W3CDTF">2021-03-21T19:44:37Z</dcterms:modified>
</cp:coreProperties>
</file>