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2" r:id="rId3"/>
    <p:sldId id="276" r:id="rId4"/>
    <p:sldId id="278" r:id="rId5"/>
    <p:sldId id="284" r:id="rId6"/>
    <p:sldId id="282" r:id="rId7"/>
    <p:sldId id="273" r:id="rId8"/>
  </p:sldIdLst>
  <p:sldSz cx="12192000" cy="6858000"/>
  <p:notesSz cx="6858000" cy="9144000"/>
  <p:defaultTextStyle>
    <a:defPPr>
      <a:defRPr lang="en-US"/>
    </a:defPPr>
    <a:lvl1pPr marL="0" lvl="0" indent="0" algn="l" defTabSz="4572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457200" lvl="1" indent="0" algn="l" defTabSz="4572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914400" lvl="2" indent="0" algn="l" defTabSz="4572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371600" lvl="3" indent="0" algn="l" defTabSz="4572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1828800" lvl="4" indent="0" algn="l" defTabSz="4572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2286000" lvl="5" indent="0" algn="l" defTabSz="4572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6pPr>
    <a:lvl7pPr marL="2743200" lvl="6" indent="0" algn="l" defTabSz="4572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7pPr>
    <a:lvl8pPr marL="3200400" lvl="7" indent="0" algn="l" defTabSz="4572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8pPr>
    <a:lvl9pPr marL="3657600" lvl="8" indent="0" algn="l" defTabSz="4572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973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33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/>
          <p:nvPr/>
        </p:nvSpPr>
        <p:spPr>
          <a:xfrm>
            <a:off x="898525" y="971550"/>
            <a:ext cx="801688" cy="19700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/>
                <a:ea typeface="+mj-ea"/>
                <a:cs typeface="+mj-cs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40000"/>
                    <a:lumOff val="60000"/>
                  </a:schemeClr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“</a:t>
            </a:r>
            <a:endParaRPr kumimoji="0" lang="en-US" sz="12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40000"/>
                  <a:lumOff val="60000"/>
                </a:schemeClr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sp>
        <p:nvSpPr>
          <p:cNvPr id="4" name="TextBox 2"/>
          <p:cNvSpPr txBox="1"/>
          <p:nvPr/>
        </p:nvSpPr>
        <p:spPr>
          <a:xfrm>
            <a:off x="9329738" y="2613025"/>
            <a:ext cx="803275" cy="19700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/>
                <a:ea typeface="+mj-ea"/>
                <a:cs typeface="+mj-cs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40000"/>
                    <a:lumOff val="60000"/>
                  </a:schemeClr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”</a:t>
            </a:r>
            <a:endParaRPr kumimoji="0" lang="en-US" sz="12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40000"/>
                  <a:lumOff val="60000"/>
                </a:schemeClr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>
          <a:xfrm rot="5400000">
            <a:off x="10155238" y="1790700"/>
            <a:ext cx="990600" cy="30480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0802DE2-3805-45A2-A86C-B6C5793D6584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119" y="3225006"/>
            <a:ext cx="3859213" cy="3048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088" y="295275"/>
            <a:ext cx="838200" cy="7683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ctr" eaLnBrk="1" hangingPunct="1">
              <a:buNone/>
            </a:pPr>
            <a:fld id="{9A0DB2DC-4C9A-4742-B13C-FB6460FD3503}" type="slidenum">
              <a:rPr lang="en-US" altLang="ru-RU" dirty="0"/>
            </a:fld>
            <a:endParaRPr lang="en-US" alt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6"/>
          <p:cNvCxnSpPr/>
          <p:nvPr/>
        </p:nvCxnSpPr>
        <p:spPr>
          <a:xfrm>
            <a:off x="3725863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7"/>
          <p:cNvCxnSpPr/>
          <p:nvPr/>
        </p:nvCxnSpPr>
        <p:spPr>
          <a:xfrm>
            <a:off x="6962775" y="2133600"/>
            <a:ext cx="0" cy="3967163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238" y="1790700"/>
            <a:ext cx="990600" cy="30480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8291E66-8EB2-4877-B3D4-52756358FCA1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23"/>
          </p:nvPr>
        </p:nvSpPr>
        <p:spPr>
          <a:xfrm rot="5400000">
            <a:off x="8951119" y="3225006"/>
            <a:ext cx="3859213" cy="3048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088" y="295275"/>
            <a:ext cx="838200" cy="7683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ctr" eaLnBrk="1" hangingPunct="1">
              <a:buNone/>
            </a:pPr>
            <a:fld id="{9A0DB2DC-4C9A-4742-B13C-FB6460FD3503}" type="slidenum">
              <a:rPr lang="en-US" altLang="ru-RU" dirty="0"/>
            </a:fld>
            <a:endParaRPr lang="en-US" alt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8"/>
          <p:cNvCxnSpPr/>
          <p:nvPr/>
        </p:nvCxnSpPr>
        <p:spPr>
          <a:xfrm>
            <a:off x="3725863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9"/>
          <p:cNvCxnSpPr/>
          <p:nvPr/>
        </p:nvCxnSpPr>
        <p:spPr>
          <a:xfrm>
            <a:off x="6962775" y="2133600"/>
            <a:ext cx="0" cy="3967163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None/>
              <a:defRPr/>
            </a:pPr>
            <a:r>
              <a:rPr kumimoji="0" 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Вставка рисунка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238" y="1790700"/>
            <a:ext cx="990600" cy="30480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8C13456-8959-4C72-96D0-28EBF8F83838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23"/>
          </p:nvPr>
        </p:nvSpPr>
        <p:spPr>
          <a:xfrm rot="5400000">
            <a:off x="8951119" y="3225006"/>
            <a:ext cx="3859213" cy="3048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088" y="295275"/>
            <a:ext cx="838200" cy="7683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ctr" eaLnBrk="1" hangingPunct="1">
              <a:buNone/>
            </a:pPr>
            <a:fld id="{9A0DB2DC-4C9A-4742-B13C-FB6460FD3503}" type="slidenum">
              <a:rPr lang="en-US" altLang="ru-RU" dirty="0"/>
            </a:fld>
            <a:endParaRPr lang="en-US" alt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3" Type="http://schemas.openxmlformats.org/officeDocument/2006/relationships/theme" Target="../theme/theme1.xml"/><Relationship Id="rId22" Type="http://schemas.openxmlformats.org/officeDocument/2006/relationships/image" Target="../media/image5.png"/><Relationship Id="rId21" Type="http://schemas.openxmlformats.org/officeDocument/2006/relationships/image" Target="../media/image4.png"/><Relationship Id="rId20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9" Type="http://schemas.openxmlformats.org/officeDocument/2006/relationships/image" Target="../media/image2.png"/><Relationship Id="rId18" Type="http://schemas.openxmlformats.org/officeDocument/2006/relationships/image" Target="../media/image1.jpeg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7"/>
          <p:cNvPicPr>
            <a:picLocks noChangeAspect="1"/>
          </p:cNvPicPr>
          <p:nvPr/>
        </p:nvPicPr>
        <p:blipFill>
          <a:blip r:embed="rId19"/>
          <a:srcRect l="3613"/>
          <a:stretch>
            <a:fillRect/>
          </a:stretch>
        </p:blipFill>
        <p:spPr>
          <a:xfrm>
            <a:off x="0" y="2670175"/>
            <a:ext cx="4037013" cy="4187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Picture 6"/>
          <p:cNvPicPr>
            <a:picLocks noChangeAspect="1"/>
          </p:cNvPicPr>
          <p:nvPr/>
        </p:nvPicPr>
        <p:blipFill>
          <a:blip r:embed="rId20"/>
          <a:srcRect l="35640"/>
          <a:stretch>
            <a:fillRect/>
          </a:stretch>
        </p:blipFill>
        <p:spPr>
          <a:xfrm>
            <a:off x="0" y="2892425"/>
            <a:ext cx="1522413" cy="2365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31" name="Picture 8"/>
          <p:cNvPicPr>
            <a:picLocks noChangeAspect="1"/>
          </p:cNvPicPr>
          <p:nvPr/>
        </p:nvPicPr>
        <p:blipFill>
          <a:blip r:embed="rId21"/>
          <a:srcRect t="28813"/>
          <a:stretch>
            <a:fillRect/>
          </a:stretch>
        </p:blipFill>
        <p:spPr>
          <a:xfrm>
            <a:off x="7999413" y="0"/>
            <a:ext cx="1603375" cy="1141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2" name="Picture 9"/>
          <p:cNvPicPr>
            <a:picLocks noChangeAspect="1"/>
          </p:cNvPicPr>
          <p:nvPr/>
        </p:nvPicPr>
        <p:blipFill>
          <a:blip r:embed="rId22"/>
          <a:srcRect b="23320"/>
          <a:stretch>
            <a:fillRect/>
          </a:stretch>
        </p:blipFill>
        <p:spPr>
          <a:xfrm>
            <a:off x="8605838" y="6096000"/>
            <a:ext cx="993775" cy="76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Rectangle 13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4" name="Title Placeholder 1"/>
          <p:cNvSpPr>
            <a:spLocks noGrp="1"/>
          </p:cNvSpPr>
          <p:nvPr>
            <p:ph type="title"/>
          </p:nvPr>
        </p:nvSpPr>
        <p:spPr>
          <a:xfrm>
            <a:off x="646113" y="452438"/>
            <a:ext cx="9404350" cy="1400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>
          <a:xfrm>
            <a:off x="1103313" y="2052638"/>
            <a:ext cx="8947150" cy="41957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ru-RU" altLang="ru-RU" dirty="0"/>
              <a:t>Образец текста</a:t>
            </a:r>
            <a:endParaRPr lang="ru-RU" altLang="ru-RU" dirty="0"/>
          </a:p>
          <a:p>
            <a:pPr lvl="1"/>
            <a:r>
              <a:rPr lang="ru-RU" altLang="ru-RU" dirty="0"/>
              <a:t>Второй уровень</a:t>
            </a:r>
            <a:endParaRPr lang="ru-RU" altLang="ru-RU" dirty="0"/>
          </a:p>
          <a:p>
            <a:pPr lvl="2"/>
            <a:r>
              <a:rPr lang="ru-RU" altLang="ru-RU" dirty="0"/>
              <a:t>Третий уровень</a:t>
            </a:r>
            <a:endParaRPr lang="ru-RU" altLang="ru-RU" dirty="0"/>
          </a:p>
          <a:p>
            <a:pPr lvl="3"/>
            <a:r>
              <a:rPr lang="ru-RU" altLang="ru-RU" dirty="0"/>
              <a:t>Четвертый уровень</a:t>
            </a:r>
            <a:endParaRPr lang="ru-RU" altLang="ru-RU" dirty="0"/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238" y="1790700"/>
            <a:ext cx="990600" cy="30480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+mn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D56D7-9B2E-431D-84C4-26AD685ED6C7}" type="datetimeFigureOut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  <a:alpha val="6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119" y="3225006"/>
            <a:ext cx="3859213" cy="3048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+mn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  <a:alpha val="6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088" y="295275"/>
            <a:ext cx="838200" cy="7683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ctr">
              <a:defRPr sz="2800">
                <a:solidFill>
                  <a:srgbClr val="FFFFFF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ru-RU" dirty="0">
                <a:latin typeface="Century Gothic" panose="020B0502020202020204" pitchFamily="34" charset="0"/>
              </a:rPr>
            </a:fld>
            <a:endParaRPr lang="en-US" altLang="ru-RU" dirty="0">
              <a:latin typeface="Century Gothic" panose="020B0502020202020204" pitchFamily="34" charset="0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 spd="med">
    <p:fade/>
  </p:transition>
  <p:hf sldNum="0"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anose="020B0502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anose="020B0502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anose="020B0502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anose="05040102010807070707" pitchFamily="18" charset="2"/>
        <a:buChar char=""/>
        <a:defRPr sz="200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anose="05040102010807070707" pitchFamily="18" charset="2"/>
        <a:buChar char=""/>
        <a:defRPr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anose="05040102010807070707" pitchFamily="18" charset="2"/>
        <a:buChar char=""/>
        <a:defRPr sz="160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anose="05040102010807070707" pitchFamily="18" charset="2"/>
        <a:buChar char=""/>
        <a:defRPr sz="140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anose="05040102010807070707" pitchFamily="18" charset="2"/>
        <a:buChar char=""/>
        <a:defRPr sz="1400" kern="1200">
          <a:solidFill>
            <a:schemeClr val="tx1"/>
          </a:solidFill>
          <a:latin typeface="+mj-lt"/>
          <a:ea typeface="+mj-ea"/>
          <a:cs typeface="+mj-cs"/>
        </a:defRPr>
      </a:lvl5pPr>
      <a:lvl6pPr marL="250571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t" anchorCtr="0"/>
          <a:p>
            <a:pPr algn="ctr" eaLnBrk="1" hangingPunct="1"/>
            <a:r>
              <a:rPr lang="ru-RU" altLang="ru-RU" sz="3200" b="1" dirty="0">
                <a:solidFill>
                  <a:schemeClr val="tx1"/>
                </a:solidFill>
              </a:rPr>
              <a:t>ТЕМА УРОКА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5123" name="Объект 2"/>
          <p:cNvSpPr>
            <a:spLocks noGrp="1"/>
          </p:cNvSpPr>
          <p:nvPr>
            <p:ph idx="1"/>
          </p:nvPr>
        </p:nvSpPr>
        <p:spPr>
          <a:xfrm>
            <a:off x="351790" y="1219200"/>
            <a:ext cx="11140440" cy="5007610"/>
          </a:xfrm>
        </p:spPr>
        <p:txBody>
          <a:bodyPr vert="horz" wrap="square" lIns="91440" tIns="45720" rIns="91440" bIns="45720" anchor="t" anchorCtr="0"/>
          <a:p>
            <a:pPr marL="0" indent="0" algn="ctr" eaLnBrk="1" hangingPunct="1">
              <a:buNone/>
            </a:pPr>
            <a:r>
              <a:rPr lang="ru-RU" altLang="ru-RU" sz="6000" b="1" dirty="0"/>
              <a:t>« ТАБЛИЧНЫЕ ВЫЧИСЛЕНИЯ В СРЕДЕ ТЕКСТОВОГО ПРОЦЕССОРА</a:t>
            </a:r>
            <a:endParaRPr lang="ru-RU" altLang="ru-RU" sz="6000" b="1" dirty="0"/>
          </a:p>
          <a:p>
            <a:pPr marL="0" indent="0" algn="ctr" eaLnBrk="1" hangingPunct="1">
              <a:buNone/>
            </a:pPr>
            <a:r>
              <a:rPr lang="en-US" altLang="ru-RU" sz="6000" b="1" dirty="0"/>
              <a:t>MICROSOFT WORD</a:t>
            </a:r>
            <a:endParaRPr lang="en-US" altLang="ru-RU" sz="6000" b="1" dirty="0"/>
          </a:p>
          <a:p>
            <a:pPr marL="0" indent="0" algn="ctr" eaLnBrk="1" hangingPunct="1">
              <a:buNone/>
            </a:pPr>
            <a:r>
              <a:rPr lang="ru-RU" altLang="en-US" sz="6000" b="1" dirty="0"/>
              <a:t>ВСТАВКА ФУНКЦИЙ</a:t>
            </a:r>
            <a:r>
              <a:rPr lang="ru-RU" altLang="ru-RU" sz="6000" b="1" dirty="0"/>
              <a:t>»</a:t>
            </a:r>
            <a:endParaRPr lang="ru-RU" altLang="ru-RU" sz="6000" dirty="0"/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328613" y="442913"/>
            <a:ext cx="9737725" cy="1114425"/>
          </a:xfrm>
        </p:spPr>
        <p:txBody>
          <a:bodyPr vert="horz" wrap="square" lIns="91440" tIns="45720" rIns="91440" bIns="45720" anchor="t" anchorCtr="0"/>
          <a:p>
            <a:pPr algn="ctr"/>
            <a:r>
              <a:rPr lang="ru-RU" altLang="ru-RU" b="1" dirty="0"/>
              <a:t>ЦЕЛЬ УРОКА:</a:t>
            </a:r>
            <a:endParaRPr lang="ru-RU" altLang="ru-RU" b="1" dirty="0"/>
          </a:p>
        </p:txBody>
      </p:sp>
      <p:sp>
        <p:nvSpPr>
          <p:cNvPr id="6147" name="TextBox 1"/>
          <p:cNvSpPr txBox="1"/>
          <p:nvPr/>
        </p:nvSpPr>
        <p:spPr>
          <a:xfrm>
            <a:off x="328613" y="2373313"/>
            <a:ext cx="9737725" cy="3169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</a:lstStyle>
          <a:p>
            <a:pPr marL="0" lvl="0" indent="0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000" dirty="0"/>
              <a:t>Повторить пройденный материал</a:t>
            </a:r>
            <a:endParaRPr lang="ru-RU" altLang="ru-RU" sz="4000" dirty="0"/>
          </a:p>
          <a:p>
            <a:pPr marL="0" lvl="0" indent="0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000" dirty="0"/>
              <a:t>Закрепить способы форматирования и вычисления  в текстовом редакторе </a:t>
            </a:r>
            <a:r>
              <a:rPr lang="en-US" altLang="ru-RU" sz="4000" dirty="0"/>
              <a:t>MS WORD</a:t>
            </a:r>
            <a:endParaRPr lang="ru-RU" altLang="ru-RU" sz="4000" dirty="0"/>
          </a:p>
          <a:p>
            <a:pPr marL="0" lvl="0" indent="0">
              <a:spcBef>
                <a:spcPct val="0"/>
              </a:spcBef>
              <a:buClrTx/>
              <a:buSzTx/>
              <a:buFontTx/>
              <a:buNone/>
            </a:pPr>
            <a:endParaRPr lang="ru-RU" altLang="ru-RU" sz="4000" dirty="0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t" anchorCtr="0"/>
          <a:p>
            <a:r>
              <a:rPr lang="ru-RU" altLang="ru-RU" b="1" dirty="0"/>
              <a:t>Повторение пройденного материала</a:t>
            </a:r>
            <a:endParaRPr lang="ru-RU" altLang="ru-RU" b="1" dirty="0"/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>
          <a:xfrm>
            <a:off x="646113" y="2052638"/>
            <a:ext cx="10499725" cy="4433888"/>
          </a:xfrm>
        </p:spPr>
        <p:txBody>
          <a:bodyPr vert="horz" wrap="square" lIns="91440" tIns="45720" rIns="91440" bIns="45720" numCol="1" anchor="t" anchorCtr="0" compatLnSpc="1"/>
          <a:lstStyle/>
          <a:p>
            <a:pPr marL="716280" marR="0" lvl="0" indent="-71628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Wingdings 3" panose="05040102010807070707" pitchFamily="18" charset="2"/>
              <a:buChar char=""/>
              <a:defRPr/>
            </a:pPr>
            <a:r>
              <a:rPr kumimoji="0" lang="ru-RU" altLang="ru-RU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Какими возможностями обладает текстовый редактор </a:t>
            </a:r>
            <a:r>
              <a:rPr kumimoji="0" lang="en-US" altLang="ru-RU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MS Word</a:t>
            </a:r>
            <a:endParaRPr kumimoji="0" lang="ru-RU" alt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716280" marR="0" lvl="0" indent="-71628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Wingdings 3" panose="05040102010807070707" pitchFamily="18" charset="2"/>
              <a:buChar char=""/>
              <a:defRPr/>
            </a:pPr>
            <a:r>
              <a:rPr kumimoji="0" lang="ru-RU" altLang="ru-RU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Докуметы созданные в текстовом редакторе, состоят только из текста?</a:t>
            </a:r>
            <a:endParaRPr kumimoji="0" lang="ru-RU" alt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716280" marR="0" lvl="0" indent="-71628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Wingdings 3" panose="05040102010807070707" pitchFamily="18" charset="2"/>
              <a:buChar char=""/>
              <a:defRPr/>
            </a:pPr>
            <a:r>
              <a:rPr kumimoji="0" lang="ru-RU" altLang="ru-RU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Для чего применяются таблицы?</a:t>
            </a:r>
            <a:endParaRPr kumimoji="0" lang="ru-RU" alt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716280" marR="0" lvl="0" indent="-71628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Wingdings 3" panose="05040102010807070707" pitchFamily="18" charset="2"/>
              <a:buChar char=""/>
              <a:defRPr/>
            </a:pPr>
            <a:r>
              <a:rPr kumimoji="0" lang="ru-RU" altLang="ru-RU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Из чего состоит таблица?</a:t>
            </a:r>
            <a:endParaRPr kumimoji="0" lang="ru-RU" alt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716280" marR="0" lvl="0" indent="-71628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Wingdings 3" panose="05040102010807070707" pitchFamily="18" charset="2"/>
              <a:buChar char=""/>
              <a:defRPr/>
            </a:pPr>
            <a:r>
              <a:rPr kumimoji="0" lang="ru-RU" altLang="ru-RU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Что такое ячейка?</a:t>
            </a:r>
            <a:endParaRPr kumimoji="0" lang="ru-RU" alt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Wingdings 3" panose="05040102010807070707" pitchFamily="18" charset="2"/>
              <a:buNone/>
              <a:defRPr/>
            </a:pPr>
            <a:r>
              <a:rPr kumimoji="0" lang="ru-RU" altLang="ru-RU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  </a:t>
            </a:r>
            <a:endParaRPr kumimoji="0" lang="ru-RU" alt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ru-RU" b="1" dirty="0">
                <a:sym typeface="+mn-ea"/>
              </a:rPr>
              <a:t>Повторение пройденного материала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ru-RU" altLang="en-US" sz="3600"/>
              <a:t>Когда ячейка называется активной?</a:t>
            </a:r>
            <a:endParaRPr lang="ru-RU" altLang="en-US" sz="3600"/>
          </a:p>
          <a:p>
            <a:r>
              <a:rPr lang="ru-RU" altLang="en-US" sz="3600"/>
              <a:t>Что нужно сделать перед вставкой любого объекта в документ?</a:t>
            </a:r>
            <a:endParaRPr lang="ru-RU" altLang="en-US" sz="3600"/>
          </a:p>
          <a:p>
            <a:r>
              <a:rPr lang="ru-RU" altLang="en-US" sz="3600"/>
              <a:t>Как вставить таблицу в документ?</a:t>
            </a:r>
            <a:endParaRPr lang="ru-RU" altLang="en-US" sz="3600"/>
          </a:p>
          <a:p>
            <a:pPr marL="0" indent="0">
              <a:buNone/>
            </a:pPr>
            <a:endParaRPr lang="ru-RU" altLang="en-US" sz="3600"/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Таблица 3"/>
          <p:cNvGraphicFramePr/>
          <p:nvPr/>
        </p:nvGraphicFramePr>
        <p:xfrm>
          <a:off x="405765" y="1120775"/>
          <a:ext cx="11316970" cy="47161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0420"/>
                <a:gridCol w="1965960"/>
                <a:gridCol w="1891030"/>
                <a:gridCol w="1915160"/>
                <a:gridCol w="1638935"/>
                <a:gridCol w="1815465"/>
              </a:tblGrid>
              <a:tr h="598805">
                <a:tc rowSpan="2"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ФИО</a:t>
                      </a:r>
                      <a:endParaRPr lang="ru-RU" altLang="en-US"/>
                    </a:p>
                  </a:txBody>
                  <a:tcPr/>
                </a:tc>
                <a:tc gridSpan="3"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Оценки</a:t>
                      </a:r>
                      <a:endParaRPr lang="ru-RU" altLang="en-US"/>
                    </a:p>
                  </a:txBody>
                  <a:tcPr anchor="ctr" anchorCtr="0"/>
                </a:tc>
                <a:tc hMerge="1">
                  <a:tcPr/>
                </a:tc>
                <a:tc hMerge="1">
                  <a:tcPr/>
                </a:tc>
                <a:tc rowSpan="2"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1600"/>
                        <a:t>Рейтинг студента</a:t>
                      </a:r>
                      <a:endParaRPr lang="ru-RU" altLang="en-US" sz="1600"/>
                    </a:p>
                  </a:txBody>
                  <a:tcPr/>
                </a:tc>
                <a:tc rowSpan="2"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1600"/>
                        <a:t>Средний балл</a:t>
                      </a:r>
                      <a:endParaRPr lang="ru-RU" altLang="en-US" sz="1600"/>
                    </a:p>
                    <a:p>
                      <a:pPr algn="ctr">
                        <a:buNone/>
                      </a:pPr>
                      <a:r>
                        <a:rPr lang="ru-RU" altLang="en-US" sz="1600"/>
                        <a:t>студента</a:t>
                      </a:r>
                      <a:endParaRPr lang="ru-RU" altLang="en-US" sz="1600"/>
                    </a:p>
                  </a:txBody>
                  <a:tcPr/>
                </a:tc>
              </a:tr>
              <a:tr h="694690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1600"/>
                        <a:t>физика</a:t>
                      </a:r>
                      <a:endParaRPr lang="ru-RU" altLang="en-US" sz="1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1600"/>
                        <a:t>математика</a:t>
                      </a:r>
                      <a:endParaRPr lang="ru-RU" altLang="en-US" sz="1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 sz="1600"/>
                        <a:t>информатика</a:t>
                      </a:r>
                      <a:endParaRPr lang="ru-RU" altLang="en-US" sz="1600"/>
                    </a:p>
                  </a:txBody>
                  <a:tcPr/>
                </a:tc>
                <a:tc vMerge="1">
                  <a:tcPr/>
                </a:tc>
                <a:tc vMerge="1">
                  <a:tcPr/>
                </a:tc>
              </a:tr>
              <a:tr h="598805">
                <a:tc>
                  <a:txBody>
                    <a:bodyPr/>
                    <a:p>
                      <a:pPr>
                        <a:buNone/>
                      </a:pPr>
                      <a:r>
                        <a:rPr lang="ru-RU" altLang="en-US"/>
                        <a:t>Иванов С.С.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5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4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5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14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4,67</a:t>
                      </a:r>
                      <a:endParaRPr lang="ru-RU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>
                        <a:buNone/>
                      </a:pPr>
                      <a:r>
                        <a:rPr lang="ru-RU" altLang="en-US"/>
                        <a:t>Петров А.Л.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4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4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3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11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3,67</a:t>
                      </a:r>
                      <a:endParaRPr lang="ru-RU" altLang="en-US"/>
                    </a:p>
                  </a:txBody>
                  <a:tcPr/>
                </a:tc>
              </a:tr>
              <a:tr h="620395">
                <a:tc>
                  <a:txBody>
                    <a:bodyPr/>
                    <a:p>
                      <a:pPr>
                        <a:buNone/>
                      </a:pPr>
                      <a:r>
                        <a:rPr lang="ru-RU" altLang="en-US"/>
                        <a:t>Сидоров С.Ю.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5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2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3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10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3,33</a:t>
                      </a:r>
                      <a:endParaRPr lang="ru-RU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>
                        <a:buNone/>
                      </a:pPr>
                      <a:r>
                        <a:rPr lang="ru-RU" altLang="en-US"/>
                        <a:t>Всего: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14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10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11</a:t>
                      </a:r>
                      <a:endParaRPr lang="ru-RU" altLang="en-US"/>
                    </a:p>
                  </a:txBody>
                  <a:tcPr/>
                </a:tc>
                <a:tc gridSpan="2">
                  <a:txBody>
                    <a:bodyPr/>
                    <a:p>
                      <a:pPr>
                        <a:buNone/>
                      </a:pPr>
                      <a:r>
                        <a:rPr lang="ru-RU" altLang="en-US"/>
                        <a:t>Средний балл группы</a:t>
                      </a:r>
                      <a:endParaRPr lang="ru-RU" altLang="en-US"/>
                    </a:p>
                  </a:txBody>
                  <a:tcPr/>
                </a:tc>
                <a:tc hMerge="1">
                  <a:tcPr/>
                </a:tc>
              </a:tr>
              <a:tr h="1005840">
                <a:tc>
                  <a:txBody>
                    <a:bodyPr/>
                    <a:p>
                      <a:pPr>
                        <a:buNone/>
                      </a:pPr>
                      <a:r>
                        <a:rPr lang="ru-RU" altLang="en-US"/>
                        <a:t>Средний балл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по предмету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4,67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3,33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altLang="en-US"/>
                        <a:t>3,67</a:t>
                      </a:r>
                      <a:endParaRPr lang="ru-RU" altLang="en-US"/>
                    </a:p>
                  </a:txBody>
                  <a:tcPr/>
                </a:tc>
                <a:tc gridSpan="2">
                  <a:txBody>
                    <a:bodyPr/>
                    <a:p>
                      <a:pPr algn="r">
                        <a:buNone/>
                      </a:pPr>
                      <a:r>
                        <a:rPr lang="ru-RU" altLang="en-US"/>
                        <a:t>3,89</a:t>
                      </a:r>
                      <a:endParaRPr lang="ru-RU" altLang="en-US"/>
                    </a:p>
                  </a:txBody>
                  <a:tcPr/>
                </a:tc>
                <a:tc h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219200" y="931863"/>
            <a:ext cx="9405938" cy="2538412"/>
          </a:xfrm>
        </p:spPr>
        <p:txBody>
          <a:bodyPr vert="horz" wrap="square" lIns="91440" tIns="45720" rIns="91440" bIns="45720" anchor="t" anchorCtr="0"/>
          <a:p>
            <a:pPr algn="ctr" eaLnBrk="1" hangingPunct="1"/>
            <a:r>
              <a:rPr lang="ru-RU" altLang="ru-RU" b="1" dirty="0"/>
              <a:t>Подтвердилась ли гипотеза, что данные в компьютере удобнее располагать в виде таблиц?</a:t>
            </a:r>
            <a:endParaRPr lang="ru-RU" altLang="ru-RU" b="1" dirty="0"/>
          </a:p>
        </p:txBody>
      </p:sp>
      <p:sp>
        <p:nvSpPr>
          <p:cNvPr id="3" name="Заголовок 1"/>
          <p:cNvSpPr txBox="1"/>
          <p:nvPr/>
        </p:nvSpPr>
        <p:spPr>
          <a:xfrm>
            <a:off x="1219200" y="2989263"/>
            <a:ext cx="9405938" cy="17430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4200" b="1" dirty="0">
              <a:solidFill>
                <a:schemeClr val="tx2"/>
              </a:solidFill>
            </a:endParaRPr>
          </a:p>
        </p:txBody>
      </p:sp>
      <p:sp>
        <p:nvSpPr>
          <p:cNvPr id="4" name="Заголовок 1"/>
          <p:cNvSpPr txBox="1"/>
          <p:nvPr/>
        </p:nvSpPr>
        <p:spPr>
          <a:xfrm>
            <a:off x="1219200" y="4538663"/>
            <a:ext cx="9405938" cy="253841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4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2" grpId="1"/>
      <p:bldP spid="3" grpId="0"/>
      <p:bldP spid="3" grpId="1"/>
      <p:bldP spid="4" grpId="0"/>
      <p:bldP spid="4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958</Words>
  <Application>WPS Presentation</Application>
  <PresentationFormat>Широкоэкранный</PresentationFormat>
  <Paragraphs>117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Arial</vt:lpstr>
      <vt:lpstr>SimSun</vt:lpstr>
      <vt:lpstr>Wingdings</vt:lpstr>
      <vt:lpstr>Century Gothic</vt:lpstr>
      <vt:lpstr>Wingdings 3</vt:lpstr>
      <vt:lpstr>Arial</vt:lpstr>
      <vt:lpstr>Microsoft YaHei</vt:lpstr>
      <vt:lpstr>Arial Unicode MS</vt:lpstr>
      <vt:lpstr>Calibri</vt:lpstr>
      <vt:lpstr>Ион</vt:lpstr>
      <vt:lpstr>ТЕМА УРОКА</vt:lpstr>
      <vt:lpstr>ЦЕЛЬ УРОКА:</vt:lpstr>
      <vt:lpstr>Повторение пройденного материала</vt:lpstr>
      <vt:lpstr>Повторение пройденного материала</vt:lpstr>
      <vt:lpstr>PowerPoint 演示文稿</vt:lpstr>
      <vt:lpstr>Подтвердилась ли гипотеза, что данные в компьютере удобнее располагать в виде таблиц?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Создание и форматирование таблиц в Microsoft Office Word</dc:title>
  <dc:creator>Администратор</dc:creator>
  <cp:lastModifiedBy>OEM</cp:lastModifiedBy>
  <cp:revision>41</cp:revision>
  <dcterms:created xsi:type="dcterms:W3CDTF">2013-03-17T18:43:00Z</dcterms:created>
  <dcterms:modified xsi:type="dcterms:W3CDTF">2023-12-05T12:07:39Z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CD4E4AB5CE934407B09A5C8773C99CCC_12</vt:lpwstr>
  </property>
  <property fmtid="{D5CDD505-2E9C-101B-9397-08002B2CF9AE}" pid="3" name="KSOProductBuildVer">
    <vt:lpwstr>1049-12.2.0.13306</vt:lpwstr>
  </property>
</Properties>
</file>