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99" r:id="rId3"/>
    <p:sldMasterId id="2147483712" r:id="rId4"/>
  </p:sldMasterIdLst>
  <p:sldIdLst>
    <p:sldId id="281" r:id="rId5"/>
    <p:sldId id="300" r:id="rId6"/>
    <p:sldId id="302" r:id="rId7"/>
    <p:sldId id="303" r:id="rId8"/>
    <p:sldId id="284" r:id="rId9"/>
    <p:sldId id="277" r:id="rId10"/>
    <p:sldId id="287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64" r:id="rId20"/>
    <p:sldId id="263" r:id="rId21"/>
    <p:sldId id="280" r:id="rId22"/>
    <p:sldId id="297" r:id="rId23"/>
    <p:sldId id="29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Елена Владимировна" initials="ЕВ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70" autoAdjust="0"/>
    <p:restoredTop sz="86477" autoAdjust="0"/>
  </p:normalViewPr>
  <p:slideViewPr>
    <p:cSldViewPr>
      <p:cViewPr>
        <p:scale>
          <a:sx n="80" d="100"/>
          <a:sy n="80" d="100"/>
        </p:scale>
        <p:origin x="-1584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87A7-DAB1-4654-8588-EBA76C3E81A2}" type="datetimeFigureOut">
              <a:rPr lang="ru-RU" smtClean="0"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4332D-72AB-41CC-9155-1F23628DF7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87A7-DAB1-4654-8588-EBA76C3E81A2}" type="datetimeFigureOut">
              <a:rPr lang="ru-RU" smtClean="0"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4332D-72AB-41CC-9155-1F23628DF7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87A7-DAB1-4654-8588-EBA76C3E81A2}" type="datetimeFigureOut">
              <a:rPr lang="ru-RU" smtClean="0"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4332D-72AB-41CC-9155-1F23628DF7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87A7-DAB1-4654-8588-EBA76C3E81A2}" type="datetimeFigureOut">
              <a:rPr lang="ru-RU" smtClean="0"/>
              <a:t>04.11.2022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4332D-72AB-41CC-9155-1F23628DF7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87A7-DAB1-4654-8588-EBA76C3E81A2}" type="datetimeFigureOut">
              <a:rPr lang="ru-RU" smtClean="0"/>
              <a:t>04.11.2022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4332D-72AB-41CC-9155-1F23628DF7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87A7-DAB1-4654-8588-EBA76C3E81A2}" type="datetimeFigureOut">
              <a:rPr lang="ru-RU" smtClean="0"/>
              <a:t>04.11.2022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4332D-72AB-41CC-9155-1F23628DF7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87A7-DAB1-4654-8588-EBA76C3E81A2}" type="datetimeFigureOut">
              <a:rPr lang="ru-RU" smtClean="0"/>
              <a:t>04.11.2022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4332D-72AB-41CC-9155-1F23628DF7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87A7-DAB1-4654-8588-EBA76C3E81A2}" type="datetimeFigureOut">
              <a:rPr lang="ru-RU" smtClean="0"/>
              <a:t>04.11.2022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4332D-72AB-41CC-9155-1F23628DF7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87A7-DAB1-4654-8588-EBA76C3E81A2}" type="datetimeFigureOut">
              <a:rPr lang="ru-RU" smtClean="0"/>
              <a:t>04.11.2022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4332D-72AB-41CC-9155-1F23628DF7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87A7-DAB1-4654-8588-EBA76C3E81A2}" type="datetimeFigureOut">
              <a:rPr lang="ru-RU" smtClean="0"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4332D-72AB-41CC-9155-1F23628DF7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87A7-DAB1-4654-8588-EBA76C3E81A2}" type="datetimeFigureOut">
              <a:rPr lang="ru-RU" smtClean="0"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4332D-72AB-41CC-9155-1F23628DF7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F2A57-DFF8-435E-98B1-19A468C50A2B}" type="slidenum">
              <a:rPr lang="ru-RU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2389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l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79752-BB62-4084-9983-172545D9865D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208153"/>
      </p:ext>
    </p:extLst>
  </p:cSld>
  <p:clrMapOvr>
    <a:masterClrMapping/>
  </p:clrMapOvr>
  <p:transition spd="slow">
    <p:strips dir="l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4EC41-67DF-454B-A147-B019FE74081F}" type="slidenum">
              <a:rPr lang="ru-RU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1655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l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2E187-4524-4F70-A553-4427DED4E802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374053"/>
      </p:ext>
    </p:extLst>
  </p:cSld>
  <p:clrMapOvr>
    <a:masterClrMapping/>
  </p:clrMapOvr>
  <p:transition spd="slow">
    <p:strips dir="l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E1AAD-5156-4F1F-B15B-56E3A36AB499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297027"/>
      </p:ext>
    </p:extLst>
  </p:cSld>
  <p:clrMapOvr>
    <a:masterClrMapping/>
  </p:clrMapOvr>
  <p:transition spd="slow">
    <p:strips dir="l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C95C8-9B22-4B02-8673-C3E3E7795EDB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457422"/>
      </p:ext>
    </p:extLst>
  </p:cSld>
  <p:clrMapOvr>
    <a:masterClrMapping/>
  </p:clrMapOvr>
  <p:transition spd="slow">
    <p:strips dir="l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08150-8359-4534-9D2B-5899149071AB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902369"/>
      </p:ext>
    </p:extLst>
  </p:cSld>
  <p:clrMapOvr>
    <a:masterClrMapping/>
  </p:clrMapOvr>
  <p:transition spd="slow">
    <p:strips dir="l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419C3-52DD-4540-8B3C-0D4B6065E105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802448"/>
      </p:ext>
    </p:extLst>
  </p:cSld>
  <p:clrMapOvr>
    <a:masterClrMapping/>
  </p:clrMapOvr>
  <p:transition spd="slow">
    <p:strips dir="l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7A0F3-6BE2-4D30-A4A5-BF2DD43ABAAF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209878"/>
      </p:ext>
    </p:extLst>
  </p:cSld>
  <p:clrMapOvr>
    <a:masterClrMapping/>
  </p:clrMapOvr>
  <p:transition spd="slow">
    <p:strips dir="l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759F9-C539-4871-81BA-938A64605B58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457069"/>
      </p:ext>
    </p:extLst>
  </p:cSld>
  <p:clrMapOvr>
    <a:masterClrMapping/>
  </p:clrMapOvr>
  <p:transition spd="slow">
    <p:strips dir="l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B217E-6435-48F3-A0D0-6DFCCCC89BF1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281819"/>
      </p:ext>
    </p:extLst>
  </p:cSld>
  <p:clrMapOvr>
    <a:masterClrMapping/>
  </p:clrMapOvr>
  <p:transition spd="slow">
    <p:strips dir="l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762000" y="762000"/>
            <a:ext cx="7924800" cy="53244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151AD-520D-4CE7-BACB-B7039B02F8CF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80727"/>
      </p:ext>
    </p:extLst>
  </p:cSld>
  <p:clrMapOvr>
    <a:masterClrMapping/>
  </p:clrMapOvr>
  <p:transition spd="slow">
    <p:strips dir="l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F2A57-DFF8-435E-98B1-19A468C50A2B}" type="slidenum">
              <a:rPr lang="ru-RU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29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l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79752-BB62-4084-9983-172545D9865D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859181"/>
      </p:ext>
    </p:extLst>
  </p:cSld>
  <p:clrMapOvr>
    <a:masterClrMapping/>
  </p:clrMapOvr>
  <p:transition spd="slow">
    <p:strips dir="l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4EC41-67DF-454B-A147-B019FE74081F}" type="slidenum">
              <a:rPr lang="ru-RU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7691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l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2E187-4524-4F70-A553-4427DED4E802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096064"/>
      </p:ext>
    </p:extLst>
  </p:cSld>
  <p:clrMapOvr>
    <a:masterClrMapping/>
  </p:clrMapOvr>
  <p:transition spd="slow">
    <p:strips dir="ld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E1AAD-5156-4F1F-B15B-56E3A36AB499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456305"/>
      </p:ext>
    </p:extLst>
  </p:cSld>
  <p:clrMapOvr>
    <a:masterClrMapping/>
  </p:clrMapOvr>
  <p:transition spd="slow">
    <p:strips dir="l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C95C8-9B22-4B02-8673-C3E3E7795EDB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208166"/>
      </p:ext>
    </p:extLst>
  </p:cSld>
  <p:clrMapOvr>
    <a:masterClrMapping/>
  </p:clrMapOvr>
  <p:transition spd="slow">
    <p:strips dir="l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08150-8359-4534-9D2B-5899149071AB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228615"/>
      </p:ext>
    </p:extLst>
  </p:cSld>
  <p:clrMapOvr>
    <a:masterClrMapping/>
  </p:clrMapOvr>
  <p:transition spd="slow">
    <p:strips dir="l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419C3-52DD-4540-8B3C-0D4B6065E105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517322"/>
      </p:ext>
    </p:extLst>
  </p:cSld>
  <p:clrMapOvr>
    <a:masterClrMapping/>
  </p:clrMapOvr>
  <p:transition spd="slow">
    <p:strips dir="ld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7A0F3-6BE2-4D30-A4A5-BF2DD43ABAAF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235839"/>
      </p:ext>
    </p:extLst>
  </p:cSld>
  <p:clrMapOvr>
    <a:masterClrMapping/>
  </p:clrMapOvr>
  <p:transition spd="slow">
    <p:strips dir="ld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759F9-C539-4871-81BA-938A64605B58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533729"/>
      </p:ext>
    </p:extLst>
  </p:cSld>
  <p:clrMapOvr>
    <a:masterClrMapping/>
  </p:clrMapOvr>
  <p:transition spd="slow">
    <p:strips dir="ld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B217E-6435-48F3-A0D0-6DFCCCC89BF1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984608"/>
      </p:ext>
    </p:extLst>
  </p:cSld>
  <p:clrMapOvr>
    <a:masterClrMapping/>
  </p:clrMapOvr>
  <p:transition spd="slow">
    <p:strips dir="ld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762000" y="762000"/>
            <a:ext cx="7924800" cy="53244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151AD-520D-4CE7-BACB-B7039B02F8CF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690708"/>
      </p:ext>
    </p:extLst>
  </p:cSld>
  <p:clrMapOvr>
    <a:masterClrMapping/>
  </p:clrMapOvr>
  <p:transition spd="slow">
    <p:strips dir="ld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F2A57-DFF8-435E-98B1-19A468C50A2B}" type="slidenum">
              <a:rPr lang="ru-RU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29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ld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79752-BB62-4084-9983-172545D9865D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859181"/>
      </p:ext>
    </p:extLst>
  </p:cSld>
  <p:clrMapOvr>
    <a:masterClrMapping/>
  </p:clrMapOvr>
  <p:transition spd="slow">
    <p:strips dir="ld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4EC41-67DF-454B-A147-B019FE74081F}" type="slidenum">
              <a:rPr lang="ru-RU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7691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l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2E187-4524-4F70-A553-4427DED4E802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096064"/>
      </p:ext>
    </p:extLst>
  </p:cSld>
  <p:clrMapOvr>
    <a:masterClrMapping/>
  </p:clrMapOvr>
  <p:transition spd="slow">
    <p:strips dir="l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E1AAD-5156-4F1F-B15B-56E3A36AB499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456305"/>
      </p:ext>
    </p:extLst>
  </p:cSld>
  <p:clrMapOvr>
    <a:masterClrMapping/>
  </p:clrMapOvr>
  <p:transition spd="slow">
    <p:strips dir="l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C95C8-9B22-4B02-8673-C3E3E7795EDB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208166"/>
      </p:ext>
    </p:extLst>
  </p:cSld>
  <p:clrMapOvr>
    <a:masterClrMapping/>
  </p:clrMapOvr>
  <p:transition spd="slow">
    <p:strips dir="l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08150-8359-4534-9D2B-5899149071AB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228615"/>
      </p:ext>
    </p:extLst>
  </p:cSld>
  <p:clrMapOvr>
    <a:masterClrMapping/>
  </p:clrMapOvr>
  <p:transition spd="slow">
    <p:strips dir="l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419C3-52DD-4540-8B3C-0D4B6065E105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517322"/>
      </p:ext>
    </p:extLst>
  </p:cSld>
  <p:clrMapOvr>
    <a:masterClrMapping/>
  </p:clrMapOvr>
  <p:transition spd="slow">
    <p:strips dir="l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7A0F3-6BE2-4D30-A4A5-BF2DD43ABAAF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235839"/>
      </p:ext>
    </p:extLst>
  </p:cSld>
  <p:clrMapOvr>
    <a:masterClrMapping/>
  </p:clrMapOvr>
  <p:transition spd="slow">
    <p:strips dir="l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759F9-C539-4871-81BA-938A64605B58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533729"/>
      </p:ext>
    </p:extLst>
  </p:cSld>
  <p:clrMapOvr>
    <a:masterClrMapping/>
  </p:clrMapOvr>
  <p:transition spd="slow">
    <p:strips dir="ld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B217E-6435-48F3-A0D0-6DFCCCC89BF1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984608"/>
      </p:ext>
    </p:extLst>
  </p:cSld>
  <p:clrMapOvr>
    <a:masterClrMapping/>
  </p:clrMapOvr>
  <p:transition spd="slow">
    <p:strips dir="ld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762000" y="762000"/>
            <a:ext cx="7924800" cy="53244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151AD-520D-4CE7-BACB-B7039B02F8CF}" type="slidenum">
              <a:rPr lang="ru-RU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690708"/>
      </p:ext>
    </p:extLst>
  </p:cSld>
  <p:clrMapOvr>
    <a:masterClrMapping/>
  </p:clrMapOvr>
  <p:transition spd="slow"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D87A7-DAB1-4654-8588-EBA76C3E81A2}" type="datetimeFigureOut">
              <a:rPr lang="ru-RU" smtClean="0"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C4332D-72AB-41CC-9155-1F23628DF75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  <a:latin typeface="Arial" charset="0"/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  <a:latin typeface="Arial" charset="0"/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03CFF78-9999-40CE-9934-F45672F66BAE}" type="slidenum">
              <a:rPr lang="ru-RU">
                <a:solidFill>
                  <a:srgbClr val="04617B">
                    <a:shade val="90000"/>
                  </a:srgb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  <a:latin typeface="Arial" charset="0"/>
            </a:endParaRPr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7685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>
    <p:strips dir="ld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  <a:latin typeface="Arial" charset="0"/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  <a:latin typeface="Arial" charset="0"/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03CFF78-9999-40CE-9934-F45672F66BAE}" type="slidenum">
              <a:rPr lang="ru-RU">
                <a:solidFill>
                  <a:srgbClr val="04617B">
                    <a:shade val="90000"/>
                  </a:srgb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  <a:latin typeface="Arial" charset="0"/>
            </a:endParaRPr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1731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ransition spd="slow">
    <p:strips dir="ld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  <a:latin typeface="Arial" charset="0"/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  <a:latin typeface="Arial" charset="0"/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03CFF78-9999-40CE-9934-F45672F66BAE}" type="slidenum">
              <a:rPr lang="ru-RU">
                <a:solidFill>
                  <a:srgbClr val="04617B">
                    <a:shade val="90000"/>
                  </a:srgb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4617B">
                  <a:shade val="90000"/>
                </a:srgbClr>
              </a:solidFill>
              <a:latin typeface="Arial" charset="0"/>
            </a:endParaRPr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1731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ransition spd="slow">
    <p:strips dir="ld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9.jpeg"/><Relationship Id="rId7" Type="http://schemas.openxmlformats.org/officeDocument/2006/relationships/image" Target="../media/image22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11" Type="http://schemas.openxmlformats.org/officeDocument/2006/relationships/image" Target="../media/image26.JPG"/><Relationship Id="rId5" Type="http://schemas.openxmlformats.org/officeDocument/2006/relationships/image" Target="../media/image20.jpeg"/><Relationship Id="rId10" Type="http://schemas.openxmlformats.org/officeDocument/2006/relationships/image" Target="../media/image25.JPG"/><Relationship Id="rId4" Type="http://schemas.microsoft.com/office/2007/relationships/hdphoto" Target="../media/hdphoto10.wdp"/><Relationship Id="rId9" Type="http://schemas.openxmlformats.org/officeDocument/2006/relationships/image" Target="../media/image24.JP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564904"/>
            <a:ext cx="1797106" cy="22608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797460" y="5877272"/>
            <a:ext cx="3621088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Алексин </a:t>
            </a:r>
            <a:r>
              <a:rPr lang="ru-RU" sz="1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1400" i="1" dirty="0" smtClean="0">
                <a:solidFill>
                  <a:srgbClr val="8064A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rgbClr val="8064A2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2"/>
          <p:cNvSpPr>
            <a:spLocks noChangeArrowheads="1"/>
          </p:cNvSpPr>
          <p:nvPr/>
        </p:nvSpPr>
        <p:spPr bwMode="auto">
          <a:xfrm>
            <a:off x="607504" y="188640"/>
            <a:ext cx="8001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Муниципальное бюджетное дошкольное образовательное учреждение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Центр развития ребенка – детский сад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6"/>
          <p:cNvSpPr>
            <a:spLocks noChangeArrowheads="1"/>
          </p:cNvSpPr>
          <p:nvPr/>
        </p:nvSpPr>
        <p:spPr bwMode="auto">
          <a:xfrm>
            <a:off x="1423487" y="1484784"/>
            <a:ext cx="496855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571500" algn="ctr"/>
            <a:r>
              <a:rPr lang="ru-RU" altLang="ru-RU" sz="3200" b="1" dirty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Презентация </a:t>
            </a:r>
            <a:r>
              <a:rPr lang="ru-RU" altLang="ru-RU" sz="32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опыта работы  по теме самообразования  «Применение </a:t>
            </a:r>
            <a:r>
              <a:rPr lang="ru-RU" altLang="ru-RU" sz="3200" b="1" dirty="0" err="1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здоровьесберегающих</a:t>
            </a:r>
            <a:r>
              <a:rPr lang="ru-RU" altLang="ru-RU" sz="32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 технологий на музыкальных занятиях в ДОУ»</a:t>
            </a:r>
            <a:endParaRPr lang="ru-RU" altLang="ru-RU" sz="3200" b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15816" y="5024214"/>
            <a:ext cx="5653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 музыкальный руководитель высшей категории Осипова Елена Владимировна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415586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762000" y="457200"/>
            <a:ext cx="7391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indent="571500" algn="ctr" eaLnBrk="0" hangingPunct="0"/>
            <a:r>
              <a:rPr lang="ru-RU" altLang="ru-RU" sz="2800" b="1">
                <a:solidFill>
                  <a:srgbClr val="FF6699"/>
                </a:solidFill>
                <a:latin typeface="Arial Black" pitchFamily="34" charset="0"/>
              </a:rPr>
              <a:t>ДАВАЙТЕ ПОЗНАКОМИМСЯ!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8600" y="2286000"/>
            <a:ext cx="8724900" cy="4114800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Ф.И.О. 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Осипова Елена Владимировна</a:t>
            </a:r>
          </a:p>
          <a:p>
            <a:pPr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Дата рождения: 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23.02.1976 г.</a:t>
            </a:r>
          </a:p>
          <a:p>
            <a:pPr algn="just"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Сведения об образовании: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высшее, окончила в 1995 г. Тульское педагогическое училище №1, по   специальности: «Музыкальное воспитание»;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2012 г. окончила ТГПУ им. Л.Н. Толстого по специальности «Дошкольная педагогика и психология»</a:t>
            </a:r>
          </a:p>
          <a:p>
            <a:pPr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Общий трудовой стаж: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 лет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Стаж педагогической работы: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 лет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Сведения о прохождении аттестации: 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присвоена высшая квалификационная категория. Приказ министерства образования и культуры Тульской области от 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26.12.2017 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года. 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Тема самообразования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«Применение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технологий на музыкальных занятиях в ДОУ»</a:t>
            </a:r>
          </a:p>
          <a:p>
            <a:pPr algn="just">
              <a:defRPr/>
            </a:pP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90800" y="1143000"/>
            <a:ext cx="6324600" cy="93821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defRPr/>
            </a:pPr>
            <a:r>
              <a:rPr lang="ru-RU" sz="1600" i="1" dirty="0">
                <a:solidFill>
                  <a:srgbClr val="000000"/>
                </a:solidFill>
                <a:cs typeface="Arial" charset="0"/>
              </a:rPr>
              <a:t>«Музыкальное  воспитание - это не  воспитание  музыканта, а,  прежде  всего воспитание  человека»</a:t>
            </a:r>
            <a:endParaRPr lang="ru-RU" sz="1600" dirty="0">
              <a:solidFill>
                <a:srgbClr val="000000"/>
              </a:solidFill>
              <a:cs typeface="Arial" charset="0"/>
            </a:endParaRPr>
          </a:p>
          <a:p>
            <a:pPr algn="r">
              <a:defRPr/>
            </a:pPr>
            <a:r>
              <a:rPr lang="ru-RU" sz="1600" i="1" dirty="0">
                <a:solidFill>
                  <a:srgbClr val="000000"/>
                </a:solidFill>
                <a:cs typeface="Arial" charset="0"/>
              </a:rPr>
              <a:t>В. Сухомлинский</a:t>
            </a:r>
            <a:endParaRPr lang="ru-RU" sz="1600" dirty="0"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80429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Содержимое 4"/>
          <p:cNvSpPr>
            <a:spLocks noGrp="1"/>
          </p:cNvSpPr>
          <p:nvPr>
            <p:ph/>
          </p:nvPr>
        </p:nvSpPr>
        <p:spPr>
          <a:xfrm>
            <a:off x="107504" y="152400"/>
            <a:ext cx="8928992" cy="6553200"/>
          </a:xfrm>
        </p:spPr>
        <p:txBody>
          <a:bodyPr anchor="b"/>
          <a:lstStyle/>
          <a:p>
            <a:pPr marL="495300" indent="-495300" algn="ctr">
              <a:buFont typeface="Wingdings 2" pitchFamily="18" charset="2"/>
              <a:buNone/>
              <a:defRPr/>
            </a:pPr>
            <a:r>
              <a:rPr lang="ru-RU" sz="1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itchFamily="18" charset="0"/>
              </a:rPr>
              <a:t>Работа по теме самообразования</a:t>
            </a:r>
          </a:p>
          <a:p>
            <a:pPr marL="495300" indent="-495300" algn="ctr">
              <a:buFont typeface="Wingdings 2" pitchFamily="18" charset="2"/>
              <a:buNone/>
              <a:defRPr/>
            </a:pPr>
            <a:r>
              <a:rPr lang="ru-RU" altLang="ru-RU" sz="1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«Применение </a:t>
            </a:r>
            <a:r>
              <a:rPr lang="ru-RU" altLang="ru-RU" sz="1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altLang="ru-RU" sz="1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 на музыкальных занятиях в ДОУ»</a:t>
            </a:r>
          </a:p>
          <a:p>
            <a:pPr>
              <a:buFont typeface="Wingdings 2" pitchFamily="18" charset="2"/>
              <a:buNone/>
              <a:defRPr/>
            </a:pPr>
            <a:endParaRPr lang="ru-RU" sz="12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>
              <a:buFont typeface="Wingdings 2" pitchFamily="18" charset="2"/>
              <a:buNone/>
              <a:defRPr/>
            </a:pPr>
            <a:r>
              <a:rPr lang="ru-RU" sz="1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Год начала работы по самообразованию: </a:t>
            </a:r>
            <a:endParaRPr lang="ru-RU" sz="14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>
              <a:buFont typeface="Wingdings 2" pitchFamily="18" charset="2"/>
              <a:buNone/>
              <a:defRPr/>
            </a:pPr>
            <a:r>
              <a:rPr lang="ru-RU" sz="1400" dirty="0" smtClean="0"/>
              <a:t>01.09.2018 </a:t>
            </a:r>
            <a:r>
              <a:rPr lang="ru-RU" sz="1400" dirty="0" smtClean="0"/>
              <a:t>год.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1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Год окончания работы по самообразованию:</a:t>
            </a:r>
            <a:endParaRPr lang="ru-RU" sz="14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>
              <a:buFont typeface="Wingdings 2" pitchFamily="18" charset="2"/>
              <a:buNone/>
              <a:defRPr/>
            </a:pPr>
            <a:r>
              <a:rPr lang="ru-RU" sz="1400" dirty="0" smtClean="0"/>
              <a:t>01.09.2019 </a:t>
            </a:r>
            <a:r>
              <a:rPr lang="ru-RU" sz="1400" dirty="0" smtClean="0"/>
              <a:t>год. 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1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«</a:t>
            </a:r>
            <a:r>
              <a:rPr lang="ru-RU" sz="1400" b="1" dirty="0" smtClean="0">
                <a:solidFill>
                  <a:srgbClr val="0F6FC6">
                    <a:lumMod val="60000"/>
                    <a:lumOff val="40000"/>
                  </a:srgbClr>
                </a:solidFill>
              </a:rPr>
              <a:t>Почему я выбрала такую тему?»</a:t>
            </a:r>
            <a:endParaRPr lang="ru-RU" sz="1400" dirty="0"/>
          </a:p>
          <a:p>
            <a:pPr marL="0" indent="0" algn="just">
              <a:buNone/>
              <a:defRPr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Сегодня в дошкольных учреждениях уделяется большое внимание </a:t>
            </a:r>
            <a:r>
              <a:rPr lang="ru-RU" sz="1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здоровьесберегающим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технологиям, которые направлены на решение самой главной задачи дошкольного образования – сохранить, поддержать и обогатить здоровье детей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базе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нашего детского сада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разработаны и внедрены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и содержание музыкально-оздоровительной работы, соединяющей музыкальные занятия с оздоровительными мероприятиями.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ru-RU" sz="1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Цель:</a:t>
            </a:r>
            <a:r>
              <a:rPr lang="ru-RU" sz="1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</a:p>
          <a:p>
            <a:pPr algn="just">
              <a:buFont typeface="Wingdings 2" pitchFamily="18" charset="2"/>
              <a:buNone/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организовать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музыкально-оздоровительную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работу,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обеспечивающую каждому ребёнку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укрепление психического и физического здоровья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формирование привычки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здоровому образу жизни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1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Задачи самообразования:</a:t>
            </a:r>
            <a:r>
              <a:rPr lang="ru-RU" sz="1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</a:p>
          <a:p>
            <a:pPr algn="just">
              <a:buFont typeface="Wingdings 2" pitchFamily="18" charset="2"/>
              <a:buNone/>
              <a:defRPr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музыкальные и творческие способности дошкольников в различных видах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музыкальной деятельности, используя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технологии, исходя из возрастных и индивидуальных возможностей каждого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ребёнка;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создавать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музыкальную предметно-развивающую среду с учетом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здоровьесберегающей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модели организации музыкально-оздоровительной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работы;</a:t>
            </a:r>
          </a:p>
          <a:p>
            <a:pPr marL="0" indent="0" algn="just">
              <a:buNone/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повышать адаптивные возможности детского организма (активизировать защитные свойства, устойчивость к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заболеваниям;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 2" pitchFamily="18" charset="2"/>
              <a:buNone/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условия, обеспечивающие эмоциональное благополучие каждого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ребёнка;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содействовать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просвещению родителей и педагогов</a:t>
            </a:r>
          </a:p>
          <a:p>
            <a:pPr algn="just">
              <a:buFont typeface="Wingdings 2" pitchFamily="18" charset="2"/>
              <a:buNone/>
              <a:defRPr/>
            </a:pPr>
            <a:endParaRPr lang="ru-RU" sz="14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7411" name="Picture 2" descr="E:\фото для А.В\памятка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908720"/>
            <a:ext cx="1546225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72876816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/>
          </p:cNvSpPr>
          <p:nvPr/>
        </p:nvSpPr>
        <p:spPr bwMode="auto">
          <a:xfrm>
            <a:off x="391344" y="304800"/>
            <a:ext cx="86106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Wingdings 2" pitchFamily="18" charset="2"/>
              <a:buNone/>
              <a:defRPr/>
            </a:pPr>
            <a:endParaRPr lang="ru-RU" sz="800" b="1" dirty="0" smtClean="0">
              <a:solidFill>
                <a:schemeClr val="accent1"/>
              </a:solidFill>
              <a:latin typeface="Arial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  <a:defRPr/>
            </a:pPr>
            <a:endParaRPr lang="ru-RU" sz="800" b="1" dirty="0" smtClean="0">
              <a:solidFill>
                <a:schemeClr val="accent1"/>
              </a:solidFill>
              <a:latin typeface="Arial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ru-RU" sz="16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Основные вопросы, намечаемые для изучения</a:t>
            </a:r>
            <a:r>
              <a:rPr lang="ru-RU" sz="16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: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технологии: цели, задачи, содержание деятельности.</a:t>
            </a:r>
          </a:p>
          <a:p>
            <a:pPr algn="just">
              <a:buFont typeface="Wingdings 2" pitchFamily="18" charset="2"/>
              <a:buNone/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Разработка конспектов музыкально-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валеологических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занятий с использованием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 и новых форм взаимодействия с семьёй по музыкальному воспитанию, включающих вопросы сохранения здоровья детей в детском саду и дома.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Создание сборника информационно-методических материалов  «Семь нот здоровья» и фонотеки детских развивающих игр.</a:t>
            </a:r>
          </a:p>
          <a:p>
            <a:pPr>
              <a:buFont typeface="Wingdings 2" pitchFamily="18" charset="2"/>
              <a:buNone/>
              <a:defRPr/>
            </a:pP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ru-RU" sz="16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Изучение отечественного и зарубежного опыта:  </a:t>
            </a:r>
            <a:endParaRPr lang="ru-RU" sz="16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>
              <a:buFont typeface="Wingdings 2" pitchFamily="18" charset="2"/>
              <a:buNone/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itchFamily="18" charset="0"/>
              </a:rPr>
              <a:t>А. Стрельниковой, М. Чистяковой, А. Бурениной, С. и Е. Железновых, Авторская программа Т.И. Суворовой «Танцевальная ритмика для детей» ;  педагогов и специалистов Тульской области и регионов России, занимающихся проблемами сохранения здоровья </a:t>
            </a:r>
            <a:r>
              <a:rPr lang="ru-RU" sz="1600" smtClean="0">
                <a:latin typeface="Times New Roman" panose="02020603050405020304" pitchFamily="18" charset="0"/>
                <a:cs typeface="Times New Roman" pitchFamily="18" charset="0"/>
              </a:rPr>
              <a:t>детей  </a:t>
            </a:r>
          </a:p>
          <a:p>
            <a:pPr>
              <a:buFont typeface="Wingdings 2" pitchFamily="18" charset="2"/>
              <a:buNone/>
              <a:defRPr/>
            </a:pPr>
            <a:endParaRPr lang="ru-RU" sz="1600" dirty="0" smtClean="0">
              <a:latin typeface="Times New Roman" panose="02020603050405020304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ru-RU" sz="16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Практический выход</a:t>
            </a:r>
            <a:r>
              <a:rPr lang="ru-RU" sz="16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600" dirty="0" smtClean="0"/>
              <a:t>(доклады, рефераты, выступления и т.д.):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трансляция опыта работы по системе музыкально-оздоровительной работы;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обобщение опыта работы по внедрению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 с показом  открытого занятия;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создание сборника информационно-методических материалов  «Семь нот здоровья»;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создание фонотеки детских развивающих музыкальных игр.</a:t>
            </a:r>
          </a:p>
          <a:p>
            <a:pPr>
              <a:buFont typeface="Wingdings 2" pitchFamily="18" charset="2"/>
              <a:buNone/>
              <a:defRPr/>
            </a:pPr>
            <a:endParaRPr lang="ru-RU" sz="1200" dirty="0" smtClean="0"/>
          </a:p>
          <a:p>
            <a:pPr>
              <a:lnSpc>
                <a:spcPct val="80000"/>
              </a:lnSpc>
              <a:defRPr/>
            </a:pPr>
            <a:endParaRPr lang="ru-RU" sz="1200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390485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564904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ЗДОРОВЬЕ  - самая большая ценность и главное жизненное богатство. Его нельзя купить ни за какие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деньги,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можно только сохранить. Русская народная пословица гласит: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«В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здоровом теле   –здоровый дух». Одним из средств решения  задач становятся </a:t>
            </a:r>
            <a:r>
              <a:rPr lang="ru-RU" sz="20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технологии, без которых немыслим педагогический процесс современного детского сада. </a:t>
            </a:r>
          </a:p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Педагоги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дошкольных учреждений,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том числе и музыкальные руководители, должны комплексно решать задачи физического, интеллектуального, эмоционального и личностного развития ребенка, активно внедряя в этот процесс наиболее эффективные технологии </a:t>
            </a:r>
            <a:r>
              <a:rPr lang="ru-RU" sz="20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2000" b="1" i="1" dirty="0"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48680"/>
            <a:ext cx="2827015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43446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Содержимое 1"/>
          <p:cNvSpPr>
            <a:spLocks noGrp="1"/>
          </p:cNvSpPr>
          <p:nvPr>
            <p:ph/>
          </p:nvPr>
        </p:nvSpPr>
        <p:spPr>
          <a:xfrm>
            <a:off x="228600" y="762000"/>
            <a:ext cx="8686800" cy="58674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ru-RU" sz="1600" b="1" i="1" u="sng" dirty="0" smtClean="0">
                <a:solidFill>
                  <a:srgbClr val="FF6699"/>
                </a:solidFill>
                <a:latin typeface="Times New Roman" pitchFamily="18" charset="0"/>
                <a:cs typeface="Times New Roman" pitchFamily="18" charset="0"/>
              </a:rPr>
              <a:t>Музыкально-оздоровительная работа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— это организованный педагогический процесс, направленный на развитие музыкальных и творческих способностей детей, сохранение и укрепление их психофизического здоровья с целью формирования полноценной личности ребенка.</a:t>
            </a:r>
          </a:p>
          <a:p>
            <a:pPr>
              <a:buFont typeface="Wingdings 2" pitchFamily="18" charset="2"/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Система музыкально-оздоровительной работы предполагает использование на каждом музыкальном занятии следующих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технологий: </a:t>
            </a:r>
          </a:p>
          <a:p>
            <a:pPr>
              <a:buFont typeface="Wingdings 2" pitchFamily="18" charset="2"/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1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Валеологические</a:t>
            </a:r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песенки - </a:t>
            </a:r>
            <a:r>
              <a:rPr lang="ru-RU" sz="1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распевки</a:t>
            </a:r>
            <a:endParaRPr lang="ru-RU" sz="1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Дыхательная гимнастика </a:t>
            </a:r>
          </a:p>
          <a:p>
            <a:pPr algn="ctr">
              <a:buFont typeface="Wingdings 2" pitchFamily="18" charset="2"/>
              <a:buNone/>
            </a:pPr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Артикуляционная гимнастика </a:t>
            </a:r>
          </a:p>
          <a:p>
            <a:pPr algn="ctr">
              <a:buFont typeface="Wingdings 2" pitchFamily="18" charset="2"/>
              <a:buNone/>
            </a:pPr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Оздоровительные и </a:t>
            </a:r>
            <a:r>
              <a:rPr lang="ru-RU" sz="1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фонопедические</a:t>
            </a:r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упражнения </a:t>
            </a:r>
          </a:p>
          <a:p>
            <a:pPr algn="ctr">
              <a:buFont typeface="Wingdings 2" pitchFamily="18" charset="2"/>
              <a:buNone/>
            </a:pPr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Игровой массаж </a:t>
            </a:r>
          </a:p>
          <a:p>
            <a:pPr algn="ctr">
              <a:buFont typeface="Wingdings 2" pitchFamily="18" charset="2"/>
              <a:buNone/>
            </a:pPr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Пальчиковые игры</a:t>
            </a:r>
          </a:p>
          <a:p>
            <a:pPr algn="ctr">
              <a:buFont typeface="Wingdings 2" pitchFamily="18" charset="2"/>
              <a:buNone/>
            </a:pPr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Речевые игры</a:t>
            </a:r>
          </a:p>
          <a:p>
            <a:pPr algn="ctr">
              <a:buFont typeface="Wingdings 2" pitchFamily="18" charset="2"/>
              <a:buNone/>
            </a:pPr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Динамические паузы </a:t>
            </a:r>
          </a:p>
          <a:p>
            <a:pPr algn="ctr">
              <a:buFont typeface="Wingdings 2" pitchFamily="18" charset="2"/>
              <a:buNone/>
            </a:pPr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Музыкотерапия</a:t>
            </a:r>
          </a:p>
          <a:p>
            <a:pPr algn="ctr">
              <a:buFont typeface="Wingdings 2" pitchFamily="18" charset="2"/>
              <a:buNone/>
            </a:pPr>
            <a:endParaRPr lang="ru-RU" sz="1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ru-RU" sz="1600" b="1" i="1" u="sng" dirty="0" smtClean="0">
                <a:solidFill>
                  <a:srgbClr val="FF6699"/>
                </a:solidFill>
                <a:latin typeface="Times New Roman" pitchFamily="18" charset="0"/>
                <a:cs typeface="Times New Roman" pitchFamily="18" charset="0"/>
              </a:rPr>
              <a:t>Р е з у л ь т а т а м и</a:t>
            </a:r>
            <a:r>
              <a:rPr lang="ru-RU" sz="1600" b="1" i="1" dirty="0" smtClean="0">
                <a:solidFill>
                  <a:srgbClr val="FF66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этой музыкально-оздоровительной работы являются: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• Повышение уровня развития музыкальных и творческих способностей детей.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• Стабильность эмоционального благополучия каждого ребенка.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• Снижение уровня заболеваемости (в большей степени простудными болезнями).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• Стабильность физической и умственной работоспособности во всех сезонах года независимо от погоды.</a:t>
            </a:r>
            <a:endParaRPr lang="ru-RU" sz="1400" dirty="0" smtClean="0">
              <a:latin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endParaRPr lang="ru-RU" sz="1400" b="1" i="1" u="sng" dirty="0" smtClean="0">
              <a:solidFill>
                <a:srgbClr val="FF66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299" name="Содержимое 1"/>
          <p:cNvSpPr txBox="1">
            <a:spLocks/>
          </p:cNvSpPr>
          <p:nvPr/>
        </p:nvSpPr>
        <p:spPr bwMode="auto">
          <a:xfrm>
            <a:off x="228600" y="152400"/>
            <a:ext cx="8610600" cy="762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sz="2400" b="1" i="1" dirty="0" smtClean="0">
                <a:solidFill>
                  <a:srgbClr val="009DD9"/>
                </a:solidFill>
                <a:latin typeface="Times New Roman" pitchFamily="18" charset="0"/>
                <a:cs typeface="Times New Roman" pitchFamily="18" charset="0"/>
              </a:rPr>
              <a:t>Внедрение системы музыкально-оздоровительной работы с детьми дошкольного возраста  </a:t>
            </a:r>
          </a:p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sz="3200" b="1" i="1" dirty="0" smtClean="0">
                <a:solidFill>
                  <a:srgbClr val="0F6FC6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55300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057400"/>
            <a:ext cx="2286000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35"/>
          <a:stretch/>
        </p:blipFill>
        <p:spPr>
          <a:xfrm>
            <a:off x="266676" y="3333750"/>
            <a:ext cx="1905001" cy="11811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92776003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2520280" cy="790533"/>
          </a:xfrm>
        </p:spPr>
        <p:txBody>
          <a:bodyPr/>
          <a:lstStyle/>
          <a:p>
            <a:pPr algn="ctr"/>
            <a:r>
              <a:rPr lang="ru-RU" dirty="0" err="1" smtClean="0">
                <a:solidFill>
                  <a:srgbClr val="7030A0"/>
                </a:solidFill>
              </a:rPr>
              <a:t>Валеологические</a:t>
            </a:r>
            <a:r>
              <a:rPr lang="ru-RU" dirty="0" smtClean="0">
                <a:solidFill>
                  <a:srgbClr val="7030A0"/>
                </a:solidFill>
              </a:rPr>
              <a:t> песенки-</a:t>
            </a:r>
            <a:r>
              <a:rPr lang="ru-RU" dirty="0" err="1" smtClean="0">
                <a:solidFill>
                  <a:srgbClr val="7030A0"/>
                </a:solidFill>
              </a:rPr>
              <a:t>распевки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67544" y="1988840"/>
            <a:ext cx="2376264" cy="3240360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 них целесообразно начинать музыкальные занятия. Простые тексты и мелодии в мажорной гамме задают позитивный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тон, поднимают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настроение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и,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конечно, подготавливают голос к пению.</a:t>
            </a:r>
          </a:p>
          <a:p>
            <a:endParaRPr lang="ru-RU" dirty="0"/>
          </a:p>
        </p:txBody>
      </p:sp>
      <p:pic>
        <p:nvPicPr>
          <p:cNvPr id="8194" name="Picture 2" descr="C:\Users\Елена Владимировна\Desktop\фото\57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05" r="3005"/>
          <a:stretch>
            <a:fillRect/>
          </a:stretch>
        </p:blipFill>
        <p:spPr bwMode="auto">
          <a:xfrm rot="420000">
            <a:off x="3399229" y="1203688"/>
            <a:ext cx="4858780" cy="393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87473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96752"/>
            <a:ext cx="2212848" cy="77077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Дыхательная гимнастика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11560" y="2060848"/>
            <a:ext cx="2209800" cy="2179320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sz="1800" dirty="0"/>
              <a:t>В результате проведения на каждом занятии дыхательной гимнастики повышаются показатели диагностики дыхательной системы, развития певческих способностей детей. </a:t>
            </a:r>
          </a:p>
        </p:txBody>
      </p:sp>
      <p:pic>
        <p:nvPicPr>
          <p:cNvPr id="1026" name="Picture 2" descr="C:\Users\Елена Владимировна\Desktop\фото\здоровье.avi_snapshot_01.58_[2017.01.26_09.44.56]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957" r="1695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5285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24744"/>
            <a:ext cx="2212848" cy="842785"/>
          </a:xfrm>
        </p:spPr>
        <p:txBody>
          <a:bodyPr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7030A0"/>
                </a:solidFill>
              </a:rPr>
              <a:t>Артикуляционная гимнастика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11560" y="2276872"/>
            <a:ext cx="2209800" cy="2179320"/>
          </a:xfrm>
        </p:spPr>
        <p:txBody>
          <a:bodyPr/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Основная цель артикуляционной 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гимнастики - выработка полноценных 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движений органов артикуляции, 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подготовка к правильному 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произнесению фонем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957" r="16957"/>
          <a:stretch/>
        </p:blipFill>
        <p:spPr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1027619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836712"/>
            <a:ext cx="2212848" cy="986801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Оздоровительные и </a:t>
            </a:r>
            <a:r>
              <a:rPr lang="ru-RU" dirty="0" err="1" smtClean="0">
                <a:solidFill>
                  <a:srgbClr val="7030A0"/>
                </a:solidFill>
              </a:rPr>
              <a:t>фонопедические</a:t>
            </a:r>
            <a:r>
              <a:rPr lang="ru-RU" dirty="0" smtClean="0">
                <a:solidFill>
                  <a:srgbClr val="7030A0"/>
                </a:solidFill>
              </a:rPr>
              <a:t> упражнения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11560" y="1844824"/>
            <a:ext cx="2209800" cy="2179320"/>
          </a:xfrm>
        </p:spPr>
        <p:txBody>
          <a:bodyPr/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аправленны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на развитие у ребенка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основных навыков: правильной осанки, правильного певческого дыхания,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звукоизвлечения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звуковедения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артикуляции и четкости речи, умение эмоционально передавать музыкальный образ. </a:t>
            </a:r>
          </a:p>
        </p:txBody>
      </p:sp>
      <p:pic>
        <p:nvPicPr>
          <p:cNvPr id="7170" name="Picture 2" descr="C:\Users\Елена Владимировна\Desktop\фото\здоровье.avi_snapshot_04.53_[2017.01.26_09.46.06].jpg"/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957" r="16957" b="11376"/>
          <a:stretch/>
        </p:blipFill>
        <p:spPr bwMode="auto">
          <a:xfrm rot="420000">
            <a:off x="3249340" y="1198891"/>
            <a:ext cx="5090744" cy="376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326739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908720"/>
            <a:ext cx="2212848" cy="410737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Игровой массаж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83568" y="1340768"/>
            <a:ext cx="2209800" cy="1963296"/>
          </a:xfrm>
        </p:spPr>
        <p:txBody>
          <a:bodyPr/>
          <a:lstStyle/>
          <a:p>
            <a:endParaRPr lang="ru-RU" dirty="0" smtClean="0"/>
          </a:p>
          <a:p>
            <a:r>
              <a:rPr lang="ru-RU" sz="1800" dirty="0" smtClean="0"/>
              <a:t>Использование </a:t>
            </a:r>
            <a:r>
              <a:rPr lang="ru-RU" sz="1800" dirty="0"/>
              <a:t>игрового массажа А. Уманской, М. </a:t>
            </a:r>
            <a:r>
              <a:rPr lang="ru-RU" sz="1800" dirty="0" err="1"/>
              <a:t>Картушиной</a:t>
            </a:r>
            <a:r>
              <a:rPr lang="ru-RU" sz="1800" dirty="0"/>
              <a:t>, А. Галанова повышает защитные свойства верхних дыхательных путей и всего организма, нормализует вегетососудистый </a:t>
            </a:r>
            <a:r>
              <a:rPr lang="ru-RU" sz="1800" dirty="0" smtClean="0"/>
              <a:t>тонус. Частота </a:t>
            </a:r>
            <a:r>
              <a:rPr lang="ru-RU" sz="1800" dirty="0"/>
              <a:t>заболеваний верхних дыхательных путей снижается. </a:t>
            </a:r>
          </a:p>
          <a:p>
            <a:endParaRPr lang="ru-RU" dirty="0"/>
          </a:p>
        </p:txBody>
      </p:sp>
      <p:pic>
        <p:nvPicPr>
          <p:cNvPr id="2050" name="Picture 2" descr="C:\Users\Елена Владимировна\Desktop\открытое занятие.MPG_snapshot_14.43_[2017.01.26_16.17.03].jpg"/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931" r="3005"/>
          <a:stretch/>
        </p:blipFill>
        <p:spPr bwMode="auto">
          <a:xfrm rot="420000">
            <a:off x="3470667" y="1204222"/>
            <a:ext cx="4724612" cy="393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752817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908720"/>
            <a:ext cx="2212848" cy="482745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Пальчиковые игры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83568" y="1484784"/>
            <a:ext cx="2209800" cy="2179320"/>
          </a:xfrm>
        </p:spPr>
        <p:txBody>
          <a:bodyPr/>
          <a:lstStyle/>
          <a:p>
            <a:r>
              <a:rPr lang="ru-RU" sz="1800" dirty="0" smtClean="0"/>
              <a:t>Игры </a:t>
            </a:r>
            <a:r>
              <a:rPr lang="ru-RU" sz="1800" dirty="0"/>
              <a:t>развивают речь ребенка, двигательные качества, </a:t>
            </a:r>
            <a:r>
              <a:rPr lang="ru-RU" sz="1800" dirty="0" smtClean="0"/>
              <a:t>соединяют </a:t>
            </a:r>
            <a:r>
              <a:rPr lang="ru-RU" sz="1800" dirty="0"/>
              <a:t>пальцевую пластику с выразительным мелодическим и речевым интонированием, формируют образно-ассоциативное мышление на основе устного русского народного творчества. </a:t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99" r="5999"/>
          <a:stretch>
            <a:fillRect/>
          </a:stretch>
        </p:blipFill>
        <p:spPr>
          <a:xfrm rot="420000">
            <a:off x="3257086" y="1190622"/>
            <a:ext cx="4930250" cy="3931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74199580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2212848" cy="482745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Речевые игры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67544" y="1484784"/>
            <a:ext cx="2209800" cy="2179320"/>
          </a:xfrm>
        </p:spPr>
        <p:txBody>
          <a:bodyPr/>
          <a:lstStyle/>
          <a:p>
            <a:r>
              <a:rPr lang="ru-RU" sz="1800" dirty="0" smtClean="0"/>
              <a:t>Позволяют </a:t>
            </a:r>
            <a:r>
              <a:rPr lang="ru-RU" sz="1800" dirty="0"/>
              <a:t>детям овладеть всеми выразительными средствами музыки. К звучанию добавляются музыкальные инструменты, звучащие жесты, движение. Использование речевых игр </a:t>
            </a:r>
            <a:r>
              <a:rPr lang="ru-RU" sz="1800" dirty="0" smtClean="0"/>
              <a:t>эффективно </a:t>
            </a:r>
            <a:r>
              <a:rPr lang="ru-RU" sz="1800" dirty="0"/>
              <a:t>влияет на развитие эмоциональной выразительности речи детей, двигательной активности.</a:t>
            </a:r>
          </a:p>
        </p:txBody>
      </p:sp>
      <p:pic>
        <p:nvPicPr>
          <p:cNvPr id="4098" name="Picture 2" descr="C:\Users\Елена Владимировна\Desktop\фото\здоровье.avi_snapshot_08.43_[2017.01.26_09.48.24].jpg"/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7" t="12590" r="16957" b="12626"/>
          <a:stretch/>
        </p:blipFill>
        <p:spPr bwMode="auto">
          <a:xfrm rot="420000">
            <a:off x="3229053" y="1252914"/>
            <a:ext cx="5073193" cy="3840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540870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2212848" cy="48274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Динамические паузы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95536" y="1916832"/>
            <a:ext cx="2448272" cy="2179320"/>
          </a:xfrm>
        </p:spPr>
        <p:txBody>
          <a:bodyPr/>
          <a:lstStyle/>
          <a:p>
            <a:r>
              <a:rPr lang="ru-RU" sz="1800" dirty="0" smtClean="0"/>
              <a:t>     Это специальные этюды, упражнения </a:t>
            </a:r>
            <a:r>
              <a:rPr lang="ru-RU" sz="1800" dirty="0"/>
              <a:t>и </a:t>
            </a:r>
            <a:r>
              <a:rPr lang="ru-RU" sz="1800" dirty="0" smtClean="0"/>
              <a:t>игры, направленные снятие напряжения, восстановлению умственной работоспособности</a:t>
            </a:r>
            <a:endParaRPr lang="ru-RU" sz="1800" dirty="0"/>
          </a:p>
        </p:txBody>
      </p:sp>
      <p:pic>
        <p:nvPicPr>
          <p:cNvPr id="5122" name="Picture 2" descr="C:\Users\Елена Владимировна\Desktop\фото\здоровье.avi_snapshot_08.17_[2017.01.26_09.47.58]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957" r="1695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096780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2212848" cy="43049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Музыкотерапия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51520" y="1844824"/>
            <a:ext cx="2495872" cy="2179320"/>
          </a:xfrm>
        </p:spPr>
        <p:txBody>
          <a:bodyPr/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— важная составляющая музыкально-оздоровительной работы. Это создание такого музыкального сопровождения, которое способствует коррекции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физического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статуса детей в процессе их двигательно-игровой деятельности </a:t>
            </a:r>
          </a:p>
          <a:p>
            <a:endParaRPr lang="ru-RU" dirty="0"/>
          </a:p>
        </p:txBody>
      </p:sp>
      <p:pic>
        <p:nvPicPr>
          <p:cNvPr id="6146" name="Picture 2" descr="C:\Users\Елена Владимировна\Desktop\фото\здоровье.avi_snapshot_09.03_[2017.01.26_09.48.44].jpg"/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957" t="12117" r="16957" b="12766"/>
          <a:stretch/>
        </p:blipFill>
        <p:spPr bwMode="auto">
          <a:xfrm rot="420000">
            <a:off x="3241853" y="1258605"/>
            <a:ext cx="5144664" cy="3769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3656488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Ramochky_narod_ru1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13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3568" y="1484784"/>
            <a:ext cx="31683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7030A0"/>
                </a:solidFill>
                <a:latin typeface="Bookman Old Style" pitchFamily="18" charset="0"/>
              </a:rPr>
              <a:t>Проведение здоровьесберегающих упражнений и игр занимает совсем немного времени - 1-2 минуты </a:t>
            </a:r>
            <a:endParaRPr lang="ru-RU" sz="2400" b="1" i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20072" y="2420888"/>
            <a:ext cx="32038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7030A0"/>
                </a:solidFill>
                <a:latin typeface="Bookman Old Style" pitchFamily="18" charset="0"/>
              </a:rPr>
              <a:t> Но это приносит детям огромное удовольствие, а самое главное - пользу для здоровья и их эмоционального благополучия</a:t>
            </a:r>
            <a:endParaRPr lang="ru-RU" sz="2400" b="1" i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ramky_narod_ru2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93317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404664"/>
            <a:ext cx="26277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Bookman Old Style" pitchFamily="18" charset="0"/>
              </a:rPr>
              <a:t>Начинать занятие можно с </a:t>
            </a:r>
            <a:r>
              <a:rPr lang="ru-RU" sz="2000" b="1" i="1" dirty="0" err="1" smtClean="0">
                <a:solidFill>
                  <a:srgbClr val="7030A0"/>
                </a:solidFill>
                <a:latin typeface="Bookman Old Style" pitchFamily="18" charset="0"/>
              </a:rPr>
              <a:t>жизне</a:t>
            </a:r>
            <a:r>
              <a:rPr lang="ru-RU" sz="2000" b="1" i="1" dirty="0" smtClean="0">
                <a:solidFill>
                  <a:srgbClr val="7030A0"/>
                </a:solidFill>
                <a:latin typeface="Bookman Old Style" pitchFamily="18" charset="0"/>
              </a:rPr>
              <a:t>- утверждающей </a:t>
            </a:r>
            <a:r>
              <a:rPr lang="ru-RU" sz="2000" b="1" i="1" dirty="0" err="1" smtClean="0">
                <a:solidFill>
                  <a:srgbClr val="7030A0"/>
                </a:solidFill>
                <a:latin typeface="Bookman Old Style" pitchFamily="18" charset="0"/>
              </a:rPr>
              <a:t>валеологической</a:t>
            </a:r>
            <a:r>
              <a:rPr lang="ru-RU" sz="2000" b="1" i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000" b="1" i="1" dirty="0" err="1" smtClean="0">
                <a:solidFill>
                  <a:srgbClr val="7030A0"/>
                </a:solidFill>
                <a:latin typeface="Bookman Old Style" pitchFamily="18" charset="0"/>
              </a:rPr>
              <a:t>песни-распевки</a:t>
            </a:r>
            <a:endParaRPr lang="ru-RU" sz="2000" b="1" i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55776" y="1052736"/>
            <a:ext cx="252028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Bookman Old Style" pitchFamily="18" charset="0"/>
              </a:rPr>
              <a:t>Слушание музыки и разучивание текстов песен можно перемежать с игровым массажем или пальчиковой игрой</a:t>
            </a:r>
            <a:endParaRPr lang="ru-RU" sz="2000" b="1" i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76056" y="476672"/>
            <a:ext cx="29523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Bookman Old Style" pitchFamily="18" charset="0"/>
              </a:rPr>
              <a:t>Перед пением песен - заниматься дыхательной,  гимнастикой и оздоровительными упражнениями для горла и голосовых связок</a:t>
            </a:r>
            <a:endParaRPr lang="ru-RU" sz="2000" b="1" i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44008" y="3717032"/>
            <a:ext cx="41764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Bookman Old Style" pitchFamily="18" charset="0"/>
              </a:rPr>
              <a:t>Речевые игры лучше сопровождать музыкально-ритмическими движениями, а танцевальную импровизацию </a:t>
            </a:r>
          </a:p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Bookman Old Style" pitchFamily="18" charset="0"/>
              </a:rPr>
              <a:t>совместить с музыкотерапией</a:t>
            </a:r>
            <a:endParaRPr lang="ru-RU" sz="2000" b="1" i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2507" y="404664"/>
            <a:ext cx="8928992" cy="672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pPr algn="ctr"/>
            <a:r>
              <a:rPr lang="ru-RU" sz="2400" b="1" i="1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«Что было сделано в процессе работы по данной теме?» </a:t>
            </a:r>
            <a:endParaRPr lang="ru-RU" sz="2400" b="1" i="1" u="sng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1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составлен перспективный план музыкальных занятий с технологиями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здоровьсбережения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внедрена система музыкально-оздоровительной работы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fontAlgn="base" hangingPunct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сборник детских развивающих игр для детей дошкольного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 ;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fontAlgn="base" hangingPunct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созданы буклеты:  «Ваш малыш и музыка», «Лечим музыкой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 сборник информационно-методических материалов с технологиями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здоровьесбережения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детей дошкольного возраста «Семь нот здоровья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музыкальных произведений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коррекции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эмоционального состояния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 algn="just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Проведены открытые занятия:</a:t>
            </a:r>
          </a:p>
          <a:p>
            <a:pPr algn="just"/>
            <a:r>
              <a:rPr lang="ru-RU" dirty="0" smtClean="0">
                <a:latin typeface="Times New Roman"/>
                <a:ea typeface="Calibri"/>
              </a:rPr>
              <a:t>     </a:t>
            </a:r>
            <a:r>
              <a:rPr lang="ru-RU" dirty="0" smtClean="0">
                <a:latin typeface="Times New Roman"/>
                <a:ea typeface="Calibri"/>
              </a:rPr>
              <a:t>21.09.2020 </a:t>
            </a:r>
            <a:r>
              <a:rPr lang="ru-RU" dirty="0" smtClean="0">
                <a:latin typeface="Times New Roman"/>
                <a:ea typeface="Calibri"/>
              </a:rPr>
              <a:t>г.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НОД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образовательной области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«ХУДОЖЕСТВЕННО ЭСТЕТИЧЕСКОЕ РАЗВИТИЕ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деятельность) 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применением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технологий для группы общеразвивающей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направленности детей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6-7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лет;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/>
                <a:ea typeface="Calibri"/>
              </a:rPr>
              <a:t>     </a:t>
            </a:r>
            <a:r>
              <a:rPr lang="ru-RU" dirty="0" smtClean="0">
                <a:latin typeface="Times New Roman"/>
                <a:ea typeface="Calibri"/>
              </a:rPr>
              <a:t>28.10.2020 </a:t>
            </a:r>
            <a:r>
              <a:rPr lang="ru-RU" dirty="0" smtClean="0">
                <a:latin typeface="Times New Roman"/>
                <a:ea typeface="Calibri"/>
              </a:rPr>
              <a:t>г.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НОД по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«ХУДОЖЕСТВЕННО ЭСТЕТИЧЕСКОЕ РАЗВИТИЕ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музыкальная деятельность) с применением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технологий для разновозрастной группы общеразвивающей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направленности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5-7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лет;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10.11.2019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выступление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муниципальном совещании руководителей ДОУ на тему:</a:t>
            </a:r>
          </a:p>
          <a:p>
            <a:pPr algn="just"/>
            <a:r>
              <a:rPr lang="ru-RU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 на занятиях по музыкальному развитию</a:t>
            </a:r>
            <a:r>
              <a:rPr lang="ru-RU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Обобщение и трансляция опыта работы на разных уровнях, в том числе и через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интернет-ресурсы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415586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60648"/>
            <a:ext cx="2664296" cy="1656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908720"/>
            <a:ext cx="1273524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60648"/>
            <a:ext cx="1224136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185" y="2060848"/>
            <a:ext cx="1615653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60648"/>
            <a:ext cx="1155074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908720"/>
            <a:ext cx="1268539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828" y="4652211"/>
            <a:ext cx="3420368" cy="19722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76" y="3939414"/>
            <a:ext cx="1808360" cy="2636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391" y="3939413"/>
            <a:ext cx="1767043" cy="2685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251520" y="2967335"/>
            <a:ext cx="90136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Наши                             достижения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554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496944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84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5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6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1008</Words>
  <Application>Microsoft Office PowerPoint</Application>
  <PresentationFormat>Экран (4:3)</PresentationFormat>
  <Paragraphs>110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Тема Office</vt:lpstr>
      <vt:lpstr>Поток</vt:lpstr>
      <vt:lpstr>3_Поток</vt:lpstr>
      <vt:lpstr>4_Поток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Валеологические песенки-распевки</vt:lpstr>
      <vt:lpstr>Дыхательная гимнастика</vt:lpstr>
      <vt:lpstr> Артикуляционная гимнастика</vt:lpstr>
      <vt:lpstr>Оздоровительные и фонопедические упражнения</vt:lpstr>
      <vt:lpstr>Игровой массаж</vt:lpstr>
      <vt:lpstr>Пальчиковые игры</vt:lpstr>
      <vt:lpstr>Речевые игры</vt:lpstr>
      <vt:lpstr>Динамические паузы</vt:lpstr>
      <vt:lpstr>Музыкотерапия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Здоровьесб-е технологии на муз.зан.</dc:title>
  <dc:creator>Neffy</dc:creator>
  <cp:keywords>Здоровье</cp:keywords>
  <cp:lastModifiedBy>Елена</cp:lastModifiedBy>
  <cp:revision>43</cp:revision>
  <dcterms:created xsi:type="dcterms:W3CDTF">2014-01-11T12:43:16Z</dcterms:created>
  <dcterms:modified xsi:type="dcterms:W3CDTF">2022-11-04T07:24:48Z</dcterms:modified>
  <cp:category>музыкальное занятие</cp:category>
  <cp:contentStatus>презентация Neffy</cp:contentStatus>
</cp:coreProperties>
</file>