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8" r:id="rId5"/>
    <p:sldId id="262" r:id="rId6"/>
    <p:sldId id="263" r:id="rId7"/>
    <p:sldId id="269" r:id="rId8"/>
    <p:sldId id="272" r:id="rId9"/>
    <p:sldId id="270" r:id="rId10"/>
    <p:sldId id="258" r:id="rId11"/>
    <p:sldId id="261" r:id="rId12"/>
    <p:sldId id="271" r:id="rId13"/>
    <p:sldId id="259" r:id="rId14"/>
    <p:sldId id="260" r:id="rId15"/>
    <p:sldId id="265" r:id="rId16"/>
    <p:sldId id="266" r:id="rId17"/>
    <p:sldId id="267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5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5B817A-8D31-404F-973E-6FB80C16C1B3}" type="doc">
      <dgm:prSet loTypeId="urn:microsoft.com/office/officeart/2005/8/layout/radial2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19C0154-7705-49E9-9D7D-29211360AA48}">
      <dgm:prSet phldrT="[Текст]"/>
      <dgm:spPr/>
      <dgm:t>
        <a:bodyPr/>
        <a:lstStyle/>
        <a:p>
          <a:r>
            <a:rPr lang="ru-RU" b="1" dirty="0" smtClean="0"/>
            <a:t>компоненты</a:t>
          </a:r>
          <a:endParaRPr lang="ru-RU" b="1" dirty="0"/>
        </a:p>
      </dgm:t>
    </dgm:pt>
    <dgm:pt modelId="{389B5660-8513-408A-8035-C80CAE6B3A9D}" type="parTrans" cxnId="{A2791F82-A493-4D7F-A4EF-E71550E5F786}">
      <dgm:prSet/>
      <dgm:spPr/>
      <dgm:t>
        <a:bodyPr/>
        <a:lstStyle/>
        <a:p>
          <a:endParaRPr lang="ru-RU"/>
        </a:p>
      </dgm:t>
    </dgm:pt>
    <dgm:pt modelId="{E84FEF4E-CF1F-4C90-97A4-DD2FB84152A5}" type="sibTrans" cxnId="{A2791F82-A493-4D7F-A4EF-E71550E5F786}">
      <dgm:prSet/>
      <dgm:spPr/>
      <dgm:t>
        <a:bodyPr/>
        <a:lstStyle/>
        <a:p>
          <a:endParaRPr lang="ru-RU"/>
        </a:p>
      </dgm:t>
    </dgm:pt>
    <dgm:pt modelId="{3B722252-C323-4E67-B771-1E983F2A75A8}">
      <dgm:prSet phldrT="[Текст]"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Мотивационный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A61930AC-147C-4174-970E-D9A32E842AA3}" type="parTrans" cxnId="{E5B41CF5-285E-46A3-B4DC-5FA528D4CEB4}">
      <dgm:prSet/>
      <dgm:spPr/>
      <dgm:t>
        <a:bodyPr/>
        <a:lstStyle/>
        <a:p>
          <a:endParaRPr lang="ru-RU"/>
        </a:p>
      </dgm:t>
    </dgm:pt>
    <dgm:pt modelId="{4C50D475-3A50-4D38-BDAD-2AED963F49F4}" type="sibTrans" cxnId="{E5B41CF5-285E-46A3-B4DC-5FA528D4CEB4}">
      <dgm:prSet/>
      <dgm:spPr/>
      <dgm:t>
        <a:bodyPr/>
        <a:lstStyle/>
        <a:p>
          <a:endParaRPr lang="ru-RU"/>
        </a:p>
      </dgm:t>
    </dgm:pt>
    <dgm:pt modelId="{2A00010E-13F7-42DB-9A2D-E85F94ABA3F0}">
      <dgm:prSet phldrT="[Текст]"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Исполнительный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45E85201-5B32-4E4C-91FB-83B65934EE4C}" type="parTrans" cxnId="{DC5620EC-09CC-4CA2-B7FA-E55DD9F7784A}">
      <dgm:prSet/>
      <dgm:spPr/>
      <dgm:t>
        <a:bodyPr/>
        <a:lstStyle/>
        <a:p>
          <a:endParaRPr lang="ru-RU"/>
        </a:p>
      </dgm:t>
    </dgm:pt>
    <dgm:pt modelId="{34CD404A-086B-4189-B516-1371E7169C21}" type="sibTrans" cxnId="{DC5620EC-09CC-4CA2-B7FA-E55DD9F7784A}">
      <dgm:prSet/>
      <dgm:spPr/>
      <dgm:t>
        <a:bodyPr/>
        <a:lstStyle/>
        <a:p>
          <a:endParaRPr lang="ru-RU"/>
        </a:p>
      </dgm:t>
    </dgm:pt>
    <dgm:pt modelId="{DFEC443F-357B-4A0D-9373-14FC0C13CF53}">
      <dgm:prSet phldrT="[Текст]"/>
      <dgm:spPr/>
      <dgm:t>
        <a:bodyPr/>
        <a:lstStyle/>
        <a:p>
          <a:r>
            <a:rPr lang="ru-RU" b="1" dirty="0" smtClean="0"/>
            <a:t>Виды дидактических игр</a:t>
          </a:r>
          <a:endParaRPr lang="ru-RU" b="1" dirty="0"/>
        </a:p>
      </dgm:t>
    </dgm:pt>
    <dgm:pt modelId="{D1280F09-D545-40A3-A09A-266C0821FA0D}" type="parTrans" cxnId="{C8832525-D5A9-4B3B-BA07-DCB249E051C0}">
      <dgm:prSet/>
      <dgm:spPr/>
      <dgm:t>
        <a:bodyPr/>
        <a:lstStyle/>
        <a:p>
          <a:endParaRPr lang="ru-RU"/>
        </a:p>
      </dgm:t>
    </dgm:pt>
    <dgm:pt modelId="{BB2C2AC3-A3F5-4A9C-8E41-80FD6894EFD8}" type="sibTrans" cxnId="{C8832525-D5A9-4B3B-BA07-DCB249E051C0}">
      <dgm:prSet/>
      <dgm:spPr/>
      <dgm:t>
        <a:bodyPr/>
        <a:lstStyle/>
        <a:p>
          <a:endParaRPr lang="ru-RU"/>
        </a:p>
      </dgm:t>
    </dgm:pt>
    <dgm:pt modelId="{86387C1F-4D0F-43EE-BC61-D11F929944D6}">
      <dgm:prSet phldrT="[Текст]"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ориентировочный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9CF731AA-776E-4FE0-BC9A-088AFC569A3D}" type="parTrans" cxnId="{AC09AB29-A1F0-4037-88CD-EEEED98EDF99}">
      <dgm:prSet/>
      <dgm:spPr/>
      <dgm:t>
        <a:bodyPr/>
        <a:lstStyle/>
        <a:p>
          <a:endParaRPr lang="ru-RU"/>
        </a:p>
      </dgm:t>
    </dgm:pt>
    <dgm:pt modelId="{0A0975CA-17E7-4A5A-918C-5BE816703209}" type="sibTrans" cxnId="{AC09AB29-A1F0-4037-88CD-EEEED98EDF99}">
      <dgm:prSet/>
      <dgm:spPr/>
      <dgm:t>
        <a:bodyPr/>
        <a:lstStyle/>
        <a:p>
          <a:endParaRPr lang="ru-RU"/>
        </a:p>
      </dgm:t>
    </dgm:pt>
    <dgm:pt modelId="{A9612C79-B079-4E81-B2C1-ECD200C6BEA4}">
      <dgm:prSet phldrT="[Текст]"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Контрольно -оценочный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BC0C7690-0021-4B96-82B0-DF8E2DC3AE30}" type="parTrans" cxnId="{17BF3887-2F34-4415-8C25-31AC097A9510}">
      <dgm:prSet/>
      <dgm:spPr/>
      <dgm:t>
        <a:bodyPr/>
        <a:lstStyle/>
        <a:p>
          <a:endParaRPr lang="ru-RU"/>
        </a:p>
      </dgm:t>
    </dgm:pt>
    <dgm:pt modelId="{7A42632C-31EB-480F-8FF2-80897941E255}" type="sibTrans" cxnId="{17BF3887-2F34-4415-8C25-31AC097A9510}">
      <dgm:prSet/>
      <dgm:spPr/>
      <dgm:t>
        <a:bodyPr/>
        <a:lstStyle/>
        <a:p>
          <a:endParaRPr lang="ru-RU"/>
        </a:p>
      </dgm:t>
    </dgm:pt>
    <dgm:pt modelId="{D9254E08-0C48-4797-BC88-ECB2DA159093}">
      <dgm:prSet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словесные игры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C4A8D125-154E-4400-B58A-C6CB1D17F06A}" type="sibTrans" cxnId="{45C9C248-46F5-45D1-B628-51AD8D98949D}">
      <dgm:prSet/>
      <dgm:spPr/>
      <dgm:t>
        <a:bodyPr/>
        <a:lstStyle/>
        <a:p>
          <a:endParaRPr lang="ru-RU"/>
        </a:p>
      </dgm:t>
    </dgm:pt>
    <dgm:pt modelId="{007D901B-2B2A-429C-B771-0BCA7B3B6935}" type="parTrans" cxnId="{45C9C248-46F5-45D1-B628-51AD8D98949D}">
      <dgm:prSet/>
      <dgm:spPr/>
      <dgm:t>
        <a:bodyPr/>
        <a:lstStyle/>
        <a:p>
          <a:endParaRPr lang="ru-RU"/>
        </a:p>
      </dgm:t>
    </dgm:pt>
    <dgm:pt modelId="{935E0D08-B6DF-4F27-8C68-F45D0335A1F2}">
      <dgm:prSet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настольно-печатные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E7EAAA0D-E93E-40D9-AD07-7D7189A93734}" type="sibTrans" cxnId="{AE883C44-4F6E-4D85-BCA6-F6DEB31DBAE5}">
      <dgm:prSet/>
      <dgm:spPr/>
      <dgm:t>
        <a:bodyPr/>
        <a:lstStyle/>
        <a:p>
          <a:endParaRPr lang="ru-RU"/>
        </a:p>
      </dgm:t>
    </dgm:pt>
    <dgm:pt modelId="{73837685-E768-48D5-8192-03D4D7809DC5}" type="parTrans" cxnId="{AE883C44-4F6E-4D85-BCA6-F6DEB31DBAE5}">
      <dgm:prSet/>
      <dgm:spPr/>
      <dgm:t>
        <a:bodyPr/>
        <a:lstStyle/>
        <a:p>
          <a:endParaRPr lang="ru-RU"/>
        </a:p>
      </dgm:t>
    </dgm:pt>
    <dgm:pt modelId="{2F56EC07-1541-4745-8AFC-517867045B01}">
      <dgm:prSet phldrT="[Текст]"/>
      <dgm:spPr/>
      <dgm:t>
        <a:bodyPr/>
        <a:lstStyle/>
        <a:p>
          <a:r>
            <a: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игры с предметами (игрушками, природным материалом)</a:t>
          </a:r>
          <a:endParaRPr lang="ru-RU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gm:t>
    </dgm:pt>
    <dgm:pt modelId="{5148CD80-030D-420F-B927-061699B95487}" type="sibTrans" cxnId="{DF0DEA8F-133B-424D-A159-49813E84AF60}">
      <dgm:prSet/>
      <dgm:spPr/>
      <dgm:t>
        <a:bodyPr/>
        <a:lstStyle/>
        <a:p>
          <a:endParaRPr lang="ru-RU"/>
        </a:p>
      </dgm:t>
    </dgm:pt>
    <dgm:pt modelId="{524F1B3F-1AE9-4026-A15F-520C7A1EFE14}" type="parTrans" cxnId="{DF0DEA8F-133B-424D-A159-49813E84AF60}">
      <dgm:prSet/>
      <dgm:spPr/>
      <dgm:t>
        <a:bodyPr/>
        <a:lstStyle/>
        <a:p>
          <a:endParaRPr lang="ru-RU"/>
        </a:p>
      </dgm:t>
    </dgm:pt>
    <dgm:pt modelId="{4CC73C39-5951-49E9-B0ED-42A9C10A15EB}" type="pres">
      <dgm:prSet presAssocID="{405B817A-8D31-404F-973E-6FB80C16C1B3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738F2F-6325-4331-B51D-8939C903293B}" type="pres">
      <dgm:prSet presAssocID="{405B817A-8D31-404F-973E-6FB80C16C1B3}" presName="cycle" presStyleCnt="0"/>
      <dgm:spPr/>
    </dgm:pt>
    <dgm:pt modelId="{47DF336D-A9B5-4427-B62D-30E38C64CB04}" type="pres">
      <dgm:prSet presAssocID="{405B817A-8D31-404F-973E-6FB80C16C1B3}" presName="centerShape" presStyleCnt="0"/>
      <dgm:spPr/>
    </dgm:pt>
    <dgm:pt modelId="{55AB971A-AA99-436D-B3E1-60754BE41470}" type="pres">
      <dgm:prSet presAssocID="{405B817A-8D31-404F-973E-6FB80C16C1B3}" presName="connSite" presStyleLbl="node1" presStyleIdx="0" presStyleCnt="3"/>
      <dgm:spPr/>
    </dgm:pt>
    <dgm:pt modelId="{A6BB4D1F-825D-4EE5-B455-D1139E2AA7CC}" type="pres">
      <dgm:prSet presAssocID="{405B817A-8D31-404F-973E-6FB80C16C1B3}" presName="visible" presStyleLbl="nod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  <a:ln w="76200">
          <a:solidFill>
            <a:srgbClr val="00B050"/>
          </a:solidFill>
        </a:ln>
      </dgm:spPr>
    </dgm:pt>
    <dgm:pt modelId="{A2BBFECF-7F53-4BA6-8396-C263587FEE1F}" type="pres">
      <dgm:prSet presAssocID="{389B5660-8513-408A-8035-C80CAE6B3A9D}" presName="Name25" presStyleLbl="parChTrans1D1" presStyleIdx="0" presStyleCnt="2"/>
      <dgm:spPr/>
      <dgm:t>
        <a:bodyPr/>
        <a:lstStyle/>
        <a:p>
          <a:endParaRPr lang="ru-RU"/>
        </a:p>
      </dgm:t>
    </dgm:pt>
    <dgm:pt modelId="{4E0D0329-012C-43DD-A982-C8E0ACA44901}" type="pres">
      <dgm:prSet presAssocID="{E19C0154-7705-49E9-9D7D-29211360AA48}" presName="node" presStyleCnt="0"/>
      <dgm:spPr/>
    </dgm:pt>
    <dgm:pt modelId="{C7CE5EDD-9F67-4C7B-97B8-790237750FBE}" type="pres">
      <dgm:prSet presAssocID="{E19C0154-7705-49E9-9D7D-29211360AA48}" presName="parentNode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ED134-98B4-4224-A570-D7CB9A57855D}" type="pres">
      <dgm:prSet presAssocID="{E19C0154-7705-49E9-9D7D-29211360AA48}" presName="childNode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951593-A11A-4699-BC42-EC836FCAD0E6}" type="pres">
      <dgm:prSet presAssocID="{D1280F09-D545-40A3-A09A-266C0821FA0D}" presName="Name25" presStyleLbl="parChTrans1D1" presStyleIdx="1" presStyleCnt="2"/>
      <dgm:spPr/>
      <dgm:t>
        <a:bodyPr/>
        <a:lstStyle/>
        <a:p>
          <a:endParaRPr lang="ru-RU"/>
        </a:p>
      </dgm:t>
    </dgm:pt>
    <dgm:pt modelId="{D6CACA08-5A68-42D9-97A3-63571B5ABD77}" type="pres">
      <dgm:prSet presAssocID="{DFEC443F-357B-4A0D-9373-14FC0C13CF53}" presName="node" presStyleCnt="0"/>
      <dgm:spPr/>
    </dgm:pt>
    <dgm:pt modelId="{400D7252-8B66-4ABD-A178-B73D4E7D7206}" type="pres">
      <dgm:prSet presAssocID="{DFEC443F-357B-4A0D-9373-14FC0C13CF53}" presName="parentNode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B88F9-E274-4218-A80A-FE3F10EE5693}" type="pres">
      <dgm:prSet presAssocID="{DFEC443F-357B-4A0D-9373-14FC0C13CF53}" presName="childNode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221619-518D-41F1-9005-B0D0E1ED1D63}" type="presOf" srcId="{E19C0154-7705-49E9-9D7D-29211360AA48}" destId="{C7CE5EDD-9F67-4C7B-97B8-790237750FBE}" srcOrd="0" destOrd="0" presId="urn:microsoft.com/office/officeart/2005/8/layout/radial2"/>
    <dgm:cxn modelId="{17BF3887-2F34-4415-8C25-31AC097A9510}" srcId="{E19C0154-7705-49E9-9D7D-29211360AA48}" destId="{A9612C79-B079-4E81-B2C1-ECD200C6BEA4}" srcOrd="3" destOrd="0" parTransId="{BC0C7690-0021-4B96-82B0-DF8E2DC3AE30}" sibTransId="{7A42632C-31EB-480F-8FF2-80897941E255}"/>
    <dgm:cxn modelId="{AE883C44-4F6E-4D85-BCA6-F6DEB31DBAE5}" srcId="{DFEC443F-357B-4A0D-9373-14FC0C13CF53}" destId="{935E0D08-B6DF-4F27-8C68-F45D0335A1F2}" srcOrd="1" destOrd="0" parTransId="{73837685-E768-48D5-8192-03D4D7809DC5}" sibTransId="{E7EAAA0D-E93E-40D9-AD07-7D7189A93734}"/>
    <dgm:cxn modelId="{DC5620EC-09CC-4CA2-B7FA-E55DD9F7784A}" srcId="{E19C0154-7705-49E9-9D7D-29211360AA48}" destId="{2A00010E-13F7-42DB-9A2D-E85F94ABA3F0}" srcOrd="2" destOrd="0" parTransId="{45E85201-5B32-4E4C-91FB-83B65934EE4C}" sibTransId="{34CD404A-086B-4189-B516-1371E7169C21}"/>
    <dgm:cxn modelId="{27BF64B6-3A18-4D5E-ADE0-8BC929B8B0C2}" type="presOf" srcId="{A9612C79-B079-4E81-B2C1-ECD200C6BEA4}" destId="{0C6ED134-98B4-4224-A570-D7CB9A57855D}" srcOrd="0" destOrd="3" presId="urn:microsoft.com/office/officeart/2005/8/layout/radial2"/>
    <dgm:cxn modelId="{C8832525-D5A9-4B3B-BA07-DCB249E051C0}" srcId="{405B817A-8D31-404F-973E-6FB80C16C1B3}" destId="{DFEC443F-357B-4A0D-9373-14FC0C13CF53}" srcOrd="1" destOrd="0" parTransId="{D1280F09-D545-40A3-A09A-266C0821FA0D}" sibTransId="{BB2C2AC3-A3F5-4A9C-8E41-80FD6894EFD8}"/>
    <dgm:cxn modelId="{DF0DEA8F-133B-424D-A159-49813E84AF60}" srcId="{DFEC443F-357B-4A0D-9373-14FC0C13CF53}" destId="{2F56EC07-1541-4745-8AFC-517867045B01}" srcOrd="0" destOrd="0" parTransId="{524F1B3F-1AE9-4026-A15F-520C7A1EFE14}" sibTransId="{5148CD80-030D-420F-B927-061699B95487}"/>
    <dgm:cxn modelId="{1657BACF-A23A-45CC-8A1C-1E05D9A3C048}" type="presOf" srcId="{935E0D08-B6DF-4F27-8C68-F45D0335A1F2}" destId="{91AB88F9-E274-4218-A80A-FE3F10EE5693}" srcOrd="0" destOrd="1" presId="urn:microsoft.com/office/officeart/2005/8/layout/radial2"/>
    <dgm:cxn modelId="{AE4F148A-62E8-4CF7-AA29-58E4AD79B57D}" type="presOf" srcId="{D9254E08-0C48-4797-BC88-ECB2DA159093}" destId="{91AB88F9-E274-4218-A80A-FE3F10EE5693}" srcOrd="0" destOrd="2" presId="urn:microsoft.com/office/officeart/2005/8/layout/radial2"/>
    <dgm:cxn modelId="{C5B9E53C-47BE-44FB-B34D-838DCDFBB0A5}" type="presOf" srcId="{3B722252-C323-4E67-B771-1E983F2A75A8}" destId="{0C6ED134-98B4-4224-A570-D7CB9A57855D}" srcOrd="0" destOrd="0" presId="urn:microsoft.com/office/officeart/2005/8/layout/radial2"/>
    <dgm:cxn modelId="{688955FD-91D7-4710-82D0-86B3C3D4E941}" type="presOf" srcId="{2F56EC07-1541-4745-8AFC-517867045B01}" destId="{91AB88F9-E274-4218-A80A-FE3F10EE5693}" srcOrd="0" destOrd="0" presId="urn:microsoft.com/office/officeart/2005/8/layout/radial2"/>
    <dgm:cxn modelId="{45C9C248-46F5-45D1-B628-51AD8D98949D}" srcId="{DFEC443F-357B-4A0D-9373-14FC0C13CF53}" destId="{D9254E08-0C48-4797-BC88-ECB2DA159093}" srcOrd="2" destOrd="0" parTransId="{007D901B-2B2A-429C-B771-0BCA7B3B6935}" sibTransId="{C4A8D125-154E-4400-B58A-C6CB1D17F06A}"/>
    <dgm:cxn modelId="{E5B41CF5-285E-46A3-B4DC-5FA528D4CEB4}" srcId="{E19C0154-7705-49E9-9D7D-29211360AA48}" destId="{3B722252-C323-4E67-B771-1E983F2A75A8}" srcOrd="0" destOrd="0" parTransId="{A61930AC-147C-4174-970E-D9A32E842AA3}" sibTransId="{4C50D475-3A50-4D38-BDAD-2AED963F49F4}"/>
    <dgm:cxn modelId="{40E97ECA-1316-49BD-8F6C-8A4271DF754B}" type="presOf" srcId="{389B5660-8513-408A-8035-C80CAE6B3A9D}" destId="{A2BBFECF-7F53-4BA6-8396-C263587FEE1F}" srcOrd="0" destOrd="0" presId="urn:microsoft.com/office/officeart/2005/8/layout/radial2"/>
    <dgm:cxn modelId="{14C3FF2F-E87F-41B1-BAF7-F8227DA59FBA}" type="presOf" srcId="{D1280F09-D545-40A3-A09A-266C0821FA0D}" destId="{20951593-A11A-4699-BC42-EC836FCAD0E6}" srcOrd="0" destOrd="0" presId="urn:microsoft.com/office/officeart/2005/8/layout/radial2"/>
    <dgm:cxn modelId="{53A54CE4-2553-4784-8EBE-CA0BF03B104C}" type="presOf" srcId="{DFEC443F-357B-4A0D-9373-14FC0C13CF53}" destId="{400D7252-8B66-4ABD-A178-B73D4E7D7206}" srcOrd="0" destOrd="0" presId="urn:microsoft.com/office/officeart/2005/8/layout/radial2"/>
    <dgm:cxn modelId="{A2791F82-A493-4D7F-A4EF-E71550E5F786}" srcId="{405B817A-8D31-404F-973E-6FB80C16C1B3}" destId="{E19C0154-7705-49E9-9D7D-29211360AA48}" srcOrd="0" destOrd="0" parTransId="{389B5660-8513-408A-8035-C80CAE6B3A9D}" sibTransId="{E84FEF4E-CF1F-4C90-97A4-DD2FB84152A5}"/>
    <dgm:cxn modelId="{CF77B922-76AE-4830-A223-DD131FDDCAFB}" type="presOf" srcId="{405B817A-8D31-404F-973E-6FB80C16C1B3}" destId="{4CC73C39-5951-49E9-B0ED-42A9C10A15EB}" srcOrd="0" destOrd="0" presId="urn:microsoft.com/office/officeart/2005/8/layout/radial2"/>
    <dgm:cxn modelId="{275B2130-EB4C-4A92-AF17-624B8352BFE3}" type="presOf" srcId="{86387C1F-4D0F-43EE-BC61-D11F929944D6}" destId="{0C6ED134-98B4-4224-A570-D7CB9A57855D}" srcOrd="0" destOrd="1" presId="urn:microsoft.com/office/officeart/2005/8/layout/radial2"/>
    <dgm:cxn modelId="{AC09AB29-A1F0-4037-88CD-EEEED98EDF99}" srcId="{E19C0154-7705-49E9-9D7D-29211360AA48}" destId="{86387C1F-4D0F-43EE-BC61-D11F929944D6}" srcOrd="1" destOrd="0" parTransId="{9CF731AA-776E-4FE0-BC9A-088AFC569A3D}" sibTransId="{0A0975CA-17E7-4A5A-918C-5BE816703209}"/>
    <dgm:cxn modelId="{50092724-395C-4384-97BF-FC70CF544560}" type="presOf" srcId="{2A00010E-13F7-42DB-9A2D-E85F94ABA3F0}" destId="{0C6ED134-98B4-4224-A570-D7CB9A57855D}" srcOrd="0" destOrd="2" presId="urn:microsoft.com/office/officeart/2005/8/layout/radial2"/>
    <dgm:cxn modelId="{DDD7907C-8757-4514-B6BA-E6E01EDAB9A2}" type="presParOf" srcId="{4CC73C39-5951-49E9-B0ED-42A9C10A15EB}" destId="{E8738F2F-6325-4331-B51D-8939C903293B}" srcOrd="0" destOrd="0" presId="urn:microsoft.com/office/officeart/2005/8/layout/radial2"/>
    <dgm:cxn modelId="{9D9352F8-03AE-48C3-ACBE-7E4BE91E8852}" type="presParOf" srcId="{E8738F2F-6325-4331-B51D-8939C903293B}" destId="{47DF336D-A9B5-4427-B62D-30E38C64CB04}" srcOrd="0" destOrd="0" presId="urn:microsoft.com/office/officeart/2005/8/layout/radial2"/>
    <dgm:cxn modelId="{E3E4F873-F69F-4279-BEC0-602F6F67F440}" type="presParOf" srcId="{47DF336D-A9B5-4427-B62D-30E38C64CB04}" destId="{55AB971A-AA99-436D-B3E1-60754BE41470}" srcOrd="0" destOrd="0" presId="urn:microsoft.com/office/officeart/2005/8/layout/radial2"/>
    <dgm:cxn modelId="{BA5FCCEE-AF7D-44DD-9352-30B151BA09F3}" type="presParOf" srcId="{47DF336D-A9B5-4427-B62D-30E38C64CB04}" destId="{A6BB4D1F-825D-4EE5-B455-D1139E2AA7CC}" srcOrd="1" destOrd="0" presId="urn:microsoft.com/office/officeart/2005/8/layout/radial2"/>
    <dgm:cxn modelId="{2848BDE3-0E7E-4C97-A960-B67717963418}" type="presParOf" srcId="{E8738F2F-6325-4331-B51D-8939C903293B}" destId="{A2BBFECF-7F53-4BA6-8396-C263587FEE1F}" srcOrd="1" destOrd="0" presId="urn:microsoft.com/office/officeart/2005/8/layout/radial2"/>
    <dgm:cxn modelId="{794C3235-0F2C-48B3-94F6-8B3DE64A42CC}" type="presParOf" srcId="{E8738F2F-6325-4331-B51D-8939C903293B}" destId="{4E0D0329-012C-43DD-A982-C8E0ACA44901}" srcOrd="2" destOrd="0" presId="urn:microsoft.com/office/officeart/2005/8/layout/radial2"/>
    <dgm:cxn modelId="{F24A8F8C-AF27-41FB-A1F9-1C82769E0163}" type="presParOf" srcId="{4E0D0329-012C-43DD-A982-C8E0ACA44901}" destId="{C7CE5EDD-9F67-4C7B-97B8-790237750FBE}" srcOrd="0" destOrd="0" presId="urn:microsoft.com/office/officeart/2005/8/layout/radial2"/>
    <dgm:cxn modelId="{D2DCE50F-7382-4402-8BED-BEFC6BAE1DFB}" type="presParOf" srcId="{4E0D0329-012C-43DD-A982-C8E0ACA44901}" destId="{0C6ED134-98B4-4224-A570-D7CB9A57855D}" srcOrd="1" destOrd="0" presId="urn:microsoft.com/office/officeart/2005/8/layout/radial2"/>
    <dgm:cxn modelId="{1E0041D4-EE58-482A-8BD6-2EC527D529AC}" type="presParOf" srcId="{E8738F2F-6325-4331-B51D-8939C903293B}" destId="{20951593-A11A-4699-BC42-EC836FCAD0E6}" srcOrd="3" destOrd="0" presId="urn:microsoft.com/office/officeart/2005/8/layout/radial2"/>
    <dgm:cxn modelId="{21042426-2C7C-41D3-ACA9-4B08A5B6B4F9}" type="presParOf" srcId="{E8738F2F-6325-4331-B51D-8939C903293B}" destId="{D6CACA08-5A68-42D9-97A3-63571B5ABD77}" srcOrd="4" destOrd="0" presId="urn:microsoft.com/office/officeart/2005/8/layout/radial2"/>
    <dgm:cxn modelId="{9BB9F648-AF85-4441-9CD3-907BC5D81A30}" type="presParOf" srcId="{D6CACA08-5A68-42D9-97A3-63571B5ABD77}" destId="{400D7252-8B66-4ABD-A178-B73D4E7D7206}" srcOrd="0" destOrd="0" presId="urn:microsoft.com/office/officeart/2005/8/layout/radial2"/>
    <dgm:cxn modelId="{6A891DAA-1FA9-4228-A924-506AA81FF460}" type="presParOf" srcId="{D6CACA08-5A68-42D9-97A3-63571B5ABD77}" destId="{91AB88F9-E274-4218-A80A-FE3F10EE5693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951593-A11A-4699-BC42-EC836FCAD0E6}">
      <dsp:nvSpPr>
        <dsp:cNvPr id="0" name=""/>
        <dsp:cNvSpPr/>
      </dsp:nvSpPr>
      <dsp:spPr>
        <a:xfrm rot="1759286">
          <a:off x="2699677" y="2988096"/>
          <a:ext cx="898052" cy="62929"/>
        </a:xfrm>
        <a:custGeom>
          <a:avLst/>
          <a:gdLst/>
          <a:ahLst/>
          <a:cxnLst/>
          <a:rect l="0" t="0" r="0" b="0"/>
          <a:pathLst>
            <a:path>
              <a:moveTo>
                <a:pt x="0" y="31464"/>
              </a:moveTo>
              <a:lnTo>
                <a:pt x="898052" y="31464"/>
              </a:lnTo>
            </a:path>
          </a:pathLst>
        </a:custGeom>
        <a:noFill/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BBFECF-7F53-4BA6-8396-C263587FEE1F}">
      <dsp:nvSpPr>
        <dsp:cNvPr id="0" name=""/>
        <dsp:cNvSpPr/>
      </dsp:nvSpPr>
      <dsp:spPr>
        <a:xfrm rot="19892679">
          <a:off x="2693991" y="1407558"/>
          <a:ext cx="1046467" cy="62929"/>
        </a:xfrm>
        <a:custGeom>
          <a:avLst/>
          <a:gdLst/>
          <a:ahLst/>
          <a:cxnLst/>
          <a:rect l="0" t="0" r="0" b="0"/>
          <a:pathLst>
            <a:path>
              <a:moveTo>
                <a:pt x="0" y="31464"/>
              </a:moveTo>
              <a:lnTo>
                <a:pt x="1046467" y="31464"/>
              </a:lnTo>
            </a:path>
          </a:pathLst>
        </a:custGeom>
        <a:noFill/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BB4D1F-825D-4EE5-B455-D1139E2AA7CC}">
      <dsp:nvSpPr>
        <dsp:cNvPr id="0" name=""/>
        <dsp:cNvSpPr/>
      </dsp:nvSpPr>
      <dsp:spPr>
        <a:xfrm>
          <a:off x="311630" y="795498"/>
          <a:ext cx="2877145" cy="287714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76200" cap="rnd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CE5EDD-9F67-4C7B-97B8-790237750FBE}">
      <dsp:nvSpPr>
        <dsp:cNvPr id="0" name=""/>
        <dsp:cNvSpPr/>
      </dsp:nvSpPr>
      <dsp:spPr>
        <a:xfrm>
          <a:off x="3579954" y="676"/>
          <a:ext cx="1610647" cy="161064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компоненты</a:t>
          </a:r>
          <a:endParaRPr lang="ru-RU" sz="1400" b="1" kern="1200" dirty="0"/>
        </a:p>
      </dsp:txBody>
      <dsp:txXfrm>
        <a:off x="3815828" y="236550"/>
        <a:ext cx="1138899" cy="1138899"/>
      </dsp:txXfrm>
    </dsp:sp>
    <dsp:sp modelId="{0C6ED134-98B4-4224-A570-D7CB9A57855D}">
      <dsp:nvSpPr>
        <dsp:cNvPr id="0" name=""/>
        <dsp:cNvSpPr/>
      </dsp:nvSpPr>
      <dsp:spPr>
        <a:xfrm>
          <a:off x="5351666" y="676"/>
          <a:ext cx="2415971" cy="1610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Мотивационный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ориентировочный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Исполнительный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Контрольно -оценочный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sp:txBody>
      <dsp:txXfrm>
        <a:off x="5351666" y="676"/>
        <a:ext cx="2415971" cy="1610647"/>
      </dsp:txXfrm>
    </dsp:sp>
    <dsp:sp modelId="{400D7252-8B66-4ABD-A178-B73D4E7D7206}">
      <dsp:nvSpPr>
        <dsp:cNvPr id="0" name=""/>
        <dsp:cNvSpPr/>
      </dsp:nvSpPr>
      <dsp:spPr>
        <a:xfrm>
          <a:off x="3429622" y="2798999"/>
          <a:ext cx="1726287" cy="17262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Виды дидактических игр</a:t>
          </a:r>
          <a:endParaRPr lang="ru-RU" sz="1400" b="1" kern="1200" dirty="0"/>
        </a:p>
      </dsp:txBody>
      <dsp:txXfrm>
        <a:off x="3682431" y="3051808"/>
        <a:ext cx="1220669" cy="1220669"/>
      </dsp:txXfrm>
    </dsp:sp>
    <dsp:sp modelId="{91AB88F9-E274-4218-A80A-FE3F10EE5693}">
      <dsp:nvSpPr>
        <dsp:cNvPr id="0" name=""/>
        <dsp:cNvSpPr/>
      </dsp:nvSpPr>
      <dsp:spPr>
        <a:xfrm>
          <a:off x="5328538" y="2798999"/>
          <a:ext cx="2589430" cy="1726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игры с предметами (игрушками, природным материалом)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настольно-печатные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rPr>
            <a:t>словесные игры</a:t>
          </a:r>
          <a:endParaRPr lang="ru-RU" sz="1700" kern="1200" dirty="0">
            <a:solidFill>
              <a:schemeClr val="accent3">
                <a:lumMod val="50000"/>
              </a:schemeClr>
            </a:solidFill>
            <a:latin typeface="Comic Sans MS" pitchFamily="66" charset="0"/>
          </a:endParaRPr>
        </a:p>
      </dsp:txBody>
      <dsp:txXfrm>
        <a:off x="5328538" y="2798999"/>
        <a:ext cx="2589430" cy="17262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epositphotos_116690718-stock-illustration-fresh-vegetable-si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5000" y="2667000"/>
            <a:ext cx="5029200" cy="914401"/>
          </a:xfrm>
          <a:solidFill>
            <a:schemeClr val="accent6">
              <a:lumMod val="20000"/>
              <a:lumOff val="80000"/>
            </a:schemeClr>
          </a:solidFill>
          <a:effectLst>
            <a:softEdge rad="317500"/>
          </a:effectLst>
        </p:spPr>
        <p:txBody>
          <a:bodyPr>
            <a:prstTxWarp prst="textChevron">
              <a:avLst/>
            </a:prstTxWarp>
          </a:bodyPr>
          <a:lstStyle/>
          <a:p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Веселая фазенда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81400" y="4876800"/>
            <a:ext cx="5562600" cy="1600200"/>
          </a:xfrm>
          <a:solidFill>
            <a:schemeClr val="bg1"/>
          </a:solidFill>
          <a:effectLst>
            <a:softEdge rad="317500"/>
          </a:effectLst>
        </p:spPr>
        <p:txBody>
          <a:bodyPr>
            <a:normAutofit/>
          </a:bodyPr>
          <a:lstStyle/>
          <a:p>
            <a:pPr algn="r"/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Гаврильева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 Мария Николаевна, воспитатель МБДОУ «ЦРР –детский сад №7 «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Туллукчаан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» с.Намцы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ВЕСЕЛАЯ ФАЗЕНДА</a:t>
            </a:r>
            <a:endParaRPr lang="ru-RU" dirty="0"/>
          </a:p>
        </p:txBody>
      </p:sp>
      <p:pic>
        <p:nvPicPr>
          <p:cNvPr id="4" name="Содержимое 3" descr="TOQI4211.JPG"/>
          <p:cNvPicPr>
            <a:picLocks noGrp="1" noChangeAspect="1"/>
          </p:cNvPicPr>
          <p:nvPr>
            <p:ph sz="half" idx="1"/>
          </p:nvPr>
        </p:nvPicPr>
        <p:blipFill>
          <a:blip r:embed="rId3">
            <a:lum bright="10000"/>
          </a:blip>
          <a:srcRect l="20755" r="26415"/>
          <a:stretch>
            <a:fillRect/>
          </a:stretch>
        </p:blipFill>
        <p:spPr>
          <a:xfrm rot="5400000">
            <a:off x="218817" y="1914783"/>
            <a:ext cx="4061619" cy="3737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7" descr="MWND0271.JPG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18868" r="20755"/>
          <a:stretch>
            <a:fillRect/>
          </a:stretch>
        </p:blipFill>
        <p:spPr>
          <a:xfrm>
            <a:off x="4572000" y="2286000"/>
            <a:ext cx="4124577" cy="3320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5800" y="6858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Цель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1600200" y="1600200"/>
            <a:ext cx="7086600" cy="4525963"/>
          </a:xfrm>
        </p:spPr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теоретически обосновать и разработать сборник  дидактических игр «Веселая фазенда», направленных на всестороннее развитие детей дошкольного возраста.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52600" y="838200"/>
            <a:ext cx="6934200" cy="5287963"/>
          </a:xfrm>
        </p:spPr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Объект исследования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 – процесс развития познавательных действий у детей дошкольного возраста.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Предмет исследования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 – дидактическая игра «Веселая фазенда», как средство всестороннего развития детей 5го года жизни.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5800" y="6858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Новизна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2133600" y="1600201"/>
            <a:ext cx="6553200" cy="41148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миниатюрные игрушки из полимерной глины – поразительно универсальные, эксклюзивные игрушки, выполненные на 100 процентов вручную. Они могут применятся для самых разных целей, с очень широким спектром применения. Один набор может заменить более 10 развивающих игр и  использоваться практически в любом возрасте. Все игрушки изготовлены из качественной и сертифицированной глины, поэтому родители могут быть спокойны за здоровье своих детей.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5800" y="6858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Задачи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87680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Изучить и проанализировать психолого-педагогическую литературу по проблеме использования дидактических игр как средства развития и поддержания познавательной активности ребенка-дошкольника.</a:t>
            </a:r>
          </a:p>
          <a:p>
            <a:pPr lvl="0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Изучить особенности умственного развития детей среднего дошкольного возраста.</a:t>
            </a:r>
          </a:p>
          <a:p>
            <a:pPr lvl="0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Разработать сборник дидактических игр «Веселая фазенда».</a:t>
            </a:r>
          </a:p>
          <a:p>
            <a:pPr lvl="0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Использовать дидактическую игру «Веселая фазенда» в образовательную деятельность.</a:t>
            </a:r>
          </a:p>
          <a:p>
            <a:pPr lvl="0"/>
            <a:endPara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2286000" y="457200"/>
            <a:ext cx="6400800" cy="601980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Практическая значимость исследования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  –  разработан комплекс дидактических игр, который может быть использован для дальнейшей работы с детьми среднего дошкольного возраста.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База исследования: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 исследование проводилось на базе МБДОУ «ЦРР – детский сад №7 «</a:t>
            </a:r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Туллукчаан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». В исследовании принимали участие 14 детей, среднего дошкольного возраста.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Методы 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– анализ теоретической литературы, эксперимент, наблюдение, беседа,  организация игр и игровых упражнений.</a:t>
            </a:r>
          </a:p>
          <a:p>
            <a:pPr lvl="0"/>
            <a:endParaRPr lang="ru-RU" dirty="0" smtClean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85800" y="6858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Теоретическая опора 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2286000" y="1371600"/>
            <a:ext cx="6400800" cy="5181600"/>
          </a:xfrm>
        </p:spPr>
        <p:txBody>
          <a:bodyPr>
            <a:noAutofit/>
          </a:bodyPr>
          <a:lstStyle/>
          <a:p>
            <a:pPr algn="just"/>
            <a:r>
              <a:rPr lang="ru-RU" sz="1400" dirty="0" err="1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Эльконин</a:t>
            </a: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 Д.Б. подчеркивал, что игра – это сложное психологическое явление, которое дает эффект общего психического развития. По утверждению Ушинского К.Д, в игре ребенок «живет» и следы этой жизни глубже остаются в нем, чем следы действительной жизни. В игре ребенок учиться подчинять свое поведение правилам игры, познает правила общения с людьми, развивает свои умственные способности и познавательные интересы, которые особенно важны для успешного обучения в школе. Игра для ребенка – это серьезное занятие.</a:t>
            </a:r>
          </a:p>
          <a:p>
            <a:pPr algn="just"/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Придавая большое значение играм в воспитании детей, К.Д. Ушинский считал, что они являются основным содержанием раннего развития и воспитания ребенка. Основываясь на принципе народности, он провозгласил идею оригинальности и самобытности русской педагогики. Народные детские игры он считал материалом, доступным каждому ребенку, понятным, в связи с близостью образов, сюжетов и содержания игр, а также благодаря общественному началу, заложенному в них.</a:t>
            </a:r>
          </a:p>
          <a:p>
            <a:pPr algn="just"/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Мария </a:t>
            </a:r>
            <a:r>
              <a:rPr lang="ru-RU" sz="1400" dirty="0" err="1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Монтессори</a:t>
            </a:r>
            <a:r>
              <a:rPr lang="ru-RU" sz="1400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 для обучающих игр – занятий создала интересные дидактические материалы для сенсорного воспитания. Эти материалы (клавишные доски, числовые штанги, рамки с застежками, кубы вкладыши и др.) были устроены так, чтобы ребенок самостоятельно обнаружить и исправить свои ошибки, развивая при этом волю и терпение, наблюдательность и самодисциплину, приобретая знания и умения.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0"/>
            <a:ext cx="8991600" cy="674370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Дидактическая игра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МОНИТОРИНГ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380991" y="838200"/>
          <a:ext cx="8305816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95515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818312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8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Познавательное развитие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Социально-коммуникативное развитие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Речевое развитие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Физическое развитие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Художественно-эстетическое развитие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Итоговый показатель по каждому ребенку (среднее значение)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9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Ориентируется в пространстве (на себе, на другом человеке, на плоскости)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Сравнивает количество предметов в группах до 5 на основе счета, приложением, наложением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Умеет группировать предметы по цвету, размеру, форме, назначению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Принимает роль в игре со сверстниками, проявляет инициативу в игре, может </a:t>
                      </a:r>
                      <a:r>
                        <a:rPr lang="ru-RU" sz="800" dirty="0" err="1">
                          <a:latin typeface="Times New Roman"/>
                          <a:ea typeface="Times New Roman"/>
                          <a:cs typeface="Times New Roman"/>
                        </a:rPr>
                        <a:t>обьяснить</a:t>
                      </a: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 сверстнику правило игры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Рассказывает о содержании сюжетной картинки, в том числе по опорной схеме. Может повторить образцы описания игрушки 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Определяет  первый звук в слове. Умеет образовывать новые слова по аналогии со знакомыми словами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Поддерживает  беседу, использует все части речи. понимает и употребляет слова-антонимы.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Определяет положение предметов в пространстве, умеет двигаться в нужном направлении, находит правую и левую руки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Способен преобразовывать постройки в соответствии с заданием взрослого, проявляет интерес к конструктивной деятельности, в том числе к различным поделкам 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7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 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8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3,55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3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29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2,66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08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2,66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0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3,11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99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3,77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9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3,33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9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3,77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8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3,77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7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3,55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55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2,66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68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2,44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4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3,77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53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latin typeface="Times New Roman"/>
                          <a:ea typeface="Times New Roman"/>
                          <a:cs typeface="Times New Roman"/>
                        </a:rPr>
                        <a:t>3,36</a:t>
                      </a:r>
                      <a:endParaRPr lang="ru-RU" sz="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Содержимое 7" descr="IMG_2617-20-03-19-06-03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114800" y="2667000"/>
            <a:ext cx="4572000" cy="2221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685800" y="6858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Индивидуальная работа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1" name="Содержимое 10" descr="UGWN0115.JPG"/>
          <p:cNvPicPr>
            <a:picLocks noGrp="1" noChangeAspect="1"/>
          </p:cNvPicPr>
          <p:nvPr>
            <p:ph sz="half" idx="1"/>
          </p:nvPr>
        </p:nvPicPr>
        <p:blipFill>
          <a:blip r:embed="rId4"/>
          <a:srcRect t="25254" r="-220"/>
          <a:stretch>
            <a:fillRect/>
          </a:stretch>
        </p:blipFill>
        <p:spPr>
          <a:xfrm>
            <a:off x="990600" y="1828800"/>
            <a:ext cx="2743200" cy="4208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80772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Развлечениях, праздниках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Содержимое 5" descr="IMG_2622-20-03-19-06-03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28600" y="1600200"/>
            <a:ext cx="5791200" cy="2815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6" descr="IMG_2623-20-03-19-06-03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572000" y="4589992"/>
            <a:ext cx="4315097" cy="2097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620000" cy="10668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Работа малыми подгруппами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Содержимое 8" descr="IMG_1682-12-03-19-11-18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33400" y="1600200"/>
            <a:ext cx="4702629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Содержимое 10" descr="KJBU1554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3810000" y="4038600"/>
            <a:ext cx="5016138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620000" cy="1066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В режимные моменты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" name="Содержимое 6" descr="NDHD0038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81000" y="1447800"/>
            <a:ext cx="5799910" cy="281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Содержимое 12" descr="IMG_2615-20-03-19-06-03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191000" y="4343400"/>
            <a:ext cx="4665617" cy="22680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620000" cy="1066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Дидактические игры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8" name="Содержимое 7" descr="IMG_1667-12-03-19-11-18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t="13469" r="3243" b="24237"/>
          <a:stretch>
            <a:fillRect/>
          </a:stretch>
        </p:blipFill>
        <p:spPr>
          <a:xfrm rot="16200000">
            <a:off x="735398" y="788604"/>
            <a:ext cx="3124200" cy="4137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Содержимое 9" descr="IMG_1664-12-03-19-11-18.JPG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22545" r="24535" b="5184"/>
          <a:stretch>
            <a:fillRect/>
          </a:stretch>
        </p:blipFill>
        <p:spPr>
          <a:xfrm rot="10800000">
            <a:off x="4648200" y="2667000"/>
            <a:ext cx="4162799" cy="3625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620000" cy="1066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Дидактические игры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" name="Содержимое 6" descr="IMG_1673-12-03-19-11-18.JPG"/>
          <p:cNvPicPr>
            <a:picLocks noGrp="1" noChangeAspect="1"/>
          </p:cNvPicPr>
          <p:nvPr>
            <p:ph sz="half" idx="1"/>
          </p:nvPr>
        </p:nvPicPr>
        <p:blipFill>
          <a:blip r:embed="rId3">
            <a:lum bright="10000"/>
          </a:blip>
          <a:srcRect l="9434" r="3774"/>
          <a:stretch>
            <a:fillRect/>
          </a:stretch>
        </p:blipFill>
        <p:spPr>
          <a:xfrm rot="10800000">
            <a:off x="304800" y="1295400"/>
            <a:ext cx="5181600" cy="2902134"/>
          </a:xfrm>
        </p:spPr>
      </p:pic>
      <p:pic>
        <p:nvPicPr>
          <p:cNvPr id="11" name="Содержимое 10" descr="KGHF0378.JPG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11321"/>
          <a:stretch>
            <a:fillRect/>
          </a:stretch>
        </p:blipFill>
        <p:spPr>
          <a:xfrm>
            <a:off x="4114800" y="3886200"/>
            <a:ext cx="4806895" cy="26349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Юзер\Desktop\туллукчаан\фото\Fresh-Vegetables-Powerpoint-Desig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620000" cy="1066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Дидактические игры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8" name="Содержимое 7" descr="WUCP8777.JPG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11321" r="14367" b="6132"/>
          <a:stretch>
            <a:fillRect/>
          </a:stretch>
        </p:blipFill>
        <p:spPr>
          <a:xfrm>
            <a:off x="381000" y="1143000"/>
            <a:ext cx="434340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Содержимое 9" descr="XWBU7681.JPG"/>
          <p:cNvPicPr>
            <a:picLocks noGrp="1" noChangeAspect="1"/>
          </p:cNvPicPr>
          <p:nvPr>
            <p:ph sz="half" idx="2"/>
          </p:nvPr>
        </p:nvPicPr>
        <p:blipFill>
          <a:blip r:embed="rId4">
            <a:lum bright="10000" contrast="10000"/>
          </a:blip>
          <a:srcRect t="5051" r="-220" b="12452"/>
          <a:stretch>
            <a:fillRect/>
          </a:stretch>
        </p:blipFill>
        <p:spPr>
          <a:xfrm rot="5400000">
            <a:off x="5372828" y="3167674"/>
            <a:ext cx="2512179" cy="425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epositphotos_116690718-stock-illustration-fresh-vegetable-si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5000" y="2667000"/>
            <a:ext cx="5257800" cy="1295401"/>
          </a:xfrm>
          <a:solidFill>
            <a:schemeClr val="accent6">
              <a:lumMod val="20000"/>
              <a:lumOff val="80000"/>
            </a:schemeClr>
          </a:solidFill>
          <a:effectLst>
            <a:softEdge rad="317500"/>
          </a:effectLst>
        </p:spPr>
        <p:txBody>
          <a:bodyPr>
            <a:prstTxWarp prst="textChevron">
              <a:avLst/>
            </a:prstTxWarp>
            <a:normAutofit fontScale="90000"/>
          </a:bodyPr>
          <a:lstStyle/>
          <a:p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СПАСИБО ЗА ВНИМАНИЕ! 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771</Words>
  <Application>Microsoft Office PowerPoint</Application>
  <PresentationFormat>Экран (4:3)</PresentationFormat>
  <Paragraphs>239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Office Theme</vt:lpstr>
      <vt:lpstr>Веселая фазенда</vt:lpstr>
      <vt:lpstr>ВЕСЕЛАЯ ФАЗЕНДА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Дидактическая игра</vt:lpstr>
      <vt:lpstr>МОНИТОРИНГ</vt:lpstr>
      <vt:lpstr>Презентация PowerPoint</vt:lpstr>
      <vt:lpstr>Развлечениях, праздниках</vt:lpstr>
      <vt:lpstr>Работа малыми подгруппами</vt:lpstr>
      <vt:lpstr>В режимные моменты</vt:lpstr>
      <vt:lpstr>Дидактические игры</vt:lpstr>
      <vt:lpstr>Дидактические игры</vt:lpstr>
      <vt:lpstr>Дидактические игры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Веселая фазенда</dc:title>
  <dc:creator>user2</dc:creator>
  <cp:lastModifiedBy>Мария Николаевна</cp:lastModifiedBy>
  <cp:revision>12</cp:revision>
  <dcterms:created xsi:type="dcterms:W3CDTF">2019-03-19T21:25:04Z</dcterms:created>
  <dcterms:modified xsi:type="dcterms:W3CDTF">2019-03-25T21:32:41Z</dcterms:modified>
</cp:coreProperties>
</file>