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ms-powerpoint.presentation.macroEnabled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8" r:id="rId3"/>
    <p:sldId id="259" r:id="rId4"/>
    <p:sldId id="260" r:id="rId5"/>
    <p:sldId id="261" r:id="rId6"/>
    <p:sldId id="262" r:id="rId7"/>
    <p:sldId id="276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73" r:id="rId16"/>
    <p:sldId id="274" r:id="rId17"/>
    <p:sldId id="271" r:id="rId18"/>
    <p:sldId id="272" r:id="rId19"/>
    <p:sldId id="277" r:id="rId20"/>
    <p:sldId id="275" r:id="rId2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2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422030" y="1371600"/>
            <a:ext cx="8229600" cy="1828800"/>
          </a:xfrm>
        </p:spPr>
        <p:txBody>
          <a:bodyPr vert="horz" lIns="45720" tIns="0" rIns="45720" bIns="0" anchor="b">
            <a:norm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</a:sp3d>
          </a:bodyPr>
          <a:lstStyle>
            <a:lvl1pPr>
              <a:defRPr sz="4800" b="1" cap="all" baseline="0">
                <a:ln w="6350">
                  <a:noFill/>
                </a:ln>
                <a:gradFill>
                  <a:gsLst>
                    <a:gs pos="0">
                      <a:schemeClr val="accent1">
                        <a:tint val="73000"/>
                        <a:satMod val="145000"/>
                      </a:schemeClr>
                    </a:gs>
                    <a:gs pos="73000">
                      <a:schemeClr val="accent1">
                        <a:tint val="73000"/>
                        <a:satMod val="145000"/>
                      </a:schemeClr>
                    </a:gs>
                    <a:gs pos="100000">
                      <a:schemeClr val="accent1">
                        <a:tint val="83000"/>
                        <a:satMod val="143000"/>
                      </a:schemeClr>
                    </a:gs>
                  </a:gsLst>
                  <a:lin ang="4800000" scaled="1"/>
                </a:gradFill>
                <a:effectLst>
                  <a:outerShdw blurRad="127000" dist="200000" dir="2700000" algn="tl" rotWithShape="0">
                    <a:srgbClr val="000000">
                      <a:alpha val="30000"/>
                    </a:srgbClr>
                  </a:outerShdw>
                </a:effectLst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1371600" y="3331698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600200" y="609600"/>
            <a:ext cx="7086600" cy="1828800"/>
          </a:xfrm>
        </p:spPr>
        <p:txBody>
          <a:bodyPr vert="horz" bIns="0" anchor="b">
            <a:noAutofit/>
            <a:scene3d>
              <a:camera prst="orthographicFront"/>
              <a:lightRig rig="soft" dir="t">
                <a:rot lat="0" lon="0" rev="17220000"/>
              </a:lightRig>
            </a:scene3d>
            <a:sp3d prstMaterial="softEdge">
              <a:bevelT w="38100" h="38100"/>
              <a:contourClr>
                <a:schemeClr val="tx2">
                  <a:shade val="50000"/>
                </a:schemeClr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4800" b="1" cap="none" baseline="0">
                <a:ln w="6350">
                  <a:noFill/>
                </a:ln>
                <a:solidFill>
                  <a:schemeClr val="accent1">
                    <a:tint val="90000"/>
                    <a:satMod val="120000"/>
                  </a:schemeClr>
                </a:solidFill>
                <a:effectLst>
                  <a:outerShdw blurRad="114300" dist="101600" dir="2700000" algn="tl" rotWithShape="0">
                    <a:srgbClr val="000000">
                      <a:alpha val="4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1600200" y="2507786"/>
            <a:ext cx="7086600" cy="1509712"/>
          </a:xfrm>
        </p:spPr>
        <p:txBody>
          <a:bodyPr anchor="t"/>
          <a:lstStyle>
            <a:lvl1pPr marL="73152" indent="0" algn="l">
              <a:buNone/>
              <a:defRPr sz="20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>
          <a:xfrm>
            <a:off x="7924800" y="6416675"/>
            <a:ext cx="762000" cy="365125"/>
          </a:xfrm>
        </p:spPr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2"/>
            <a:ext cx="4040188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5" y="1535112"/>
            <a:ext cx="4041775" cy="750887"/>
          </a:xfrm>
        </p:spPr>
        <p:txBody>
          <a:bodyPr anchor="ctr"/>
          <a:lstStyle>
            <a:lvl1pPr marL="0" indent="0">
              <a:buNone/>
              <a:defRPr sz="2400" b="0" cap="all" baseline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Объект 4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4040188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362200"/>
            <a:ext cx="4041775" cy="37639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vert="horz" anchor="b">
            <a:normAutofit/>
            <a:sp3d prstMaterial="softEdge"/>
          </a:bodyPr>
          <a:lstStyle>
            <a:lvl1pPr algn="l">
              <a:buNone/>
              <a:defRPr sz="2200" b="0">
                <a:ln w="6350">
                  <a:noFill/>
                </a:ln>
                <a:solidFill>
                  <a:schemeClr val="accent1">
                    <a:tint val="73000"/>
                    <a:satMod val="180000"/>
                  </a:schemeClr>
                </a:solidFill>
              </a:defRPr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57200" y="1524000"/>
            <a:ext cx="3008313" cy="4602163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200"/>
            </a:lvl3pPr>
            <a:lvl4pPr>
              <a:defRPr sz="2000"/>
            </a:lvl4pPr>
            <a:lvl5pPr>
              <a:defRPr sz="1800"/>
            </a:lvl5pPr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828800" y="609600"/>
            <a:ext cx="5486400" cy="522288"/>
          </a:xfrm>
        </p:spPr>
        <p:txBody>
          <a:bodyPr lIns="45720" rIns="45720" bIns="0" anchor="b">
            <a:sp3d prstMaterial="softEdge"/>
          </a:bodyPr>
          <a:lstStyle>
            <a:lvl1pPr algn="ctr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828800" y="1831975"/>
            <a:ext cx="5486400" cy="3962400"/>
          </a:xfrm>
          <a:solidFill>
            <a:schemeClr val="bg2"/>
          </a:solidFill>
          <a:ln w="44450" cap="sq" cmpd="sng" algn="ctr">
            <a:solidFill>
              <a:srgbClr val="FFFFFF"/>
            </a:solidFill>
            <a:prstDash val="solid"/>
            <a:miter lim="800000"/>
          </a:ln>
          <a:effectLst>
            <a:outerShdw blurRad="190500" dist="228600" dir="2700000" sy="90000">
              <a:srgbClr val="000000">
                <a:alpha val="25000"/>
              </a:srgbClr>
            </a:outerShdw>
          </a:effectLst>
          <a:scene3d>
            <a:camera prst="orthographicFront">
              <a:rot lat="0" lon="0" rev="0"/>
            </a:camera>
            <a:lightRig rig="balanced" dir="tr">
              <a:rot lat="0" lon="0" rev="2700000"/>
            </a:lightRig>
          </a:scene3d>
          <a:sp3d prstMaterial="matte">
            <a:contourClr>
              <a:schemeClr val="tx2">
                <a:shade val="50000"/>
              </a:schemeClr>
            </a:contourClr>
          </a:sp3d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t"/>
          <a:lstStyle>
            <a:lvl1pPr indent="0">
              <a:buNone/>
              <a:defRPr sz="3200"/>
            </a:lvl1pPr>
          </a:lstStyle>
          <a:p>
            <a:pPr marL="0" algn="l" rtl="0" eaLnBrk="1" latinLnBrk="0" hangingPunct="1"/>
            <a:r>
              <a:rPr kumimoji="0" lang="ru-RU" smtClean="0">
                <a:solidFill>
                  <a:schemeClr val="lt1"/>
                </a:solidFill>
                <a:latin typeface="+mn-lt"/>
                <a:ea typeface="+mn-ea"/>
                <a:cs typeface="+mn-cs"/>
              </a:rPr>
              <a:t>Вставка рисунка</a:t>
            </a:r>
            <a:endParaRPr kumimoji="0" lang="en-US" dirty="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828800" y="1166787"/>
            <a:ext cx="5486400" cy="530352"/>
          </a:xfrm>
        </p:spPr>
        <p:txBody>
          <a:bodyPr lIns="45720" tIns="45720" rIns="45720" anchor="t"/>
          <a:lstStyle>
            <a:lvl1pPr marL="0" indent="0" algn="ct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>
                <a:rot lat="0" lon="0" rev="16800000"/>
              </a:lightRig>
            </a:scene3d>
            <a:sp3d prstMaterial="softEdge">
              <a:bevelT w="38100" h="38100"/>
            </a:sp3d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709160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>
            <a:off x="457200" y="6416675"/>
            <a:ext cx="21336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7775A3E-76FF-4ACB-B777-C783240C1EFC}" type="datetimeFigureOut">
              <a:rPr lang="ru-RU" smtClean="0"/>
              <a:t>18.02.2020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>
            <a:off x="3124200" y="6416675"/>
            <a:ext cx="2895600" cy="365125"/>
          </a:xfrm>
          <a:prstGeom prst="rect">
            <a:avLst/>
          </a:prstGeom>
        </p:spPr>
        <p:txBody>
          <a:bodyPr vert="horz" anchor="b"/>
          <a:lstStyle>
            <a:lvl1pPr algn="ct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7924800" y="6416675"/>
            <a:ext cx="762000" cy="365125"/>
          </a:xfrm>
          <a:prstGeom prst="rect">
            <a:avLst/>
          </a:prstGeom>
        </p:spPr>
        <p:txBody>
          <a:bodyPr vert="horz" lIns="0" rIns="0" anchor="b"/>
          <a:lstStyle>
            <a:lvl1pPr algn="r" eaLnBrk="1" latinLnBrk="0" hangingPunct="1">
              <a:defRPr kumimoji="0" sz="1200">
                <a:solidFill>
                  <a:schemeClr val="tx1">
                    <a:shade val="50000"/>
                  </a:schemeClr>
                </a:solidFill>
              </a:defRPr>
            </a:lvl1pPr>
          </a:lstStyle>
          <a:p>
            <a:fld id="{2B777054-D059-4216-8660-76299DAC3E74}" type="slidenum">
              <a:rPr lang="ru-RU" smtClean="0"/>
              <a:t>‹#›</a:t>
            </a:fld>
            <a:endParaRPr lang="ru-RU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txStyles>
    <p:titleStyle>
      <a:lvl1pPr algn="ctr" rtl="0" eaLnBrk="1" latinLnBrk="0" hangingPunct="1">
        <a:spcBef>
          <a:spcPct val="0"/>
        </a:spcBef>
        <a:buNone/>
        <a:defRPr kumimoji="0" sz="4100" b="1" kern="1200" cap="none" baseline="0">
          <a:ln w="6350">
            <a:noFill/>
          </a:ln>
          <a:gradFill>
            <a:gsLst>
              <a:gs pos="0">
                <a:schemeClr val="accent1">
                  <a:tint val="73000"/>
                  <a:satMod val="145000"/>
                </a:schemeClr>
              </a:gs>
              <a:gs pos="73000">
                <a:schemeClr val="accent1">
                  <a:tint val="73000"/>
                  <a:satMod val="145000"/>
                </a:schemeClr>
              </a:gs>
              <a:gs pos="100000">
                <a:schemeClr val="accent1">
                  <a:tint val="83000"/>
                  <a:satMod val="143000"/>
                </a:schemeClr>
              </a:gs>
            </a:gsLst>
            <a:lin ang="4800000" scaled="1"/>
          </a:gradFill>
          <a:effectLst>
            <a:outerShdw blurRad="114300" dist="101600" dir="27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</p:titleStyle>
    <p:bodyStyle>
      <a:lvl1pPr marL="548640" indent="-411480" algn="l" rtl="0" eaLnBrk="1" latinLnBrk="0" hangingPunct="1">
        <a:spcBef>
          <a:spcPct val="20000"/>
        </a:spcBef>
        <a:buClr>
          <a:schemeClr val="tx1">
            <a:shade val="95000"/>
          </a:schemeClr>
        </a:buClr>
        <a:buSzPct val="65000"/>
        <a:buFont typeface="Wingdings 2"/>
        <a:buChar char="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868680" indent="-283464" algn="l" rtl="0" eaLnBrk="1" latinLnBrk="0" hangingPunct="1">
        <a:spcBef>
          <a:spcPct val="20000"/>
        </a:spcBef>
        <a:buClr>
          <a:schemeClr val="tx1"/>
        </a:buClr>
        <a:buSzPct val="80000"/>
        <a:buFont typeface="Wingdings 2"/>
        <a:buChar char="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33856" indent="-228600" algn="l" rtl="0" eaLnBrk="1" latinLnBrk="0" hangingPunct="1">
        <a:spcBef>
          <a:spcPct val="20000"/>
        </a:spcBef>
        <a:buClr>
          <a:schemeClr val="tx1"/>
        </a:buClr>
        <a:buSzPct val="95000"/>
        <a:buFont typeface="Wingdings"/>
        <a:buChar char="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353312" indent="-182880" algn="l" rtl="0" eaLnBrk="1" latinLnBrk="0" hangingPunct="1">
        <a:spcBef>
          <a:spcPct val="20000"/>
        </a:spcBef>
        <a:buClr>
          <a:schemeClr val="tx1"/>
        </a:buClr>
        <a:buSzPct val="100000"/>
        <a:buFont typeface="Wingdings 3"/>
        <a:buChar char="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54533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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64792" indent="-182880" algn="l" rtl="0" eaLnBrk="1" latinLnBrk="0" hangingPunct="1">
        <a:spcBef>
          <a:spcPct val="20000"/>
        </a:spcBef>
        <a:buClr>
          <a:schemeClr val="tx1"/>
        </a:buClr>
        <a:buFont typeface="Wingdings 3"/>
        <a:buChar char="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65960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167128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368296" indent="-182880" algn="l" rtl="0" eaLnBrk="1" latinLnBrk="0" hangingPunct="1">
        <a:spcBef>
          <a:spcPct val="20000"/>
        </a:spcBef>
        <a:buClr>
          <a:schemeClr val="tx1"/>
        </a:buClr>
        <a:buFont typeface="Wingdings 2"/>
        <a:buChar char="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6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eg"/><Relationship Id="rId4" Type="http://schemas.openxmlformats.org/officeDocument/2006/relationships/image" Target="../media/image2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11560" y="692696"/>
            <a:ext cx="7920880" cy="439248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Опыт работы по теме «Экспериментирование как средство развития познавательного интереса у дошкольников»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5445224"/>
            <a:ext cx="7304856" cy="1008112"/>
          </a:xfrm>
        </p:spPr>
        <p:txBody>
          <a:bodyPr>
            <a:normAutofit lnSpcReduction="10000"/>
          </a:bodyPr>
          <a:lstStyle/>
          <a:p>
            <a:r>
              <a:rPr lang="ru-RU" dirty="0" smtClean="0"/>
              <a:t>Составила Ломтева Татьяна Петровна</a:t>
            </a:r>
          </a:p>
          <a:p>
            <a:r>
              <a:rPr lang="ru-RU" dirty="0" smtClean="0"/>
              <a:t>МБДОУ д. с. «Незабудка»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5450695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794793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6900359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151833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955654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30009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7414267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8328"/>
            <a:ext cx="8219256" cy="1794528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ГРУППЕ СОЗДАНА МИНИ-ЛАБОРАТОРИЯ</a:t>
            </a:r>
            <a:br>
              <a:rPr lang="ru-RU" dirty="0" smtClean="0"/>
            </a:br>
            <a:r>
              <a:rPr lang="ru-RU" dirty="0" smtClean="0"/>
              <a:t>«Почемучка»</a:t>
            </a:r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2060848"/>
            <a:ext cx="6768751" cy="4608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094438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188640"/>
            <a:ext cx="7992888" cy="2266801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В детском саду создан  зимний сад, где дети наблюдают за живой </a:t>
            </a:r>
            <a:r>
              <a:rPr lang="ru-RU" dirty="0" err="1" smtClean="0"/>
              <a:t>природой,экспериментируют</a:t>
            </a:r>
            <a:endParaRPr lang="ru-RU" dirty="0"/>
          </a:p>
        </p:txBody>
      </p:sp>
      <p:pic>
        <p:nvPicPr>
          <p:cNvPr id="3" name="Picture 3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016288"/>
            <a:ext cx="4072975" cy="30547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2" descr="C:\Users\Детсад\Desktop\лук2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55441"/>
            <a:ext cx="3908685" cy="41764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8228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На участке детского сада </a:t>
            </a:r>
            <a:br>
              <a:rPr lang="ru-RU" dirty="0" smtClean="0"/>
            </a:br>
            <a:r>
              <a:rPr lang="ru-RU" dirty="0" smtClean="0"/>
              <a:t> создана метеоплощадка</a:t>
            </a:r>
            <a:endParaRPr lang="ru-RU" dirty="0"/>
          </a:p>
        </p:txBody>
      </p:sp>
      <p:pic>
        <p:nvPicPr>
          <p:cNvPr id="4" name="Picture 2" descr="C:\Users\Детсад\Desktop\осадки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667088"/>
            <a:ext cx="4032448" cy="51909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" descr="C:\Users\Детсад\Desktop\метеоплощадка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1916832"/>
            <a:ext cx="2773529" cy="42964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1057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338328"/>
            <a:ext cx="8208912" cy="1650512"/>
          </a:xfrm>
        </p:spPr>
        <p:txBody>
          <a:bodyPr>
            <a:normAutofit fontScale="90000"/>
          </a:bodyPr>
          <a:lstStyle/>
          <a:p>
            <a:r>
              <a:rPr lang="ru-RU" dirty="0" smtClean="0"/>
              <a:t>Знакомимся с палитрой. Оказывается , смешивая два цвета, можно получить третий</a:t>
            </a:r>
            <a:endParaRPr lang="ru-RU" dirty="0"/>
          </a:p>
        </p:txBody>
      </p:sp>
      <p:pic>
        <p:nvPicPr>
          <p:cNvPr id="2050" name="Picture 2" descr="D:\эксперт\палитра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2348880"/>
            <a:ext cx="6264696" cy="424847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17897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Дети сравнивают ткань и бумагу . Оказалось, ткань прочнее</a:t>
            </a:r>
            <a:endParaRPr lang="ru-RU" dirty="0"/>
          </a:p>
        </p:txBody>
      </p:sp>
      <p:pic>
        <p:nvPicPr>
          <p:cNvPr id="3074" name="Picture 2" descr="D:\эксперт\ткань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9" y="2852936"/>
            <a:ext cx="2088232" cy="37154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D:\эксперт\ткань 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2402088"/>
            <a:ext cx="4032449" cy="41663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39995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Где прячется воздух</a:t>
            </a:r>
            <a:endParaRPr lang="ru-RU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84784"/>
            <a:ext cx="3707904" cy="50405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87629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Изучаем свойства песка</a:t>
            </a:r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2204864"/>
            <a:ext cx="2480876" cy="441407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1960" y="1988840"/>
            <a:ext cx="3600400" cy="46027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71549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А из крахмала и масла можно получить искусственный снег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1484784"/>
            <a:ext cx="6229751" cy="489654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312233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Самостоятельная деятельность деятельность</a:t>
            </a:r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96852"/>
            <a:ext cx="3347864" cy="4500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171" name="Picture 3" descr="D:\эксперт\86KkRKPiD8c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3968" y="1772816"/>
            <a:ext cx="3816424" cy="43924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11521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Индивидуальная  деятельность</a:t>
            </a:r>
            <a:endParaRPr lang="ru-RU" dirty="0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FF00"/>
                </a:solidFill>
              </a:rPr>
              <a:t>Икт в занятии верный друг . Поиграем и найдём новые знания вдруг!</a:t>
            </a:r>
            <a:endParaRPr lang="ru-RU" dirty="0">
              <a:solidFill>
                <a:srgbClr val="FFFF00"/>
              </a:solidFill>
            </a:endParaRPr>
          </a:p>
        </p:txBody>
      </p:sp>
      <p:pic>
        <p:nvPicPr>
          <p:cNvPr id="5122" name="Picture 2" descr="D:\эксперт\8cSM4JfFzLk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600200"/>
            <a:ext cx="4320480" cy="45259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8455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>Экспериментирование на прогулке</a:t>
            </a:r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1196752"/>
            <a:ext cx="2880320" cy="53285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Picture 2" descr="http://itd2.mycdn.me/image?t=13&amp;bid=666146538431&amp;id=666146538431&amp;plc=WEB&amp;tkn=iDG4llXI012YwEhDZfRfRUQlmUU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752" y="3860800"/>
            <a:ext cx="4104414" cy="29008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848" y="1556792"/>
            <a:ext cx="3630680" cy="230400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2735" y="1213520"/>
            <a:ext cx="2451265" cy="47085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99909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2413" cy="6856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57006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C:\Users\Детсад\Desktop\img1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0"/>
            <a:ext cx="9144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7686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пекс">
  <a:themeElements>
    <a:clrScheme name="Апекс">
      <a:dk1>
        <a:sysClr val="windowText" lastClr="000000"/>
      </a:dk1>
      <a:lt1>
        <a:sysClr val="window" lastClr="FFFFFF"/>
      </a:lt1>
      <a:dk2>
        <a:srgbClr val="69676D"/>
      </a:dk2>
      <a:lt2>
        <a:srgbClr val="C9C2D1"/>
      </a:lt2>
      <a:accent1>
        <a:srgbClr val="CEB966"/>
      </a:accent1>
      <a:accent2>
        <a:srgbClr val="9CB084"/>
      </a:accent2>
      <a:accent3>
        <a:srgbClr val="6BB1C9"/>
      </a:accent3>
      <a:accent4>
        <a:srgbClr val="6585CF"/>
      </a:accent4>
      <a:accent5>
        <a:srgbClr val="7E6BC9"/>
      </a:accent5>
      <a:accent6>
        <a:srgbClr val="A379BB"/>
      </a:accent6>
      <a:hlink>
        <a:srgbClr val="410082"/>
      </a:hlink>
      <a:folHlink>
        <a:srgbClr val="932968"/>
      </a:folHlink>
    </a:clrScheme>
    <a:fontScheme name="Апекс">
      <a:majorFont>
        <a:latin typeface="Lucida Sans"/>
        <a:ea typeface=""/>
        <a:cs typeface=""/>
        <a:font script="Grek" typeface="Arial"/>
        <a:font script="Cyrl" typeface="Arial"/>
        <a:font script="Jpan" typeface="HG丸ｺﾞｼｯｸM-PRO"/>
        <a:font script="Hang" typeface="휴먼옛체"/>
        <a:font script="Hans" typeface="黑体"/>
        <a:font script="Hant" typeface="微軟正黑體"/>
        <a:font script="Arab" typeface="Tahoma"/>
        <a:font script="Hebr" typeface="Levenim MT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Book Antiqua"/>
        <a:ea typeface=""/>
        <a:cs typeface=""/>
        <a:font script="Grek" typeface="Times New Roman"/>
        <a:font script="Cyrl" typeface="Times New Roman"/>
        <a:font script="Jpan" typeface="HG明朝B"/>
        <a:font script="Hang" typeface="돋움"/>
        <a:font script="Hans" typeface="宋体"/>
        <a:font script="Hant" typeface="新細明體"/>
        <a:font script="Arab" typeface="Times New Roman"/>
        <a:font script="Hebr" typeface="David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Апекс">
      <a:fillStyleLst>
        <a:solidFill>
          <a:schemeClr val="phClr"/>
        </a:solidFill>
        <a:gradFill rotWithShape="1">
          <a:gsLst>
            <a:gs pos="20000">
              <a:schemeClr val="phClr">
                <a:tint val="9000"/>
              </a:schemeClr>
            </a:gs>
            <a:gs pos="100000">
              <a:schemeClr val="phClr">
                <a:tint val="70000"/>
                <a:satMod val="100000"/>
              </a:schemeClr>
            </a:gs>
          </a:gsLst>
          <a:path path="circle">
            <a:fillToRect l="-15000" t="-15000" r="115000" b="115000"/>
          </a:path>
        </a:gradFill>
        <a:gradFill rotWithShape="1">
          <a:gsLst>
            <a:gs pos="0">
              <a:schemeClr val="phClr">
                <a:shade val="60000"/>
              </a:schemeClr>
            </a:gs>
            <a:gs pos="33000">
              <a:schemeClr val="phClr">
                <a:tint val="86500"/>
              </a:schemeClr>
            </a:gs>
            <a:gs pos="46750">
              <a:schemeClr val="phClr">
                <a:tint val="71000"/>
                <a:satMod val="112000"/>
              </a:schemeClr>
            </a:gs>
            <a:gs pos="53000">
              <a:schemeClr val="phClr">
                <a:tint val="71000"/>
                <a:satMod val="112000"/>
              </a:schemeClr>
            </a:gs>
            <a:gs pos="68000">
              <a:schemeClr val="phClr">
                <a:tint val="86000"/>
              </a:schemeClr>
            </a:gs>
            <a:gs pos="100000">
              <a:schemeClr val="phClr">
                <a:shade val="60000"/>
              </a:schemeClr>
            </a:gs>
          </a:gsLst>
          <a:lin ang="8350000" scaled="1"/>
        </a:gradFill>
      </a:fillStyleLst>
      <a:lnStyleLst>
        <a:ln w="9525" cap="flat" cmpd="sng" algn="ctr">
          <a:solidFill>
            <a:schemeClr val="phClr">
              <a:shade val="48000"/>
              <a:satMod val="11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130000" dist="101600" dir="2700000" algn="tl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</a:effectStyle>
        <a:effectStyle>
          <a:effectLst>
            <a:outerShdw blurRad="190500" dist="228600" dir="2700000" sy="90000" rotWithShape="0">
              <a:srgbClr val="000000">
                <a:alpha val="25500"/>
              </a:srgbClr>
            </a:outerShdw>
          </a:effectLst>
          <a:scene3d>
            <a:camera prst="orthographicFront" fov="0">
              <a:rot lat="0" lon="0" rev="0"/>
            </a:camera>
            <a:lightRig rig="soft" dir="tl">
              <a:rot lat="0" lon="0" rev="20100000"/>
            </a:lightRig>
          </a:scene3d>
          <a:sp3d>
            <a:bevelT w="50800"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180000"/>
              </a:schemeClr>
            </a:gs>
            <a:gs pos="100000">
              <a:schemeClr val="phClr">
                <a:shade val="45000"/>
                <a:satMod val="120000"/>
              </a:schemeClr>
            </a:gs>
          </a:gsLst>
          <a:path path="circle">
            <a:fillToRect r="10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3000"/>
                <a:satMod val="110000"/>
              </a:schemeClr>
              <a:schemeClr val="phClr">
                <a:tint val="60000"/>
                <a:satMod val="425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Apex</Template>
  <TotalTime>322</TotalTime>
  <Words>106</Words>
  <Application>Microsoft Office PowerPoint</Application>
  <PresentationFormat>Экран (4:3)</PresentationFormat>
  <Paragraphs>15</Paragraphs>
  <Slides>20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20</vt:i4>
      </vt:variant>
    </vt:vector>
  </HeadingPairs>
  <TitlesOfParts>
    <vt:vector size="21" baseType="lpstr">
      <vt:lpstr>Апекс</vt:lpstr>
      <vt:lpstr>Опыт работы по теме «Экспериментирование как средство развития познавательного интереса у дошкольников»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В ГРУППЕ СОЗДАНА МИНИ-ЛАБОРАТОРИЯ «Почемучка»</vt:lpstr>
      <vt:lpstr>В детском саду создан  зимний сад, где дети наблюдают за живой природой,экспериментируют</vt:lpstr>
      <vt:lpstr>На участке детского сада   создана метеоплощадка</vt:lpstr>
      <vt:lpstr>Знакомимся с палитрой. Оказывается , смешивая два цвета, можно получить третий</vt:lpstr>
      <vt:lpstr>Дети сравнивают ткань и бумагу . Оказалось, ткань прочнее</vt:lpstr>
      <vt:lpstr>Где прячется воздух</vt:lpstr>
      <vt:lpstr>Изучаем свойства песка</vt:lpstr>
      <vt:lpstr>А из крахмала и масла можно получить искусственный снег</vt:lpstr>
      <vt:lpstr>Самостоятельная деятельность деятельность</vt:lpstr>
      <vt:lpstr>Индивидуальная  деятельность</vt:lpstr>
      <vt:lpstr>Экспериментирование на прогулке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Опыт работы по теме «Экспериментирование как средство развития познавательного интереса у дошкольников»</dc:title>
  <dc:creator>Детсад</dc:creator>
  <cp:lastModifiedBy>Детсад</cp:lastModifiedBy>
  <cp:revision>20</cp:revision>
  <dcterms:created xsi:type="dcterms:W3CDTF">2020-02-17T08:42:28Z</dcterms:created>
  <dcterms:modified xsi:type="dcterms:W3CDTF">2020-02-18T04:25:20Z</dcterms:modified>
</cp:coreProperties>
</file>