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78" r:id="rId3"/>
    <p:sldId id="260" r:id="rId4"/>
    <p:sldId id="277" r:id="rId5"/>
    <p:sldId id="262" r:id="rId6"/>
    <p:sldId id="261" r:id="rId7"/>
    <p:sldId id="279" r:id="rId8"/>
    <p:sldId id="265" r:id="rId9"/>
    <p:sldId id="263" r:id="rId10"/>
    <p:sldId id="264" r:id="rId11"/>
    <p:sldId id="256" r:id="rId12"/>
    <p:sldId id="276" r:id="rId13"/>
    <p:sldId id="259" r:id="rId14"/>
    <p:sldId id="280" r:id="rId15"/>
    <p:sldId id="290" r:id="rId16"/>
    <p:sldId id="275" r:id="rId17"/>
    <p:sldId id="266" r:id="rId18"/>
    <p:sldId id="281" r:id="rId19"/>
    <p:sldId id="268" r:id="rId20"/>
    <p:sldId id="282" r:id="rId21"/>
    <p:sldId id="284" r:id="rId22"/>
    <p:sldId id="283" r:id="rId23"/>
    <p:sldId id="274" r:id="rId24"/>
    <p:sldId id="285" r:id="rId25"/>
    <p:sldId id="287" r:id="rId26"/>
    <p:sldId id="286" r:id="rId27"/>
    <p:sldId id="267" r:id="rId28"/>
    <p:sldId id="270" r:id="rId29"/>
    <p:sldId id="271" r:id="rId30"/>
    <p:sldId id="273" r:id="rId31"/>
    <p:sldId id="272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68A0C-8D0D-4EFC-95A2-48DF1B1E66C6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B24CC-DF83-4D76-AE12-FCACA75217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Презентация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i="1" dirty="0" smtClean="0">
                <a:latin typeface="+mj-lt"/>
                <a:cs typeface="Arial" panose="020B0604020202020204" pitchFamily="34" charset="0"/>
              </a:rPr>
              <a:t>Крепостное </a:t>
            </a:r>
            <a:r>
              <a:rPr lang="ru-RU" sz="4000" b="1" i="1" dirty="0">
                <a:latin typeface="+mj-lt"/>
                <a:cs typeface="Arial" panose="020B0604020202020204" pitchFamily="34" charset="0"/>
              </a:rPr>
              <a:t>право</a:t>
            </a:r>
            <a:br>
              <a:rPr lang="ru-RU" sz="4000" b="1" i="1" dirty="0">
                <a:latin typeface="+mj-lt"/>
                <a:cs typeface="Arial" panose="020B0604020202020204" pitchFamily="34" charset="0"/>
              </a:rPr>
            </a:br>
            <a:r>
              <a:rPr lang="ru-RU" sz="4000" b="1" i="1" dirty="0">
                <a:latin typeface="+mj-lt"/>
                <a:cs typeface="Arial" panose="020B0604020202020204" pitchFamily="34" charset="0"/>
              </a:rPr>
              <a:t>  в </a:t>
            </a:r>
            <a:r>
              <a:rPr lang="ru-RU" sz="4000" b="1" i="1" dirty="0" smtClean="0">
                <a:latin typeface="+mj-lt"/>
                <a:cs typeface="Arial" panose="020B0604020202020204" pitchFamily="34" charset="0"/>
              </a:rPr>
              <a:t>произведении</a:t>
            </a:r>
          </a:p>
          <a:p>
            <a:pPr marL="0" indent="0" algn="ctr">
              <a:buNone/>
            </a:pPr>
            <a:r>
              <a:rPr lang="ru-RU" sz="4000" b="1" i="1" dirty="0" smtClean="0">
                <a:latin typeface="+mj-lt"/>
                <a:cs typeface="Arial" panose="020B0604020202020204" pitchFamily="34" charset="0"/>
              </a:rPr>
              <a:t>И.С</a:t>
            </a:r>
            <a:r>
              <a:rPr lang="ru-RU" sz="4000" b="1" i="1" dirty="0">
                <a:latin typeface="+mj-lt"/>
                <a:cs typeface="Arial" panose="020B0604020202020204" pitchFamily="34" charset="0"/>
              </a:rPr>
              <a:t>. Тургенева «Муму</a:t>
            </a:r>
            <a:r>
              <a:rPr lang="ru-RU" sz="4000" b="1" i="1" dirty="0" smtClean="0">
                <a:latin typeface="+mj-lt"/>
                <a:cs typeface="Arial" panose="020B0604020202020204" pitchFamily="34" charset="0"/>
              </a:rPr>
              <a:t>».</a:t>
            </a:r>
          </a:p>
          <a:p>
            <a:pPr marL="0" indent="0" algn="ctr">
              <a:buNone/>
            </a:pP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2400" b="1" dirty="0" smtClean="0">
                <a:latin typeface="+mj-lt"/>
                <a:cs typeface="Arial" panose="020B0604020202020204" pitchFamily="34" charset="0"/>
              </a:rPr>
              <a:t>Автор: учитель русского языка и литературы, Климова Н.В..</a:t>
            </a:r>
            <a:endParaRPr lang="ru-RU" sz="24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8154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4" y="1395577"/>
            <a:ext cx="5675413" cy="30338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273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8003232" cy="4569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Крепостное право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– совокупность юридических норм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государства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, закреплявших наиболее полную и суровую форму зависимости крестьянина от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помещика.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1447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579296" cy="57935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  Крепостное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право в России складывалось на протяжении с XI по XVII век и просуществовало до середины XIX века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(до1861 года) .</a:t>
            </a:r>
          </a:p>
          <a:p>
            <a:pPr marL="0" indent="0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  Трудно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жилось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холопам </a:t>
            </a:r>
            <a:r>
              <a:rPr lang="ru-RU" sz="36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(человек, находящийся в зависимости, близкой к рабству). </a:t>
            </a:r>
            <a:r>
              <a:rPr lang="ru-RU" sz="3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  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Холоп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был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полной собственностью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господина, не имел возможности распоряжаться своей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жизнью.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171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Труд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крепостных использовался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не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только в сельском хозяйстве.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    Были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крепостные, делавшие всю черную тяжелую работу по двору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Подневольные мастера: кузнецы, плотники,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каретники и т.д. </a:t>
            </a:r>
          </a:p>
          <a:p>
            <a:pPr marL="0" indent="0">
              <a:buNone/>
            </a:pPr>
            <a:r>
              <a:rPr lang="ru-RU" sz="36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Прислуга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: повара, кухарки,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лакеи и т.д. 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932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600" b="1" u="sng" dirty="0">
                <a:latin typeface="+mj-lt"/>
                <a:cs typeface="Arial" panose="020B0604020202020204" pitchFamily="34" charset="0"/>
              </a:rPr>
              <a:t>1764 г.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 – крестьянам было запрещено подавать челобитные (жалобы) на своих помещиков. При этом тех, кто осмелился написать жалобу, били кнутом и ссылали на каторгу.</a:t>
            </a:r>
          </a:p>
        </p:txBody>
      </p:sp>
    </p:spTree>
    <p:extLst>
      <p:ext uri="{BB962C8B-B14F-4D97-AF65-F5344CB8AC3E}">
        <p14:creationId xmlns="" xmlns:p14="http://schemas.microsoft.com/office/powerpoint/2010/main" val="183408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28700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Указы об ужесточении крепостного права:</a:t>
            </a:r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36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36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u="sng" dirty="0">
                <a:latin typeface="+mj-lt"/>
                <a:cs typeface="Arial" panose="020B0604020202020204" pitchFamily="34" charset="0"/>
              </a:rPr>
              <a:t>1747 г.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– помещику предоставляется право продавать своих крестьян в солдаты любому лицу;</a:t>
            </a:r>
          </a:p>
          <a:p>
            <a:pPr marL="0" indent="0">
              <a:buNone/>
            </a:pPr>
            <a:r>
              <a:rPr lang="ru-RU" b="1" u="sng" dirty="0">
                <a:latin typeface="+mj-lt"/>
                <a:cs typeface="Arial" panose="020B0604020202020204" pitchFamily="34" charset="0"/>
              </a:rPr>
              <a:t>1760 г.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– помещик получил право ссылать крестьян в Сибирь без следствия, суда и проверки. Как правило, помещик старался сбыть старых, увечных, негодных к работе людей. Почти все они погибали в пути.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0448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+mj-lt"/>
                <a:cs typeface="Arial" panose="020B0604020202020204" pitchFamily="34" charset="0"/>
              </a:rPr>
              <a:t>Именно при крепостном строе существовало самое страшное право – эксплуатация одного человека другим. </a:t>
            </a:r>
          </a:p>
        </p:txBody>
      </p:sp>
    </p:spTree>
    <p:extLst>
      <p:ext uri="{BB962C8B-B14F-4D97-AF65-F5344CB8AC3E}">
        <p14:creationId xmlns="" xmlns:p14="http://schemas.microsoft.com/office/powerpoint/2010/main" val="12307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548680"/>
            <a:ext cx="7560840" cy="57214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4557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404664"/>
            <a:ext cx="7560840" cy="59046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340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28600" y="620688"/>
            <a:ext cx="10153128" cy="2979763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Крепостное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право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в произведении 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.С. Тургенева «Муму»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816496"/>
          </a:xfrm>
        </p:spPr>
        <p:txBody>
          <a:bodyPr/>
          <a:lstStyle/>
          <a:p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Иван Сергеевич Тургенев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268760"/>
            <a:ext cx="5357850" cy="46605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575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507288" cy="50734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b="1" dirty="0">
                <a:latin typeface="+mj-lt"/>
                <a:cs typeface="Arial" panose="020B0604020202020204" pitchFamily="34" charset="0"/>
              </a:rPr>
              <a:t>Тургенев глубоко проникся сознанием пагубности крепостного права, несправедливости его, жестокости и постыдности. </a:t>
            </a:r>
            <a:endParaRPr lang="ru-RU" sz="3600" b="1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Он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не мог примириться с его существованием,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сознавал необходимость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отменить его и, побуждаемый этим сознанием, нанес ему чувствительные удары</a:t>
            </a:r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260976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Клятва Тургенева самому </a:t>
            </a:r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себе. 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Употребить </a:t>
            </a:r>
            <a:r>
              <a:rPr lang="ru-RU" sz="36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все силы на то, чтобы свалить крепостничество, которое для него являлось, по собственному его выражению, личным его врагом.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2406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57298"/>
            <a:ext cx="8507288" cy="4768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3600" b="1" u="sng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Муму́»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— рассказ русского писателя Ивана Сергеевича Тургенева, написанный в 1852 году. 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В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основе произведения лежат реальные события, происходившие в московском доме матери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писателя, </a:t>
            </a:r>
            <a:r>
              <a:rPr lang="ru-RU" sz="3600" b="1" dirty="0" err="1" smtClean="0">
                <a:latin typeface="+mj-lt"/>
                <a:cs typeface="Arial" panose="020B0604020202020204" pitchFamily="34" charset="0"/>
              </a:rPr>
              <a:t>Лутовиновой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Варвары Петровны.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718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cs typeface="Arial" panose="020B0604020202020204" pitchFamily="34" charset="0"/>
              </a:rPr>
              <a:t>Татьяна</a:t>
            </a:r>
            <a:endParaRPr lang="ru-RU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9145016" cy="5001419"/>
          </a:xfrm>
        </p:spPr>
        <p:txBody>
          <a:bodyPr>
            <a:noAutofit/>
          </a:bodyPr>
          <a:lstStyle/>
          <a:p>
            <a:r>
              <a:rPr lang="ru-RU" b="1" u="sng" dirty="0">
                <a:latin typeface="+mj-lt"/>
                <a:cs typeface="Arial" panose="020B0604020202020204" pitchFamily="34" charset="0"/>
              </a:rPr>
              <a:t>Татьяна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 - женщина с тяжелой судьбой: </a:t>
            </a:r>
            <a:endParaRPr lang="ru-RU" b="1" dirty="0" smtClean="0">
              <a:latin typeface="+mj-lt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+mj-lt"/>
                <a:cs typeface="Arial" panose="020B0604020202020204" pitchFamily="34" charset="0"/>
              </a:rPr>
              <a:t> «С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ранней молодости ее держали в </a:t>
            </a:r>
            <a:endParaRPr lang="ru-RU" b="1" dirty="0" smtClean="0">
              <a:latin typeface="+mj-lt"/>
              <a:cs typeface="Arial" panose="020B0604020202020204" pitchFamily="34" charset="0"/>
            </a:endParaRPr>
          </a:p>
          <a:p>
            <a:pPr>
              <a:buNone/>
            </a:pPr>
            <a:r>
              <a:rPr lang="ru-RU" b="1" dirty="0" smtClean="0">
                <a:latin typeface="+mj-lt"/>
                <a:cs typeface="Arial" panose="020B0604020202020204" pitchFamily="34" charset="0"/>
              </a:rPr>
              <a:t>черном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теле: работала она за двоих, а </a:t>
            </a:r>
            <a:endParaRPr lang="ru-RU" b="1" dirty="0" smtClean="0">
              <a:latin typeface="+mj-lt"/>
              <a:cs typeface="Arial" panose="020B0604020202020204" pitchFamily="34" charset="0"/>
            </a:endParaRPr>
          </a:p>
          <a:p>
            <a:pPr>
              <a:buNone/>
            </a:pPr>
            <a:r>
              <a:rPr lang="ru-RU" b="1" dirty="0" smtClean="0">
                <a:latin typeface="+mj-lt"/>
                <a:cs typeface="Arial" panose="020B0604020202020204" pitchFamily="34" charset="0"/>
              </a:rPr>
              <a:t>ласки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никакой никогда не видала; одевали ее плохо; жалованье она получала самое маленькое; родни у ней все равно что не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было».</a:t>
            </a:r>
          </a:p>
          <a:p>
            <a:r>
              <a:rPr lang="ru-RU" b="1" u="sng" dirty="0" smtClean="0">
                <a:latin typeface="+mj-lt"/>
                <a:cs typeface="Arial" panose="020B0604020202020204" pitchFamily="34" charset="0"/>
              </a:rPr>
              <a:t>Татьяна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- запуганная, боязливая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женщина.</a:t>
            </a:r>
          </a:p>
          <a:p>
            <a:r>
              <a:rPr lang="ru-RU" b="1" u="sng" dirty="0" smtClean="0">
                <a:latin typeface="+mj-lt"/>
                <a:cs typeface="Arial" panose="020B0604020202020204" pitchFamily="34" charset="0"/>
              </a:rPr>
              <a:t>Татьяна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очень боится своей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барыни.</a:t>
            </a:r>
            <a:endParaRPr lang="ru-RU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04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Герсасим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00174"/>
            <a:ext cx="8363272" cy="46259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Прототипом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образа Герасима явился немой дворник Андрей, который жил у Варвары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Петровны,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матери писателя. </a:t>
            </a:r>
            <a:endParaRPr lang="ru-RU" b="1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+mj-lt"/>
                <a:cs typeface="Arial" panose="020B0604020202020204" pitchFamily="34" charset="0"/>
              </a:rPr>
              <a:t>  Это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был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красавец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с русыми волосами и синими глазами, огромного роста и с такой же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силой, как у Герасима,  </a:t>
            </a:r>
            <a:r>
              <a:rPr lang="ru-RU" b="1" dirty="0">
                <a:latin typeface="+mj-lt"/>
                <a:cs typeface="Arial" panose="020B0604020202020204" pitchFamily="34" charset="0"/>
              </a:rPr>
              <a:t>он поднимал 10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пудов. </a:t>
            </a:r>
            <a:endParaRPr lang="ru-RU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87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Сравнение с прототипом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 marL="0" lvl="0" indent="0">
              <a:buNone/>
            </a:pPr>
            <a:r>
              <a:rPr lang="ru-RU" sz="3600" b="1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  Обиды</a:t>
            </a:r>
            <a:r>
              <a:rPr lang="ru-RU" sz="3600" b="1" dirty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, которые терпел Герасим от своей барыни, почти полностью повторяют обиды, нанесённые реальному дворнику Андрею. </a:t>
            </a:r>
            <a:endParaRPr lang="ru-RU" sz="3600" b="1" dirty="0" smtClean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ru-RU" sz="3600" b="1" dirty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 Андрей</a:t>
            </a:r>
            <a:r>
              <a:rPr lang="ru-RU" sz="3600" b="1" dirty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, в отличие от Герасима, служил барыне до конца жизни, сохранил рабскую покорность ей даже после уничтожения собаки.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246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 </a:t>
            </a:r>
            <a:r>
              <a:rPr lang="ru-RU" sz="3900" b="1" dirty="0" smtClean="0">
                <a:latin typeface="+mj-lt"/>
                <a:cs typeface="Arial" panose="020B0604020202020204" pitchFamily="34" charset="0"/>
              </a:rPr>
              <a:t>Всем </a:t>
            </a:r>
            <a:r>
              <a:rPr lang="ru-RU" sz="3900" b="1" dirty="0">
                <a:latin typeface="+mj-lt"/>
                <a:cs typeface="Arial" panose="020B0604020202020204" pitchFamily="34" charset="0"/>
              </a:rPr>
              <a:t>ходом повествования Тургенев доказывает, что в судьбе Герасима </a:t>
            </a:r>
            <a:r>
              <a:rPr lang="ru-RU" sz="39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виновата не столько барыня, сколько существующий строй, основанный на зависимости одного человека от другого, т.е. крепостное право</a:t>
            </a:r>
            <a:r>
              <a:rPr lang="ru-RU" sz="39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39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 </a:t>
            </a:r>
            <a:r>
              <a:rPr lang="ru-RU" sz="3900" b="1" dirty="0">
                <a:latin typeface="+mj-lt"/>
                <a:cs typeface="Arial" panose="020B0604020202020204" pitchFamily="34" charset="0"/>
              </a:rPr>
              <a:t>В образе Герасима показаны лучшие черты народа-труженика: благородство, душевная чистота, глубина чувств, любовь к родному краю, чувство собственного достоинства, а главное, способность противостоять </a:t>
            </a:r>
            <a:r>
              <a:rPr lang="ru-RU" sz="3900" b="1" dirty="0" smtClean="0">
                <a:latin typeface="+mj-lt"/>
                <a:cs typeface="Arial" panose="020B0604020202020204" pitchFamily="34" charset="0"/>
              </a:rPr>
              <a:t>несправедливости. </a:t>
            </a:r>
            <a:endParaRPr lang="ru-RU" sz="39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072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Пересказ </a:t>
            </a:r>
            <a:r>
              <a:rPr lang="ru-RU" sz="36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текста по иллюстрации</a:t>
            </a:r>
            <a:endParaRPr lang="ru-RU" sz="36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792" y="1268760"/>
            <a:ext cx="3600400" cy="50405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4103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Какой эпизод рассказа показан на иллюстрации?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571612"/>
            <a:ext cx="5000660" cy="47377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633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Почему барыня приказала избавиться от собачки?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4749" y="1785926"/>
            <a:ext cx="3934501" cy="45954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97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Как Герасим прощался с </a:t>
            </a:r>
            <a:r>
              <a:rPr lang="ru-RU" sz="3600" b="1" dirty="0" err="1" smtClean="0">
                <a:solidFill>
                  <a:srgbClr val="FF0000"/>
                </a:solidFill>
              </a:rPr>
              <a:t>Муму</a:t>
            </a:r>
            <a:r>
              <a:rPr lang="ru-RU" sz="3600" b="1" dirty="0" smtClean="0">
                <a:solidFill>
                  <a:srgbClr val="FF0000"/>
                </a:solidFill>
              </a:rPr>
              <a:t>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643050"/>
            <a:ext cx="6143668" cy="473827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901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Найти в тексте и прочитать.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285860"/>
            <a:ext cx="7000924" cy="50234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259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Рассуждаем.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Почему Герасим утопил Муму?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794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Итоги обсуждения.</a:t>
            </a:r>
            <a:endParaRPr lang="ru-RU" sz="36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99592"/>
            <a:ext cx="8147248" cy="52265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Герасим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был крепостным и вынужден выполнять все приказы и капризы свой госпожи.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Я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задаю себе вопрос: “Почему же Герасим не ушел в деревню с Муму? ”. </a:t>
            </a:r>
            <a:endParaRPr lang="ru-RU" sz="3600" b="1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 Он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не посмел ослушаться барыни, но и не захотел жить в доме, где распоряжаются жестокие и бесчеловечные люди.</a:t>
            </a:r>
          </a:p>
        </p:txBody>
      </p:sp>
    </p:spTree>
    <p:extLst>
      <p:ext uri="{BB962C8B-B14F-4D97-AF65-F5344CB8AC3E}">
        <p14:creationId xmlns="" xmlns:p14="http://schemas.microsoft.com/office/powerpoint/2010/main" val="146207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Что хотел показать Тургенев концовкой рассказа?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00174"/>
            <a:ext cx="8003232" cy="46259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latin typeface="+mj-lt"/>
                <a:cs typeface="Arial" panose="020B0604020202020204" pitchFamily="34" charset="0"/>
              </a:rPr>
              <a:t>Автор концовкой рассказа выражает свое торжество – победу Герасима не только над гнетом барыни, но и над самим собой, над привычкой терпеть и повиноваться, привычкой не иметь и не сметь иметь своих </a:t>
            </a:r>
            <a:r>
              <a:rPr lang="ru-RU" b="1" dirty="0" smtClean="0">
                <a:latin typeface="+mj-lt"/>
                <a:cs typeface="Arial" panose="020B0604020202020204" pitchFamily="34" charset="0"/>
              </a:rPr>
              <a:t>решений.</a:t>
            </a:r>
            <a:endParaRPr lang="ru-RU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74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FF0000"/>
                </a:solidFill>
                <a:cs typeface="Arial" panose="020B0604020202020204" pitchFamily="34" charset="0"/>
              </a:rPr>
              <a:t>В городе </a:t>
            </a:r>
            <a:r>
              <a:rPr lang="ru-RU" sz="3600" b="1" dirty="0" err="1">
                <a:solidFill>
                  <a:srgbClr val="FF0000"/>
                </a:solidFill>
                <a:cs typeface="Arial" panose="020B0604020202020204" pitchFamily="34" charset="0"/>
              </a:rPr>
              <a:t>Онфлёр</a:t>
            </a:r>
            <a:r>
              <a:rPr lang="ru-RU" sz="3600" b="1" dirty="0">
                <a:solidFill>
                  <a:srgbClr val="FF0000"/>
                </a:solidFill>
                <a:cs typeface="Arial" panose="020B0604020202020204" pitchFamily="34" charset="0"/>
              </a:rPr>
              <a:t>, Франция, установлен памятник Муму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500" y="1700808"/>
            <a:ext cx="5715000" cy="46085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4922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25 </a:t>
            </a:r>
            <a:r>
              <a:rPr lang="ru-RU" sz="36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марта 2004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года в Санкт-Петербурге на площади Тургенева состоялось открытие памятника Муму, приуроченное к 150-летию со дня первой публикации рассказа. </a:t>
            </a:r>
            <a:endParaRPr lang="ru-RU" sz="3600" b="1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6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 Отлитая </a:t>
            </a:r>
            <a:r>
              <a:rPr lang="ru-RU" sz="3600" b="1" dirty="0">
                <a:latin typeface="+mj-lt"/>
                <a:cs typeface="Arial" panose="020B0604020202020204" pitchFamily="34" charset="0"/>
              </a:rPr>
              <a:t>из чугуна скульптурная композиция представляет собой пса, свернувшегося у огромных </a:t>
            </a:r>
            <a:r>
              <a:rPr lang="ru-RU" sz="3600" b="1" dirty="0" smtClean="0">
                <a:latin typeface="+mj-lt"/>
                <a:cs typeface="Arial" panose="020B0604020202020204" pitchFamily="34" charset="0"/>
              </a:rPr>
              <a:t>сапог.</a:t>
            </a:r>
            <a:endParaRPr lang="ru-RU" sz="36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21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857232"/>
            <a:ext cx="5857916" cy="55240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89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500" y="274638"/>
            <a:ext cx="5715000" cy="60346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043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742</Words>
  <Application>Microsoft Office PowerPoint</Application>
  <PresentationFormat>Экран (4:3)</PresentationFormat>
  <Paragraphs>58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</vt:lpstr>
      <vt:lpstr>Слайд 2</vt:lpstr>
      <vt:lpstr>Слайд 3</vt:lpstr>
      <vt:lpstr>Слайд 4</vt:lpstr>
      <vt:lpstr>Слайд 5</vt:lpstr>
      <vt:lpstr>Слайд 6</vt:lpstr>
      <vt:lpstr>Указы об ужесточении крепостного права:  </vt:lpstr>
      <vt:lpstr>Вывод.</vt:lpstr>
      <vt:lpstr>Слайд 9</vt:lpstr>
      <vt:lpstr>Слайд 10</vt:lpstr>
      <vt:lpstr>Крепостное право   в произведении  И.С. Тургенева «Муму»</vt:lpstr>
      <vt:lpstr>Иван Сергеевич Тургенев</vt:lpstr>
      <vt:lpstr>Слайд 13</vt:lpstr>
      <vt:lpstr>Клятва Тургенева самому себе. </vt:lpstr>
      <vt:lpstr>Слайд 15</vt:lpstr>
      <vt:lpstr>Татьяна</vt:lpstr>
      <vt:lpstr>Герсасим</vt:lpstr>
      <vt:lpstr>Сравнение с прототипом</vt:lpstr>
      <vt:lpstr>Слайд 19</vt:lpstr>
      <vt:lpstr>Пересказ текста по иллюстрации</vt:lpstr>
      <vt:lpstr>Какой эпизод рассказа показан на иллюстрации?</vt:lpstr>
      <vt:lpstr>Почему барыня приказала избавиться от собачки?</vt:lpstr>
      <vt:lpstr>Как Герасим прощался с Муму?</vt:lpstr>
      <vt:lpstr>Найти в тексте и прочитать.</vt:lpstr>
      <vt:lpstr>Рассуждаем.</vt:lpstr>
      <vt:lpstr>Итоги обсуждения.</vt:lpstr>
      <vt:lpstr>Что хотел показать Тургенев концовкой рассказа?</vt:lpstr>
      <vt:lpstr>В городе Онфлёр, Франция, установлен памятник Муму 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Старинные книги</dc:title>
  <dc:creator>Пользователь</dc:creator>
  <cp:lastModifiedBy>Денис</cp:lastModifiedBy>
  <cp:revision>19</cp:revision>
  <dcterms:created xsi:type="dcterms:W3CDTF">2018-12-07T08:19:45Z</dcterms:created>
  <dcterms:modified xsi:type="dcterms:W3CDTF">2021-09-17T05:44:56Z</dcterms:modified>
</cp:coreProperties>
</file>