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78" r:id="rId4"/>
    <p:sldId id="277" r:id="rId5"/>
    <p:sldId id="275" r:id="rId6"/>
    <p:sldId id="273" r:id="rId7"/>
    <p:sldId id="274" r:id="rId8"/>
    <p:sldId id="276" r:id="rId9"/>
    <p:sldId id="260" r:id="rId10"/>
    <p:sldId id="279" r:id="rId11"/>
    <p:sldId id="261" r:id="rId12"/>
    <p:sldId id="262" r:id="rId13"/>
    <p:sldId id="263" r:id="rId14"/>
    <p:sldId id="264" r:id="rId15"/>
    <p:sldId id="271" r:id="rId16"/>
    <p:sldId id="272" r:id="rId17"/>
    <p:sldId id="265" r:id="rId18"/>
    <p:sldId id="266" r:id="rId19"/>
    <p:sldId id="267" r:id="rId20"/>
    <p:sldId id="268" r:id="rId21"/>
    <p:sldId id="270" r:id="rId22"/>
    <p:sldId id="281" r:id="rId23"/>
    <p:sldId id="269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E08"/>
    <a:srgbClr val="B92D14"/>
    <a:srgbClr val="35759D"/>
    <a:srgbClr val="35B19D"/>
    <a:srgbClr val="000000"/>
    <a:srgbClr val="FFFF00"/>
    <a:srgbClr val="491403"/>
    <a:srgbClr val="3A1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01" autoAdjust="0"/>
    <p:restoredTop sz="95596" autoAdjust="0"/>
  </p:normalViewPr>
  <p:slideViewPr>
    <p:cSldViewPr>
      <p:cViewPr>
        <p:scale>
          <a:sx n="100" d="100"/>
          <a:sy n="100" d="100"/>
        </p:scale>
        <p:origin x="-588" y="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6.3</c:v>
                </c:pt>
                <c:pt idx="1">
                  <c:v>7.2</c:v>
                </c:pt>
                <c:pt idx="2">
                  <c:v>4.5</c:v>
                </c:pt>
                <c:pt idx="3">
                  <c:v>4.5</c:v>
                </c:pt>
                <c:pt idx="4">
                  <c:v>5.2</c:v>
                </c:pt>
                <c:pt idx="5">
                  <c:v>7.2</c:v>
                </c:pt>
                <c:pt idx="6">
                  <c:v>5.6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3.5</c:v>
                </c:pt>
                <c:pt idx="1">
                  <c:v>0.5</c:v>
                </c:pt>
                <c:pt idx="2">
                  <c:v>1.8</c:v>
                </c:pt>
                <c:pt idx="3">
                  <c:v>2.8</c:v>
                </c:pt>
                <c:pt idx="4">
                  <c:v>3.2</c:v>
                </c:pt>
                <c:pt idx="5">
                  <c:v>2.2999999999999998</c:v>
                </c:pt>
                <c:pt idx="6">
                  <c:v>1.5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5.3</c:v>
                </c:pt>
                <c:pt idx="1">
                  <c:v>4.5</c:v>
                </c:pt>
                <c:pt idx="2">
                  <c:v>3.6</c:v>
                </c:pt>
                <c:pt idx="3">
                  <c:v>5</c:v>
                </c:pt>
                <c:pt idx="4">
                  <c:v>6.1</c:v>
                </c:pt>
                <c:pt idx="5">
                  <c:v>5.4</c:v>
                </c:pt>
                <c:pt idx="6">
                  <c:v>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1633152"/>
        <c:axId val="111634688"/>
      </c:barChart>
      <c:catAx>
        <c:axId val="111633152"/>
        <c:scaling>
          <c:orientation val="minMax"/>
        </c:scaling>
        <c:delete val="0"/>
        <c:axPos val="b"/>
        <c:majorTickMark val="out"/>
        <c:minorTickMark val="none"/>
        <c:tickLblPos val="nextTo"/>
        <c:crossAx val="111634688"/>
        <c:crosses val="autoZero"/>
        <c:auto val="1"/>
        <c:lblAlgn val="ctr"/>
        <c:lblOffset val="100"/>
        <c:noMultiLvlLbl val="0"/>
      </c:catAx>
      <c:valAx>
        <c:axId val="111634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16331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pattFill prst="pct75">
      <a:fgClr>
        <a:schemeClr val="accent1"/>
      </a:fgClr>
      <a:bgClr>
        <a:schemeClr val="bg1"/>
      </a:bgClr>
    </a:patt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с/в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8.1999999999999993</c:v>
                </c:pt>
                <c:pt idx="1">
                  <c:v>8.5</c:v>
                </c:pt>
                <c:pt idx="2">
                  <c:v>6.5</c:v>
                </c:pt>
                <c:pt idx="3">
                  <c:v>7.2</c:v>
                </c:pt>
                <c:pt idx="4">
                  <c:v>6.5</c:v>
                </c:pt>
                <c:pt idx="5">
                  <c:v>8.1999999999999993</c:v>
                </c:pt>
                <c:pt idx="6">
                  <c:v>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в/в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1.2</c:v>
                </c:pt>
                <c:pt idx="2">
                  <c:v>0.6</c:v>
                </c:pt>
                <c:pt idx="3">
                  <c:v>1.5</c:v>
                </c:pt>
                <c:pt idx="4">
                  <c:v>2.1</c:v>
                </c:pt>
                <c:pt idx="5">
                  <c:v>1.8</c:v>
                </c:pt>
                <c:pt idx="6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н/в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Распределение ролей</c:v>
                </c:pt>
                <c:pt idx="1">
                  <c:v>Основное содержание игры</c:v>
                </c:pt>
                <c:pt idx="2">
                  <c:v>Ролевое поведение</c:v>
                </c:pt>
                <c:pt idx="3">
                  <c:v>Игровые действия</c:v>
                </c:pt>
                <c:pt idx="4">
                  <c:v>Использование атрибутики</c:v>
                </c:pt>
                <c:pt idx="5">
                  <c:v>Использование ролевой речи</c:v>
                </c:pt>
                <c:pt idx="6">
                  <c:v>Выполнение правил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6.9</c:v>
                </c:pt>
                <c:pt idx="1">
                  <c:v>6.2</c:v>
                </c:pt>
                <c:pt idx="2">
                  <c:v>5.2</c:v>
                </c:pt>
                <c:pt idx="3">
                  <c:v>6.2</c:v>
                </c:pt>
                <c:pt idx="4">
                  <c:v>6.1</c:v>
                </c:pt>
                <c:pt idx="5">
                  <c:v>5.9</c:v>
                </c:pt>
                <c:pt idx="6">
                  <c:v>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3848832"/>
        <c:axId val="63850368"/>
      </c:barChart>
      <c:catAx>
        <c:axId val="63848832"/>
        <c:scaling>
          <c:orientation val="minMax"/>
        </c:scaling>
        <c:delete val="0"/>
        <c:axPos val="b"/>
        <c:majorTickMark val="out"/>
        <c:minorTickMark val="none"/>
        <c:tickLblPos val="nextTo"/>
        <c:crossAx val="63850368"/>
        <c:crosses val="autoZero"/>
        <c:auto val="1"/>
        <c:lblAlgn val="ctr"/>
        <c:lblOffset val="100"/>
        <c:noMultiLvlLbl val="0"/>
      </c:catAx>
      <c:valAx>
        <c:axId val="63850368"/>
        <c:scaling>
          <c:orientation val="minMax"/>
        </c:scaling>
        <c:delete val="0"/>
        <c:axPos val="l"/>
        <c:majorGridlines/>
        <c:numFmt formatCode="0.00%" sourceLinked="0"/>
        <c:majorTickMark val="out"/>
        <c:minorTickMark val="none"/>
        <c:tickLblPos val="nextTo"/>
        <c:crossAx val="638488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pattFill prst="pct75">
      <a:fgClr>
        <a:schemeClr val="accent1"/>
      </a:fgClr>
      <a:bgClr>
        <a:schemeClr val="bg1"/>
      </a:bgClr>
    </a:patt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EECA3E-1A50-487A-94C3-66C53A21A2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64E295-9BE6-419C-9E26-F388267DA648}">
      <dgm:prSet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smtClean="0"/>
            <a:t>Компьютер, видеокамера, фотоаппарат, путевки, реклама агентства, прайс-листы, буклеты, каталоги, карты стран мира, глобус, журналы, сувениры, костюмы сотрудников агентства, бейджики, билеты, паспорта, энциклопедии разных стран</a:t>
          </a:r>
          <a:endParaRPr lang="ru-RU" dirty="0"/>
        </a:p>
      </dgm:t>
    </dgm:pt>
    <dgm:pt modelId="{F0854946-6239-44D9-86BF-5657E7913FD1}" type="parTrans" cxnId="{6913956B-21E9-4ECF-ADFF-2E20AE5030FE}">
      <dgm:prSet/>
      <dgm:spPr/>
      <dgm:t>
        <a:bodyPr/>
        <a:lstStyle/>
        <a:p>
          <a:endParaRPr lang="ru-RU"/>
        </a:p>
      </dgm:t>
    </dgm:pt>
    <dgm:pt modelId="{E91A3D68-953A-47B9-B56C-CDC92CD8A968}" type="sibTrans" cxnId="{6913956B-21E9-4ECF-ADFF-2E20AE5030FE}">
      <dgm:prSet/>
      <dgm:spPr/>
      <dgm:t>
        <a:bodyPr/>
        <a:lstStyle/>
        <a:p>
          <a:endParaRPr lang="ru-RU"/>
        </a:p>
      </dgm:t>
    </dgm:pt>
    <dgm:pt modelId="{CF734CEC-BB0B-4A30-B352-47B70C2AFADE}" type="pres">
      <dgm:prSet presAssocID="{8AEECA3E-1A50-487A-94C3-66C53A21A2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BCBBDD-4EE4-4A99-A385-D27896107042}" type="pres">
      <dgm:prSet presAssocID="{2364E295-9BE6-419C-9E26-F388267DA64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13956B-21E9-4ECF-ADFF-2E20AE5030FE}" srcId="{8AEECA3E-1A50-487A-94C3-66C53A21A2A9}" destId="{2364E295-9BE6-419C-9E26-F388267DA648}" srcOrd="0" destOrd="0" parTransId="{F0854946-6239-44D9-86BF-5657E7913FD1}" sibTransId="{E91A3D68-953A-47B9-B56C-CDC92CD8A968}"/>
    <dgm:cxn modelId="{3ABEEDA7-F683-49A9-B130-7EFE00C0435F}" type="presOf" srcId="{8AEECA3E-1A50-487A-94C3-66C53A21A2A9}" destId="{CF734CEC-BB0B-4A30-B352-47B70C2AFADE}" srcOrd="0" destOrd="0" presId="urn:microsoft.com/office/officeart/2005/8/layout/vList2"/>
    <dgm:cxn modelId="{E33B57BC-CE6E-44D0-8AFA-400F9D78DF22}" type="presOf" srcId="{2364E295-9BE6-419C-9E26-F388267DA648}" destId="{F2BCBBDD-4EE4-4A99-A385-D27896107042}" srcOrd="0" destOrd="0" presId="urn:microsoft.com/office/officeart/2005/8/layout/vList2"/>
    <dgm:cxn modelId="{A46E3A21-40B9-442C-85A7-779EBCDFCE66}" type="presParOf" srcId="{CF734CEC-BB0B-4A30-B352-47B70C2AFADE}" destId="{F2BCBBDD-4EE4-4A99-A385-D278961070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BCBBDD-4EE4-4A99-A385-D27896107042}">
      <dsp:nvSpPr>
        <dsp:cNvPr id="0" name=""/>
        <dsp:cNvSpPr/>
      </dsp:nvSpPr>
      <dsp:spPr>
        <a:xfrm>
          <a:off x="0" y="138019"/>
          <a:ext cx="4572000" cy="3140280"/>
        </a:xfrm>
        <a:prstGeom prst="round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Компьютер, видеокамера, фотоаппарат, путевки, реклама агентства, прайс-листы, буклеты, каталоги, карты стран мира, глобус, журналы, сувениры, костюмы сотрудников агентства, бейджики, билеты, паспорта, энциклопедии разных стран</a:t>
          </a:r>
          <a:endParaRPr lang="ru-RU" sz="2200" kern="1200" dirty="0"/>
        </a:p>
      </dsp:txBody>
      <dsp:txXfrm>
        <a:off x="153296" y="291315"/>
        <a:ext cx="4265408" cy="2833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7B866F2-BAB5-442B-A82A-EAE27BC635D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044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246B80-76D4-4501-8892-26223075BFC0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1" y="3539865"/>
            <a:ext cx="5114779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3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8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9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9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1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7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1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70" y="1004669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7" y="998817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9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9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3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6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1/28/2018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600" dirty="0" smtClean="0"/>
              <a:t>МБДОУ №32 комбинированного вида </a:t>
            </a:r>
            <a:r>
              <a:rPr lang="en-US" sz="1600" dirty="0" smtClean="0"/>
              <a:t>“</a:t>
            </a:r>
            <a:r>
              <a:rPr lang="ru-RU" sz="1600" dirty="0" smtClean="0"/>
              <a:t>Сказка</a:t>
            </a:r>
            <a:r>
              <a:rPr lang="en-US" sz="1600" dirty="0" smtClean="0"/>
              <a:t>”</a:t>
            </a:r>
            <a:endParaRPr lang="ru-RU" sz="1600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1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Проект по  сюжетно – ролевой игре в подготовительной группе .</a:t>
            </a:r>
            <a:endParaRPr lang="en-US" sz="14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n-US" sz="1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</a:t>
            </a:r>
            <a:r>
              <a:rPr lang="ru-RU" sz="1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Турагенство Сказка путешествий</a:t>
            </a:r>
            <a:r>
              <a:rPr lang="en-US" sz="1400" b="1" dirty="0" smtClean="0"/>
              <a:t>”</a:t>
            </a:r>
            <a:r>
              <a:rPr lang="ru-RU" sz="1400" b="1" dirty="0" smtClean="0"/>
              <a:t> 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Воспитатели</a:t>
            </a:r>
            <a:r>
              <a:rPr lang="en-US" sz="1400" b="1" dirty="0" smtClean="0"/>
              <a:t>:              </a:t>
            </a:r>
            <a:r>
              <a:rPr lang="ru-RU" sz="1400" b="1" dirty="0" smtClean="0"/>
              <a:t>Комаревцева И.В</a:t>
            </a:r>
          </a:p>
          <a:p>
            <a:r>
              <a:rPr lang="ru-RU" sz="1400" b="1" dirty="0" smtClean="0"/>
              <a:t>Иванова С.А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u="sng" dirty="0">
                <a:solidFill>
                  <a:schemeClr val="tx1"/>
                </a:solidFill>
              </a:rPr>
              <a:t>Цель</a:t>
            </a:r>
            <a:r>
              <a:rPr lang="ru-RU" sz="4000" dirty="0">
                <a:solidFill>
                  <a:schemeClr val="tx1"/>
                </a:solidFill>
              </a:rPr>
              <a:t>: Познакомить детей с современной действительностью через сюжетно-ролевую игру </a:t>
            </a:r>
            <a:r>
              <a:rPr lang="ru-RU" sz="4000" i="1" dirty="0">
                <a:solidFill>
                  <a:schemeClr val="tx1"/>
                </a:solidFill>
              </a:rPr>
              <a:t>«</a:t>
            </a:r>
            <a:r>
              <a:rPr lang="ru-RU" sz="4000" dirty="0">
                <a:solidFill>
                  <a:schemeClr val="tx1"/>
                </a:solidFill>
              </a:rPr>
              <a:t>Туристическое агентство</a:t>
            </a:r>
            <a:r>
              <a:rPr lang="ru-RU" sz="4000" i="1" dirty="0">
                <a:solidFill>
                  <a:schemeClr val="tx1"/>
                </a:solidFill>
              </a:rPr>
              <a:t>»</a:t>
            </a:r>
            <a:r>
              <a:rPr lang="ru-RU" sz="4000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863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7"/>
            <a:ext cx="71287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/>
              <a:t>Задачи</a:t>
            </a:r>
            <a:r>
              <a:rPr lang="ru-RU" dirty="0"/>
              <a:t>: - Формировать представление дошкольников о том, что такое туристическое агентство и чем оно занимается;</a:t>
            </a:r>
          </a:p>
          <a:p>
            <a:r>
              <a:rPr lang="ru-RU" dirty="0"/>
              <a:t>-Познакомить детей с профессиями -директор турфирмы, туроператор, турист и т.д.;</a:t>
            </a:r>
          </a:p>
          <a:p>
            <a:r>
              <a:rPr lang="ru-RU" dirty="0"/>
              <a:t>-Вызвать у дошкольников интерес к достопримечательностям дальнего зарубежья и достопримечательностей Санкт – Петербурга и Ленинградской области;</a:t>
            </a:r>
          </a:p>
          <a:p>
            <a:r>
              <a:rPr lang="ru-RU" dirty="0"/>
              <a:t>-Воспитывать уважение к труду работников турагентства.</a:t>
            </a:r>
          </a:p>
        </p:txBody>
      </p:sp>
    </p:spTree>
    <p:extLst>
      <p:ext uri="{BB962C8B-B14F-4D97-AF65-F5344CB8AC3E}">
        <p14:creationId xmlns:p14="http://schemas.microsoft.com/office/powerpoint/2010/main" val="626994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u="sng" dirty="0" smtClean="0"/>
              <a:t>Тип проекта</a:t>
            </a:r>
            <a:r>
              <a:rPr lang="en-US" sz="1600" dirty="0" smtClean="0"/>
              <a:t>: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Краткосрочный, познавательный, творческий</a:t>
            </a:r>
            <a:br>
              <a:rPr lang="ru-RU" sz="1600" dirty="0" smtClean="0"/>
            </a:br>
            <a:r>
              <a:rPr lang="ru-RU" sz="1600" u="sng" dirty="0" smtClean="0"/>
              <a:t>По количеству участников</a:t>
            </a:r>
            <a:r>
              <a:rPr lang="en-US" sz="1600" dirty="0" smtClean="0"/>
              <a:t>: </a:t>
            </a:r>
            <a:r>
              <a:rPr lang="ru-RU" sz="1600" dirty="0" smtClean="0"/>
              <a:t>групповой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u="sng" dirty="0" smtClean="0"/>
              <a:t>По интеграции</a:t>
            </a:r>
            <a:r>
              <a:rPr lang="en-US" dirty="0" smtClean="0"/>
              <a:t>:</a:t>
            </a:r>
          </a:p>
          <a:p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ru-RU" dirty="0" smtClean="0"/>
              <a:t>социально  - коммуникативное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Познавательное развитие</a:t>
            </a:r>
          </a:p>
          <a:p>
            <a:pPr marL="285750" indent="-285750"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речевое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Художественно – эстетическое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Длительность  проекта -  3 недели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4" r="21864"/>
          <a:stretch>
            <a:fillRect/>
          </a:stretch>
        </p:blipFill>
        <p:spPr>
          <a:xfrm rot="10800000">
            <a:off x="663683" y="1041002"/>
            <a:ext cx="4206240" cy="4206240"/>
          </a:xfrm>
        </p:spPr>
      </p:pic>
    </p:spTree>
    <p:extLst>
      <p:ext uri="{BB962C8B-B14F-4D97-AF65-F5344CB8AC3E}">
        <p14:creationId xmlns:p14="http://schemas.microsoft.com/office/powerpoint/2010/main" val="3091535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900" dirty="0" smtClean="0"/>
              <a:t>В наше время выросла большая возможность совершать путешествия в разные направления, включая территорию своего города, а также поездки в зарубежные страны. Поскольку сюжетно-ролевая игра отражает явления окружающей действительности, то мы решили создать игру со своим сюжетом.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5578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Формы и методы работы с родителями: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88841"/>
            <a:ext cx="60841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-</a:t>
            </a:r>
            <a:r>
              <a:rPr lang="ru-RU" dirty="0"/>
              <a:t>Беседа с родителями о важности данной проблемы.</a:t>
            </a:r>
          </a:p>
          <a:p>
            <a:r>
              <a:rPr lang="ru-RU" u="sng" dirty="0"/>
              <a:t>-</a:t>
            </a:r>
            <a:r>
              <a:rPr lang="ru-RU" dirty="0"/>
              <a:t>Оформление путеводителей по  странам: Таиланд, Франция, Испания, Греция, Мексика, Кипр, Финляндия, Куба</a:t>
            </a:r>
          </a:p>
          <a:p>
            <a:r>
              <a:rPr lang="ru-RU" dirty="0"/>
              <a:t>-Оформление  выставки </a:t>
            </a:r>
            <a:r>
              <a:rPr lang="ru-RU" i="1" dirty="0"/>
              <a:t>«Моя любимая сказка - путешествие»</a:t>
            </a:r>
            <a:r>
              <a:rPr lang="ru-RU" dirty="0"/>
              <a:t>.</a:t>
            </a:r>
          </a:p>
          <a:p>
            <a:r>
              <a:rPr lang="ru-RU" dirty="0"/>
              <a:t>-Привлечение родителей к пополнению уголков краеведения в группе, атрибутов к сюжетно-ролевой игре </a:t>
            </a:r>
            <a:r>
              <a:rPr lang="ru-RU" i="1" dirty="0"/>
              <a:t>«Туристическое агентство»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16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УЧАСТНИКИ ПРОЕКТА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01" y="2872880"/>
            <a:ext cx="3521075" cy="1980604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Дети подготовительной группы №12</a:t>
            </a:r>
          </a:p>
          <a:p>
            <a:r>
              <a:rPr lang="ru-RU" dirty="0" smtClean="0"/>
              <a:t>Воспитатели</a:t>
            </a:r>
          </a:p>
          <a:p>
            <a:r>
              <a:rPr lang="ru-RU" dirty="0" smtClean="0"/>
              <a:t>Родители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00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ПРЕДПОЛАГАЕМЫЙ РЕЗУЛЬТАТ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</a:t>
            </a:r>
            <a:r>
              <a:rPr lang="ru-RU" dirty="0" smtClean="0"/>
              <a:t> </a:t>
            </a:r>
            <a:r>
              <a:rPr lang="ru-RU" dirty="0"/>
              <a:t>помощью сюжетно-ролевой игры </a:t>
            </a:r>
            <a:r>
              <a:rPr lang="ru-RU" i="1" dirty="0"/>
              <a:t>«Туристическое агентство»</a:t>
            </a:r>
            <a:r>
              <a:rPr lang="ru-RU" dirty="0"/>
              <a:t> мы </a:t>
            </a:r>
            <a:r>
              <a:rPr lang="ru-RU" dirty="0" smtClean="0"/>
              <a:t>хотим обогатить  </a:t>
            </a:r>
            <a:r>
              <a:rPr lang="ru-RU" dirty="0"/>
              <a:t>знания детей о том, что такое турагентство и чем оно занимается. </a:t>
            </a:r>
            <a:r>
              <a:rPr lang="ru-RU" dirty="0" smtClean="0"/>
              <a:t>Дать  </a:t>
            </a:r>
            <a:r>
              <a:rPr lang="ru-RU" dirty="0"/>
              <a:t>представление о таких профессиях, как директор турагентства, туроператор, турагент. </a:t>
            </a:r>
            <a:r>
              <a:rPr lang="ru-RU" dirty="0" smtClean="0"/>
              <a:t>Вызвать  </a:t>
            </a:r>
            <a:r>
              <a:rPr lang="ru-RU" dirty="0"/>
              <a:t>большой интерес к достопримечательностям </a:t>
            </a:r>
            <a:r>
              <a:rPr lang="ru-RU" dirty="0" smtClean="0"/>
              <a:t> России, дальнего и ближнего зарубежья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8959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Карта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600" b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Директор агентства </a:t>
            </a:r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руководит, налаживает контакты с туроператорами других городов, стран. Создает регистрационные и рекламные вывески, размещает рекламу в прессе.</a:t>
            </a:r>
          </a:p>
          <a:p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600" b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Туроператор</a:t>
            </a:r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готовит визы, занимается бронированием номеров и билетов.</a:t>
            </a:r>
          </a:p>
          <a:p>
            <a:r>
              <a:rPr lang="ru-RU" sz="1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600" b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Экскурсовод</a:t>
            </a:r>
            <a:r>
              <a:rPr lang="ru-RU" sz="1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встречает туристов, знакомит с программой туристического отдыха. Провожает туристов в гостиницу. Во время экскурсии знакомит туристов с достопримечательностями.</a:t>
            </a:r>
          </a:p>
          <a:p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600" b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Турист</a:t>
            </a:r>
            <a:r>
              <a:rPr lang="ru-RU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встречается с экскурсоводом на месте прибытия и устраивается в гостиницу. С экскурсоводом отправляется в экскурсионную поездку. Во время знакомства с достопримечательностями снимает их на видеокамеру, фотографирует, по телефону общается с родственниками. Покупает сувениры, открытки</a:t>
            </a:r>
            <a:r>
              <a:rPr lang="ru-RU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600" u="sng" dirty="0" smtClean="0"/>
              <a:t>Пилот самолета, водитель автобуса – </a:t>
            </a:r>
            <a:r>
              <a:rPr lang="ru-RU" sz="1600" dirty="0" smtClean="0"/>
              <a:t>доставляет пассажиров до места отдыха</a:t>
            </a:r>
            <a:endParaRPr lang="ru-RU" sz="16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329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Уровень сформированности игровых навыков - начало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8784013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7848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Атрибуты к игре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56325390"/>
              </p:ext>
            </p:extLst>
          </p:nvPr>
        </p:nvGraphicFramePr>
        <p:xfrm>
          <a:off x="1691680" y="1772816"/>
          <a:ext cx="457200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2099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3"/>
            <a:ext cx="8686800" cy="71596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Атрибуты – паспорта и карты стран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9517" y="2852937"/>
            <a:ext cx="4248900" cy="239000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88024" y="1988840"/>
            <a:ext cx="3096344" cy="23042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26304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Сувенирные открытки, карты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3975" y="2224498"/>
            <a:ext cx="2762463" cy="3299261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0011" y="2096853"/>
            <a:ext cx="2808312" cy="3456383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6662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3"/>
            <a:ext cx="8686800" cy="71596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Атрибуты</a:t>
            </a:r>
            <a:r>
              <a:rPr lang="en-US" sz="2400" dirty="0" smtClean="0"/>
              <a:t>:</a:t>
            </a:r>
            <a:r>
              <a:rPr lang="ru-RU" sz="2400" dirty="0" smtClean="0"/>
              <a:t> каталоги, деньги, карты, билеты, путевки.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319" y="2078422"/>
            <a:ext cx="3240333" cy="34988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43451" y="1916831"/>
            <a:ext cx="3352800" cy="3024336"/>
          </a:xfrm>
        </p:spPr>
      </p:pic>
    </p:spTree>
    <p:extLst>
      <p:ext uri="{BB962C8B-B14F-4D97-AF65-F5344CB8AC3E}">
        <p14:creationId xmlns:p14="http://schemas.microsoft.com/office/powerpoint/2010/main" val="5206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поисковая деятельность </a:t>
            </a:r>
            <a:r>
              <a:rPr lang="ru-RU" dirty="0" smtClean="0"/>
              <a:t>детей и </a:t>
            </a:r>
            <a:r>
              <a:rPr lang="ru-RU" dirty="0"/>
              <a:t>взрослых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9-12 января  Беседа с детьми </a:t>
            </a:r>
            <a:r>
              <a:rPr lang="ru-RU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«Где я провел отпуск»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2000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Изготовление путеводителей по  странам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Таиланд,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Франция, Испания, Греция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Кипр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Финляндия, Мексика, Куба. Воспитатели, дети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15-17 января  Беседа  с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детьми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</a:t>
            </a:r>
            <a:r>
              <a:rPr lang="ru-RU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Где я хочу побывать»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Рассматривание фотографий </a:t>
            </a:r>
            <a:r>
              <a:rPr lang="ru-RU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«Отпуск с семьей»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Воспитатель, дети.</a:t>
            </a:r>
          </a:p>
          <a:p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18-19 января  Составление рассказа на </a:t>
            </a:r>
            <a:r>
              <a:rPr lang="ru-RU" sz="2000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тему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ru-RU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«Отдых с семьей летом»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Воспитатель, дети.</a:t>
            </a:r>
          </a:p>
          <a:p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15-19  января  Рассматривание карты, глобуса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ru-RU" sz="2000" u="sng" dirty="0"/>
              <a:t> Беседа на тему</a:t>
            </a:r>
            <a:r>
              <a:rPr lang="ru-RU" sz="2000" dirty="0"/>
              <a:t>: </a:t>
            </a:r>
            <a:r>
              <a:rPr lang="ru-RU" sz="2000" i="1" dirty="0"/>
              <a:t>«Что такое </a:t>
            </a:r>
            <a:r>
              <a:rPr lang="ru-RU" sz="2000" b="1" i="1" dirty="0"/>
              <a:t>турагентство</a:t>
            </a:r>
            <a:r>
              <a:rPr lang="ru-RU" sz="2000" i="1" dirty="0"/>
              <a:t> и чем оно занимается»</a:t>
            </a:r>
            <a:r>
              <a:rPr lang="ru-RU" sz="2000" dirty="0"/>
              <a:t>. Воспитатель, дети.</a:t>
            </a:r>
          </a:p>
          <a:p>
            <a:r>
              <a:rPr lang="ru-RU" sz="2000" dirty="0"/>
              <a:t>22 января Беседа «Кто работает в турагентстве? </a:t>
            </a:r>
            <a:r>
              <a:rPr lang="ru-RU" sz="2000" i="1" dirty="0"/>
              <a:t>(директор, турагент, туроператор)</a:t>
            </a:r>
            <a:r>
              <a:rPr lang="ru-RU" sz="2000" dirty="0"/>
              <a:t>». Воспитатель, дети.</a:t>
            </a:r>
            <a:endParaRPr lang="ru-RU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13676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ru-RU" dirty="0" smtClean="0"/>
              <a:t>ПРОДУКТИВНАЯ ДЕЯТЕЛЬНОСТЬ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Изготовление памятки туриста. Воспитатель, дети.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Рисование </a:t>
            </a:r>
            <a:r>
              <a:rPr lang="ru-RU" sz="2000" i="1" dirty="0">
                <a:solidFill>
                  <a:schemeClr val="tx1"/>
                </a:solidFill>
              </a:rPr>
              <a:t>«Мы на отдыхе»</a:t>
            </a:r>
            <a:r>
              <a:rPr lang="ru-RU" sz="2000" dirty="0">
                <a:solidFill>
                  <a:schemeClr val="tx1"/>
                </a:solidFill>
              </a:rPr>
              <a:t>. Воспитатель, дети.</a:t>
            </a:r>
          </a:p>
          <a:p>
            <a:r>
              <a:rPr lang="ru-RU" sz="2000" dirty="0">
                <a:solidFill>
                  <a:schemeClr val="tx1"/>
                </a:solidFill>
              </a:rPr>
              <a:t>Рассматривание энциклопедий зарубежных стран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Подбор </a:t>
            </a:r>
            <a:r>
              <a:rPr lang="ru-RU" sz="2000" dirty="0">
                <a:solidFill>
                  <a:schemeClr val="tx1"/>
                </a:solidFill>
              </a:rPr>
              <a:t>каталогов разных стран. Воспитатели.</a:t>
            </a:r>
          </a:p>
          <a:p>
            <a:r>
              <a:rPr lang="ru-RU" sz="2000" dirty="0">
                <a:solidFill>
                  <a:schemeClr val="tx1"/>
                </a:solidFill>
              </a:rPr>
              <a:t>Изготовление формы турагентства </a:t>
            </a:r>
            <a:r>
              <a:rPr lang="ru-RU" sz="2000" i="1" dirty="0">
                <a:solidFill>
                  <a:schemeClr val="tx1"/>
                </a:solidFill>
              </a:rPr>
              <a:t>(косынки)</a:t>
            </a:r>
            <a:r>
              <a:rPr lang="ru-RU" sz="2000" dirty="0">
                <a:solidFill>
                  <a:schemeClr val="tx1"/>
                </a:solidFill>
              </a:rPr>
              <a:t>. Воспитатели.</a:t>
            </a:r>
          </a:p>
          <a:p>
            <a:r>
              <a:rPr lang="ru-RU" sz="2000" dirty="0">
                <a:solidFill>
                  <a:schemeClr val="tx1"/>
                </a:solidFill>
              </a:rPr>
              <a:t>22-23 января Оформление бейджиков, обозначающих профессии директора, турагента, туроператора, продавца. Воспитатели, родители.</a:t>
            </a:r>
          </a:p>
          <a:p>
            <a:r>
              <a:rPr lang="ru-RU" sz="2000" dirty="0">
                <a:solidFill>
                  <a:schemeClr val="tx1"/>
                </a:solidFill>
              </a:rPr>
              <a:t>22 января  Изготовление билетов и путевок.</a:t>
            </a:r>
          </a:p>
          <a:p>
            <a:r>
              <a:rPr lang="ru-RU" sz="2000" dirty="0">
                <a:solidFill>
                  <a:schemeClr val="tx1"/>
                </a:solidFill>
              </a:rPr>
              <a:t>23 января - Проведение сюжетно-ролевой игры </a:t>
            </a:r>
            <a:r>
              <a:rPr lang="ru-RU" sz="2000" i="1" dirty="0">
                <a:solidFill>
                  <a:schemeClr val="tx1"/>
                </a:solidFill>
              </a:rPr>
              <a:t>«Турагентство-Сказка путешествий»</a:t>
            </a:r>
            <a:r>
              <a:rPr lang="ru-RU" sz="2000" dirty="0">
                <a:solidFill>
                  <a:schemeClr val="tx1"/>
                </a:solidFill>
              </a:rPr>
              <a:t>. Воспитатель, дети.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8774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Наши туристы и менеджеры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21" y="1600200"/>
            <a:ext cx="2552432" cy="45259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78300" y="2872879"/>
            <a:ext cx="3521075" cy="1980604"/>
          </a:xfrm>
        </p:spPr>
      </p:pic>
    </p:spTree>
    <p:extLst>
      <p:ext uri="{BB962C8B-B14F-4D97-AF65-F5344CB8AC3E}">
        <p14:creationId xmlns:p14="http://schemas.microsoft.com/office/powerpoint/2010/main" val="107194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Туристы выбирают поездку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0260" y="2646635"/>
            <a:ext cx="3352800" cy="2021931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19044" y="2441798"/>
            <a:ext cx="3210168" cy="2448272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975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/>
              <a:t>Наш самолет летит в теплые края</a:t>
            </a:r>
            <a:endParaRPr lang="ru-RU" sz="4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646" y="2919688"/>
            <a:ext cx="3354185" cy="188698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1746" y="2919688"/>
            <a:ext cx="3354185" cy="188698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946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На отдыхе в сувенирном магазине и кафе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646" y="2919688"/>
            <a:ext cx="3354185" cy="188698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1746" y="2919688"/>
            <a:ext cx="3354185" cy="188698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6834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</a:t>
            </a:r>
            <a:r>
              <a:rPr lang="en-US" dirty="0" smtClean="0"/>
              <a:t>“C</a:t>
            </a:r>
            <a:r>
              <a:rPr lang="ru-RU" dirty="0" smtClean="0"/>
              <a:t>казка путешествий</a:t>
            </a:r>
            <a:r>
              <a:rPr lang="en-US" dirty="0" smtClean="0"/>
              <a:t>”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02691" y="3249015"/>
            <a:ext cx="3352800" cy="181394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16016" y="1844824"/>
            <a:ext cx="3352800" cy="1813942"/>
          </a:xfrm>
        </p:spPr>
      </p:pic>
    </p:spTree>
    <p:extLst>
      <p:ext uri="{BB962C8B-B14F-4D97-AF65-F5344CB8AC3E}">
        <p14:creationId xmlns:p14="http://schemas.microsoft.com/office/powerpoint/2010/main" val="170019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Уровень сформированности игровых навыков - конец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443599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147842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Итоговый результат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515666"/>
            <a:ext cx="6264696" cy="313932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ru-RU" sz="1800" dirty="0" smtClean="0"/>
              <a:t> </a:t>
            </a:r>
          </a:p>
          <a:p>
            <a:r>
              <a:rPr lang="ru-RU" sz="1800" dirty="0" smtClean="0"/>
              <a:t> - с </a:t>
            </a:r>
            <a:r>
              <a:rPr lang="ru-RU" sz="1800" dirty="0"/>
              <a:t>помощью сюжетно-ролевой игры </a:t>
            </a:r>
            <a:r>
              <a:rPr lang="ru-RU" sz="1800" i="1" dirty="0"/>
              <a:t>«Туристическое агентство»</a:t>
            </a:r>
            <a:r>
              <a:rPr lang="ru-RU" sz="1800" dirty="0"/>
              <a:t> мы обогатили знания детей о том, что такое турагентство и чем оно занимается. </a:t>
            </a:r>
            <a:endParaRPr lang="ru-RU" sz="1800" dirty="0" smtClean="0"/>
          </a:p>
          <a:p>
            <a:r>
              <a:rPr lang="ru-RU" sz="1800" dirty="0" smtClean="0"/>
              <a:t>Дали </a:t>
            </a:r>
            <a:r>
              <a:rPr lang="ru-RU" sz="1800" dirty="0"/>
              <a:t>представление о таких профессиях, как директор турагентства, туроператор, турагент. Вызвали большой интерес к достопримечательностям дальнего зарубежья.</a:t>
            </a:r>
          </a:p>
          <a:p>
            <a:r>
              <a:rPr lang="ru-RU" sz="1800" u="sng" dirty="0"/>
              <a:t>Перспектива работы</a:t>
            </a:r>
            <a:r>
              <a:rPr lang="ru-RU" sz="1800" dirty="0"/>
              <a:t>: продолжать совместно с детьми изучать свою Родину, свой родной город через сюжетно-ролевую игру </a:t>
            </a:r>
            <a:r>
              <a:rPr lang="ru-RU" sz="1800" i="1" dirty="0"/>
              <a:t>«Туристическое агентство»</a:t>
            </a:r>
            <a:r>
              <a:rPr lang="ru-RU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795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2129</TotalTime>
  <Words>794</Words>
  <Application>Microsoft Office PowerPoint</Application>
  <PresentationFormat>Экран (4:3)</PresentationFormat>
  <Paragraphs>74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Изящная</vt:lpstr>
      <vt:lpstr>МБДОУ №32 комбинированного вида “Сказка”</vt:lpstr>
      <vt:lpstr>Цель ПРОЕКТА</vt:lpstr>
      <vt:lpstr>Презентация PowerPoint</vt:lpstr>
      <vt:lpstr>Тип проекта: Краткосрочный, познавательный, творческий По количеству участников: групповой  </vt:lpstr>
      <vt:lpstr>АКТУАЛЬНОСТЬ ПРОЕКТА</vt:lpstr>
      <vt:lpstr>Формы и методы работы с родителями: </vt:lpstr>
      <vt:lpstr>УЧАСТНИКИ ПРОЕКТА</vt:lpstr>
      <vt:lpstr>ПРЕДПОЛАГАЕМЫЙ РЕЗУЛЬТАТ</vt:lpstr>
      <vt:lpstr>Карта проекта</vt:lpstr>
      <vt:lpstr>Уровень сформированности игровых навыков - начало</vt:lpstr>
      <vt:lpstr>Атрибуты к игре </vt:lpstr>
      <vt:lpstr>Атрибуты – паспорта и карты стран</vt:lpstr>
      <vt:lpstr>Сувенирные открытки, карты</vt:lpstr>
      <vt:lpstr>Атрибуты: каталоги, деньги, карты, билеты, путевки.</vt:lpstr>
      <vt:lpstr>поисковая деятельность детей и взрослых</vt:lpstr>
      <vt:lpstr>  ПРОДУКТИВНАЯ ДЕЯТЕЛЬНОСТЬ</vt:lpstr>
      <vt:lpstr>Наши туристы и менеджеры</vt:lpstr>
      <vt:lpstr>Туристы выбирают поездку</vt:lpstr>
      <vt:lpstr>Наш самолет летит в теплые края</vt:lpstr>
      <vt:lpstr>На отдыхе в сувенирном магазине и кафе</vt:lpstr>
      <vt:lpstr>Выставка “Cказка путешествий”</vt:lpstr>
      <vt:lpstr>Уровень сформированности игровых навыков - конец</vt:lpstr>
      <vt:lpstr>Итоговый результат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User</dc:creator>
  <cp:lastModifiedBy>User</cp:lastModifiedBy>
  <cp:revision>26</cp:revision>
  <dcterms:created xsi:type="dcterms:W3CDTF">2018-01-23T20:15:53Z</dcterms:created>
  <dcterms:modified xsi:type="dcterms:W3CDTF">2018-01-28T15:19:44Z</dcterms:modified>
</cp:coreProperties>
</file>