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charts/colors8.xml" ContentType="application/vnd.ms-office.chartcolorstyle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Override5.xml" ContentType="application/vnd.openxmlformats-officedocument.themeOverride+xml"/>
  <Override PartName="/ppt/charts/colors6.xml" ContentType="application/vnd.ms-office.chartcolor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Override PartName="/ppt/charts/colors4.xml" ContentType="application/vnd.ms-office.chartcolorstyl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theme/themeOverride1.xml" ContentType="application/vnd.openxmlformats-officedocument.themeOverride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7.xml" ContentType="application/vnd.openxmlformats-officedocument.drawingml.chart+xml"/>
  <Override PartName="/ppt/charts/style9.xml" ContentType="application/vnd.ms-office.chartstyle+xml"/>
  <Override PartName="/ppt/charts/style7.xml" ContentType="application/vnd.ms-office.chartstyle+xml"/>
  <Override PartName="/ppt/charts/chart3.xml" ContentType="application/vnd.openxmlformats-officedocument.drawingml.chart+xml"/>
  <Override PartName="/ppt/charts/chart4.xml" ContentType="application/vnd.openxmlformats-officedocument.drawingml.chart+xml"/>
  <Default Extension="xlsx" ContentType="application/vnd.openxmlformats-officedocument.spreadsheetml.sheet"/>
  <Override PartName="/ppt/charts/chart5.xml" ContentType="application/vnd.openxmlformats-officedocument.drawingml.chart+xml"/>
  <Override PartName="/ppt/charts/style6.xml" ContentType="application/vnd.ms-office.chartstyle+xml"/>
  <Override PartName="/ppt/charts/style5.xml" ContentType="application/vnd.ms-office.chart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Default Extension="mp4" ContentType="video/mp4"/>
  <Override PartName="/ppt/charts/style4.xml" ContentType="application/vnd.ms-office.chartstyle+xml"/>
  <Override PartName="/ppt/charts/style3.xml" ContentType="application/vnd.ms-office.chart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charts/colors9.xml" ContentType="application/vnd.ms-office.chartcolorstyl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  <Override PartName="/ppt/theme/themeOverride6.xml" ContentType="application/vnd.openxmlformats-officedocument.themeOverride+xml"/>
  <Override PartName="/ppt/charts/colors7.xml" ContentType="application/vnd.ms-office.chartcolor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heme/themeOverride4.xml" ContentType="application/vnd.openxmlformats-officedocument.themeOverride+xml"/>
  <Override PartName="/ppt/charts/colors5.xml" ContentType="application/vnd.ms-office.chartcolor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charts/colors3.xml" ContentType="application/vnd.ms-office.chartcolorstyle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style8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5" r:id="rId17"/>
    <p:sldId id="274" r:id="rId18"/>
    <p:sldId id="277" r:id="rId19"/>
    <p:sldId id="272" r:id="rId20"/>
    <p:sldId id="273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91" d="100"/>
          <a:sy n="91" d="100"/>
        </p:scale>
        <p:origin x="-354" y="2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1.xml"/><Relationship Id="rId4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2.xml"/><Relationship Id="rId4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_____Microsoft_Office_Excel1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3.xml"/><Relationship Id="rId5" Type="http://schemas.microsoft.com/office/2011/relationships/chartStyle" Target="style5.xml"/><Relationship Id="rId4" Type="http://schemas.microsoft.com/office/2011/relationships/chartColorStyle" Target="colors5.xml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ColorStyle" Target="colors6.xml"/><Relationship Id="rId2" Type="http://schemas.openxmlformats.org/officeDocument/2006/relationships/oleObject" Target="file:///C:\Users\Artem\YandexDisk\&#1040;&#1073;&#1080;%20&#1071;&#1052;&#1050;\&#1044;&#1080;&#1072;&#1075;&#1088;&#1072;&#1084;&#1084;&#1099;%20&#1060;&#1043;&#1054;&#1057;.xlsx" TargetMode="External"/><Relationship Id="rId1" Type="http://schemas.openxmlformats.org/officeDocument/2006/relationships/themeOverride" Target="../theme/themeOverride4.xml"/><Relationship Id="rId4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ColorStyle" Target="colors7.xml"/><Relationship Id="rId2" Type="http://schemas.openxmlformats.org/officeDocument/2006/relationships/oleObject" Target="file:///C:\Users\Artem\YandexDisk\&#1040;&#1073;&#1080;%20&#1071;&#1052;&#1050;\&#1044;&#1080;&#1072;&#1075;&#1088;&#1072;&#1084;&#1084;&#1099;%20&#1060;&#1043;&#1054;&#1057;.xlsx" TargetMode="External"/><Relationship Id="rId1" Type="http://schemas.openxmlformats.org/officeDocument/2006/relationships/themeOverride" Target="../theme/themeOverride5.xml"/><Relationship Id="rId4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ColorStyle" Target="colors8.xml"/><Relationship Id="rId2" Type="http://schemas.openxmlformats.org/officeDocument/2006/relationships/oleObject" Target="file:///C:\Users\Artem\YandexDisk\&#1040;&#1073;&#1080;%20&#1071;&#1052;&#1050;\&#1044;&#1080;&#1072;&#1075;&#1088;&#1072;&#1084;&#1084;&#1099;%20&#1060;&#1043;&#1054;&#1057;.xlsx" TargetMode="External"/><Relationship Id="rId1" Type="http://schemas.openxmlformats.org/officeDocument/2006/relationships/themeOverride" Target="../theme/themeOverride6.xml"/><Relationship Id="rId4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microsoft.com/office/2011/relationships/chartStyle" Target="style9.xml"/><Relationship Id="rId2" Type="http://schemas.microsoft.com/office/2011/relationships/chartColorStyle" Target="colors9.xml"/><Relationship Id="rId1" Type="http://schemas.openxmlformats.org/officeDocument/2006/relationships/package" Target="../embeddings/____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 rot="0" spcFirstLastPara="1" vertOverflow="ellipsis" vert="horz" wrap="square" anchor="ctr" anchorCtr="0"/>
          <a:lstStyle/>
          <a:p>
            <a:pPr>
              <a:defRPr sz="1400" b="1" i="0" u="none" strike="noStrike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ru-RU" b="1">
                <a:latin typeface="Verdana" panose="020B0604030504040204" pitchFamily="34" charset="0"/>
                <a:ea typeface="Verdana" panose="020B0604030504040204" pitchFamily="34" charset="0"/>
              </a:rPr>
              <a:t>Список учащихся начального звена МОБУ СОШ №35 за 2019 - 2020 уч. г. </a:t>
            </a:r>
          </a:p>
        </c:rich>
      </c:tx>
      <c:layout>
        <c:manualLayout>
          <c:xMode val="edge"/>
          <c:yMode val="edge"/>
          <c:x val="0.12069632495164427"/>
          <c:y val="3.3802816901408454E-2"/>
        </c:manualLayout>
      </c:layout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1"/>
          <c:order val="0"/>
          <c:tx>
            <c:strRef>
              <c:f>Лист1!$C$2</c:f>
              <c:strCache>
                <c:ptCount val="1"/>
                <c:pt idx="0">
                  <c:v>Всего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Лист1!$B$3:$B$6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Лист1!$C$3:$C$6</c:f>
              <c:numCache>
                <c:formatCode>General</c:formatCode>
                <c:ptCount val="4"/>
                <c:pt idx="0">
                  <c:v>74</c:v>
                </c:pt>
                <c:pt idx="1">
                  <c:v>45</c:v>
                </c:pt>
                <c:pt idx="2">
                  <c:v>51</c:v>
                </c:pt>
                <c:pt idx="3">
                  <c:v>43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FE6-4487-BEC5-C014378A44E6}"/>
            </c:ext>
          </c:extLst>
        </c:ser>
        <c:ser>
          <c:idx val="2"/>
          <c:order val="1"/>
          <c:tx>
            <c:strRef>
              <c:f>Лист1!$D$2</c:f>
              <c:strCache>
                <c:ptCount val="1"/>
                <c:pt idx="0">
                  <c:v>Девочки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Лист1!$B$3:$B$6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Лист1!$D$3:$D$6</c:f>
              <c:numCache>
                <c:formatCode>General</c:formatCode>
                <c:ptCount val="4"/>
                <c:pt idx="0">
                  <c:v>28</c:v>
                </c:pt>
                <c:pt idx="1">
                  <c:v>10</c:v>
                </c:pt>
                <c:pt idx="2">
                  <c:v>23</c:v>
                </c:pt>
                <c:pt idx="3">
                  <c:v>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FE6-4487-BEC5-C014378A44E6}"/>
            </c:ext>
          </c:extLst>
        </c:ser>
        <c:ser>
          <c:idx val="3"/>
          <c:order val="2"/>
          <c:tx>
            <c:strRef>
              <c:f>Лист1!$E$2</c:f>
              <c:strCache>
                <c:ptCount val="1"/>
                <c:pt idx="0">
                  <c:v>Мальчики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Лист1!$B$3:$B$6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Лист1!$E$3:$E$6</c:f>
              <c:numCache>
                <c:formatCode>General</c:formatCode>
                <c:ptCount val="4"/>
                <c:pt idx="0">
                  <c:v>46</c:v>
                </c:pt>
                <c:pt idx="1">
                  <c:v>35</c:v>
                </c:pt>
                <c:pt idx="2">
                  <c:v>28</c:v>
                </c:pt>
                <c:pt idx="3">
                  <c:v>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FE6-4487-BEC5-C014378A44E6}"/>
            </c:ext>
          </c:extLst>
        </c:ser>
        <c:ser>
          <c:idx val="4"/>
          <c:order val="3"/>
          <c:tx>
            <c:strRef>
              <c:f>Лист1!$F$2</c:f>
              <c:strCache>
                <c:ptCount val="1"/>
                <c:pt idx="0">
                  <c:v>Дети СВЗ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Лист1!$B$3:$B$6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Лист1!$F$3:$F$6</c:f>
              <c:numCache>
                <c:formatCode>General</c:formatCode>
                <c:ptCount val="4"/>
                <c:pt idx="0">
                  <c:v>6</c:v>
                </c:pt>
                <c:pt idx="1">
                  <c:v>3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FE6-4487-BEC5-C014378A44E6}"/>
            </c:ext>
          </c:extLst>
        </c:ser>
        <c:gapWidth val="219"/>
        <c:overlap val="-27"/>
        <c:axId val="66213376"/>
        <c:axId val="66215296"/>
        <c:extLst xmlns:c16r2="http://schemas.microsoft.com/office/drawing/2015/06/chart"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Лист1!$B$2</c15:sqref>
                        </c15:formulaRef>
                      </c:ext>
                    </c:extLst>
                    <c:strCache>
                      <c:ptCount val="1"/>
                      <c:pt idx="0">
                        <c:v>класс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Лист1!$B$3:$B$6</c15:sqref>
                        </c15:formulaRef>
                      </c:ext>
                    </c:extLst>
                    <c:strCache>
                      <c:ptCount val="4"/>
                      <c:pt idx="0">
                        <c:v>1 класс</c:v>
                      </c:pt>
                      <c:pt idx="1">
                        <c:v>2 класс</c:v>
                      </c:pt>
                      <c:pt idx="2">
                        <c:v>3 класс</c:v>
                      </c:pt>
                      <c:pt idx="3">
                        <c:v>4 класс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Лист1!$B$3:$B$6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4-3FE6-4487-BEC5-C014378A44E6}"/>
                  </c:ext>
                </c:extLst>
              </c15:ser>
            </c15:filteredBarSeries>
          </c:ext>
        </c:extLst>
      </c:barChart>
      <c:catAx>
        <c:axId val="66213376"/>
        <c:scaling>
          <c:orientation val="minMax"/>
        </c:scaling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 sz="1200" b="1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Всего детей в начальном звене: 213 детей</a:t>
                </a:r>
              </a:p>
            </c:rich>
          </c:tx>
          <c:layout>
            <c:manualLayout>
              <c:xMode val="edge"/>
              <c:yMode val="edge"/>
              <c:x val="0.12801350650618523"/>
              <c:y val="0.80906850024028687"/>
            </c:manualLayout>
          </c:layout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6215296"/>
        <c:crosses val="autoZero"/>
        <c:auto val="1"/>
        <c:lblAlgn val="ctr"/>
        <c:lblOffset val="100"/>
      </c:catAx>
      <c:valAx>
        <c:axId val="6621529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one"/>
        <c:crossAx val="662133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9999912833757203E-2"/>
          <c:y val="0.88262733355513812"/>
          <c:w val="0.89999998062972486"/>
          <c:h val="9.4837455177258084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defRPr>
          </a:pPr>
          <a:endParaRPr lang="ru-RU"/>
        </a:p>
      </c:txPr>
    </c:legend>
    <c:plotVisOnly val="1"/>
    <c:dispBlanksAs val="gap"/>
  </c:chart>
  <c:spPr>
    <a:solidFill>
      <a:schemeClr val="lt1"/>
    </a:solidFill>
    <a:ln w="63500" cap="flat" cmpd="sng" algn="ctr">
      <a:solidFill>
        <a:schemeClr val="accent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0"/>
          <a:lstStyle/>
          <a:p>
            <a:pPr>
              <a:defRPr sz="1400" b="1" i="0" u="none" strike="noStrike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ru-RU" b="1">
                <a:latin typeface="Verdana" panose="020B0604030504040204" pitchFamily="34" charset="0"/>
                <a:ea typeface="Verdana" panose="020B0604030504040204" pitchFamily="34" charset="0"/>
              </a:rPr>
              <a:t>Список учащихся начального звена МОБУ СОШ №35 за 2021 - 2022 уч. г. </a:t>
            </a:r>
          </a:p>
        </c:rich>
      </c:tx>
      <c:layout>
        <c:manualLayout>
          <c:xMode val="edge"/>
          <c:yMode val="edge"/>
          <c:x val="0.12069632495164427"/>
          <c:y val="3.3802816901408447E-2"/>
        </c:manualLayout>
      </c:layout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1"/>
          <c:order val="0"/>
          <c:tx>
            <c:strRef>
              <c:f>Лист1!$C$2</c:f>
              <c:strCache>
                <c:ptCount val="1"/>
                <c:pt idx="0">
                  <c:v>Всего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Лист1!$B$3:$B$6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Лист1!$C$17:$C$20</c:f>
              <c:numCache>
                <c:formatCode>General</c:formatCode>
                <c:ptCount val="4"/>
                <c:pt idx="0">
                  <c:v>114</c:v>
                </c:pt>
                <c:pt idx="1">
                  <c:v>110</c:v>
                </c:pt>
                <c:pt idx="2">
                  <c:v>76</c:v>
                </c:pt>
                <c:pt idx="3">
                  <c:v>49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2E3-4432-AE4A-082A5E44D525}"/>
            </c:ext>
          </c:extLst>
        </c:ser>
        <c:ser>
          <c:idx val="2"/>
          <c:order val="1"/>
          <c:tx>
            <c:strRef>
              <c:f>Лист1!$D$2</c:f>
              <c:strCache>
                <c:ptCount val="1"/>
                <c:pt idx="0">
                  <c:v>Девочки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Лист1!$B$3:$B$6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Лист1!$D$17:$D$20</c:f>
              <c:numCache>
                <c:formatCode>General</c:formatCode>
                <c:ptCount val="4"/>
                <c:pt idx="0">
                  <c:v>61</c:v>
                </c:pt>
                <c:pt idx="1">
                  <c:v>48</c:v>
                </c:pt>
                <c:pt idx="2">
                  <c:v>32</c:v>
                </c:pt>
                <c:pt idx="3">
                  <c:v>14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2E3-4432-AE4A-082A5E44D525}"/>
            </c:ext>
          </c:extLst>
        </c:ser>
        <c:ser>
          <c:idx val="3"/>
          <c:order val="2"/>
          <c:tx>
            <c:strRef>
              <c:f>Лист1!$E$2</c:f>
              <c:strCache>
                <c:ptCount val="1"/>
                <c:pt idx="0">
                  <c:v>Мальчики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Лист1!$B$3:$B$6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Лист1!$E$17:$E$20</c:f>
              <c:numCache>
                <c:formatCode>General</c:formatCode>
                <c:ptCount val="4"/>
                <c:pt idx="0">
                  <c:v>53</c:v>
                </c:pt>
                <c:pt idx="1">
                  <c:v>62</c:v>
                </c:pt>
                <c:pt idx="2">
                  <c:v>44</c:v>
                </c:pt>
                <c:pt idx="3">
                  <c:v>35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2E3-4432-AE4A-082A5E44D525}"/>
            </c:ext>
          </c:extLst>
        </c:ser>
        <c:ser>
          <c:idx val="4"/>
          <c:order val="3"/>
          <c:tx>
            <c:strRef>
              <c:f>Лист1!$F$2</c:f>
              <c:strCache>
                <c:ptCount val="1"/>
                <c:pt idx="0">
                  <c:v>Дети СВЗ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Лист1!$B$3:$B$6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Лист1!$F$17:$F$20</c:f>
              <c:numCache>
                <c:formatCode>General</c:formatCode>
                <c:ptCount val="4"/>
                <c:pt idx="0">
                  <c:v>21</c:v>
                </c:pt>
                <c:pt idx="1">
                  <c:v>10</c:v>
                </c:pt>
                <c:pt idx="2">
                  <c:v>9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2E3-4432-AE4A-082A5E44D525}"/>
            </c:ext>
          </c:extLst>
        </c:ser>
        <c:gapWidth val="219"/>
        <c:overlap val="-27"/>
        <c:axId val="66425600"/>
        <c:axId val="66427520"/>
        <c:extLst xmlns:c16r2="http://schemas.microsoft.com/office/drawing/2015/06/chart"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Лист1!$B$2</c15:sqref>
                        </c15:formulaRef>
                      </c:ext>
                    </c:extLst>
                    <c:strCache>
                      <c:ptCount val="1"/>
                      <c:pt idx="0">
                        <c:v>класс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Лист1!$B$3:$B$6</c15:sqref>
                        </c15:formulaRef>
                      </c:ext>
                    </c:extLst>
                    <c:strCache>
                      <c:ptCount val="4"/>
                      <c:pt idx="0">
                        <c:v>1 класс</c:v>
                      </c:pt>
                      <c:pt idx="1">
                        <c:v>2 класс</c:v>
                      </c:pt>
                      <c:pt idx="2">
                        <c:v>3 класс</c:v>
                      </c:pt>
                      <c:pt idx="3">
                        <c:v>4 класс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Лист1!$B$3:$B$6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4-B2E3-4432-AE4A-082A5E44D525}"/>
                  </c:ext>
                </c:extLst>
              </c15:ser>
            </c15:filteredBarSeries>
          </c:ext>
        </c:extLst>
      </c:barChart>
      <c:catAx>
        <c:axId val="66425600"/>
        <c:scaling>
          <c:orientation val="minMax"/>
        </c:scaling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 sz="1200" b="1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Всего детей в начальном звене: 349 детей</a:t>
                </a:r>
              </a:p>
            </c:rich>
          </c:tx>
          <c:layout>
            <c:manualLayout>
              <c:xMode val="edge"/>
              <c:yMode val="edge"/>
              <c:x val="0.12801350650618523"/>
              <c:y val="0.80906850024028687"/>
            </c:manualLayout>
          </c:layout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6427520"/>
        <c:crosses val="autoZero"/>
        <c:auto val="1"/>
        <c:lblAlgn val="ctr"/>
        <c:lblOffset val="100"/>
      </c:catAx>
      <c:valAx>
        <c:axId val="6642752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one"/>
        <c:crossAx val="664256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9999912833757133E-2"/>
          <c:y val="0.88262733355513734"/>
          <c:w val="0.89999998062972375"/>
          <c:h val="9.4837455177258043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defRPr>
          </a:pPr>
          <a:endParaRPr lang="ru-RU"/>
        </a:p>
      </c:txPr>
    </c:legend>
    <c:plotVisOnly val="1"/>
    <c:dispBlanksAs val="gap"/>
  </c:chart>
  <c:spPr>
    <a:solidFill>
      <a:schemeClr val="lt1"/>
    </a:solidFill>
    <a:ln w="63500" cap="flat" cmpd="sng" algn="ctr">
      <a:solidFill>
        <a:schemeClr val="accent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0"/>
          <a:lstStyle/>
          <a:p>
            <a:pPr>
              <a:defRPr sz="1400" b="1" i="0" u="none" strike="noStrike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ru-RU" b="1">
                <a:latin typeface="Verdana" panose="020B0604030504040204" pitchFamily="34" charset="0"/>
                <a:ea typeface="Verdana" panose="020B0604030504040204" pitchFamily="34" charset="0"/>
              </a:rPr>
              <a:t>Список учащихся начального звена МОБУ СОШ №35 за 2020 - 2021 уч. г. </a:t>
            </a:r>
          </a:p>
        </c:rich>
      </c:tx>
      <c:layout>
        <c:manualLayout>
          <c:xMode val="edge"/>
          <c:yMode val="edge"/>
          <c:x val="0.12069632495164427"/>
          <c:y val="3.3802816901408447E-2"/>
        </c:manualLayout>
      </c:layout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1"/>
          <c:order val="0"/>
          <c:tx>
            <c:strRef>
              <c:f>Лист1!$C$2</c:f>
              <c:strCache>
                <c:ptCount val="1"/>
                <c:pt idx="0">
                  <c:v>Всего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Лист1!$B$3:$B$6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Лист1!$C$10:$C$13</c:f>
              <c:numCache>
                <c:formatCode>General</c:formatCode>
                <c:ptCount val="4"/>
                <c:pt idx="0">
                  <c:v>112</c:v>
                </c:pt>
                <c:pt idx="1">
                  <c:v>79</c:v>
                </c:pt>
                <c:pt idx="2">
                  <c:v>48</c:v>
                </c:pt>
                <c:pt idx="3">
                  <c:v>49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67D-4B67-9514-64ED104EF336}"/>
            </c:ext>
          </c:extLst>
        </c:ser>
        <c:ser>
          <c:idx val="2"/>
          <c:order val="1"/>
          <c:tx>
            <c:strRef>
              <c:f>Лист1!$D$2</c:f>
              <c:strCache>
                <c:ptCount val="1"/>
                <c:pt idx="0">
                  <c:v>Девочки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Лист1!$B$3:$B$6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Лист1!$D$10:$D$13</c:f>
              <c:numCache>
                <c:formatCode>General</c:formatCode>
                <c:ptCount val="4"/>
                <c:pt idx="0">
                  <c:v>49</c:v>
                </c:pt>
                <c:pt idx="1">
                  <c:v>33</c:v>
                </c:pt>
                <c:pt idx="2">
                  <c:v>14</c:v>
                </c:pt>
                <c:pt idx="3">
                  <c:v>23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67D-4B67-9514-64ED104EF336}"/>
            </c:ext>
          </c:extLst>
        </c:ser>
        <c:ser>
          <c:idx val="3"/>
          <c:order val="2"/>
          <c:tx>
            <c:strRef>
              <c:f>Лист1!$E$2</c:f>
              <c:strCache>
                <c:ptCount val="1"/>
                <c:pt idx="0">
                  <c:v>Мальчики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Лист1!$B$3:$B$6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Лист1!$E$10:$E$13</c:f>
              <c:numCache>
                <c:formatCode>General</c:formatCode>
                <c:ptCount val="4"/>
                <c:pt idx="0">
                  <c:v>63</c:v>
                </c:pt>
                <c:pt idx="1">
                  <c:v>46</c:v>
                </c:pt>
                <c:pt idx="2">
                  <c:v>34</c:v>
                </c:pt>
                <c:pt idx="3">
                  <c:v>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67D-4B67-9514-64ED104EF336}"/>
            </c:ext>
          </c:extLst>
        </c:ser>
        <c:ser>
          <c:idx val="4"/>
          <c:order val="3"/>
          <c:tx>
            <c:strRef>
              <c:f>Лист1!$F$2</c:f>
              <c:strCache>
                <c:ptCount val="1"/>
                <c:pt idx="0">
                  <c:v>Дети СВЗ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Лист1!$B$3:$B$6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Лист1!$F$10:$F$13</c:f>
              <c:numCache>
                <c:formatCode>General</c:formatCode>
                <c:ptCount val="4"/>
                <c:pt idx="0">
                  <c:v>10</c:v>
                </c:pt>
                <c:pt idx="1">
                  <c:v>11</c:v>
                </c:pt>
                <c:pt idx="2">
                  <c:v>2</c:v>
                </c:pt>
                <c:pt idx="3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67D-4B67-9514-64ED104EF336}"/>
            </c:ext>
          </c:extLst>
        </c:ser>
        <c:gapWidth val="219"/>
        <c:overlap val="-27"/>
        <c:axId val="66957312"/>
        <c:axId val="66959232"/>
        <c:extLst xmlns:c16r2="http://schemas.microsoft.com/office/drawing/2015/06/chart"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Лист1!$B$2</c15:sqref>
                        </c15:formulaRef>
                      </c:ext>
                    </c:extLst>
                    <c:strCache>
                      <c:ptCount val="1"/>
                      <c:pt idx="0">
                        <c:v>класс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Лист1!$B$3:$B$6</c15:sqref>
                        </c15:formulaRef>
                      </c:ext>
                    </c:extLst>
                    <c:strCache>
                      <c:ptCount val="4"/>
                      <c:pt idx="0">
                        <c:v>1 класс</c:v>
                      </c:pt>
                      <c:pt idx="1">
                        <c:v>2 класс</c:v>
                      </c:pt>
                      <c:pt idx="2">
                        <c:v>3 класс</c:v>
                      </c:pt>
                      <c:pt idx="3">
                        <c:v>4 класс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Лист1!$B$3:$B$6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4-767D-4B67-9514-64ED104EF336}"/>
                  </c:ext>
                </c:extLst>
              </c15:ser>
            </c15:filteredBarSeries>
          </c:ext>
        </c:extLst>
      </c:barChart>
      <c:catAx>
        <c:axId val="66957312"/>
        <c:scaling>
          <c:orientation val="minMax"/>
        </c:scaling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 sz="1200" b="1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Всего детей в начальном звене: 288 детей</a:t>
                </a:r>
              </a:p>
            </c:rich>
          </c:tx>
          <c:layout>
            <c:manualLayout>
              <c:xMode val="edge"/>
              <c:yMode val="edge"/>
              <c:x val="0.12801350650618523"/>
              <c:y val="0.80906850024028687"/>
            </c:manualLayout>
          </c:layout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6959232"/>
        <c:crosses val="autoZero"/>
        <c:auto val="1"/>
        <c:lblAlgn val="ctr"/>
        <c:lblOffset val="100"/>
      </c:catAx>
      <c:valAx>
        <c:axId val="6695923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one"/>
        <c:crossAx val="669573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9999912833757133E-2"/>
          <c:y val="0.88262733355513734"/>
          <c:w val="0.89999998062972375"/>
          <c:h val="9.4837455177258043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defRPr>
          </a:pPr>
          <a:endParaRPr lang="ru-RU"/>
        </a:p>
      </c:txPr>
    </c:legend>
    <c:plotVisOnly val="1"/>
    <c:dispBlanksAs val="gap"/>
  </c:chart>
  <c:spPr>
    <a:solidFill>
      <a:schemeClr val="lt1"/>
    </a:solidFill>
    <a:ln w="63500" cap="flat" cmpd="sng" algn="ctr">
      <a:solidFill>
        <a:schemeClr val="accent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2160" b="0" i="0" u="none" strike="noStrike" kern="1200" spc="0" baseline="0">
                <a:solidFill>
                  <a:schemeClr val="dk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/>
              <a:t>Физкультурно-оздоровительные мероприятия в режиме учебного дня</a:t>
            </a:r>
          </a:p>
        </c:rich>
      </c:tx>
      <c:layout>
        <c:manualLayout>
          <c:xMode val="edge"/>
          <c:yMode val="edge"/>
          <c:x val="0.14802038823645344"/>
          <c:y val="3.0010718113612032E-2"/>
        </c:manualLayout>
      </c:layout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Лист2!$A$5</c:f>
              <c:strCache>
                <c:ptCount val="1"/>
                <c:pt idx="0">
                  <c:v>Физкульт-минутка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dk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Лист2!$B$4:$D$4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Лист2!$B$5:$D$5</c:f>
              <c:numCache>
                <c:formatCode>0%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61A-4BC7-8F22-1FC256418515}"/>
            </c:ext>
          </c:extLst>
        </c:ser>
        <c:ser>
          <c:idx val="1"/>
          <c:order val="1"/>
          <c:tx>
            <c:strRef>
              <c:f>Лист2!$A$6</c:f>
              <c:strCache>
                <c:ptCount val="1"/>
                <c:pt idx="0">
                  <c:v>Динамические перемены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dk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Лист2!$B$4:$D$4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Лист2!$B$6:$D$6</c:f>
              <c:numCache>
                <c:formatCode>0%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61A-4BC7-8F22-1FC256418515}"/>
            </c:ext>
          </c:extLst>
        </c:ser>
        <c:ser>
          <c:idx val="2"/>
          <c:order val="2"/>
          <c:tx>
            <c:strRef>
              <c:f>Лист2!$A$7</c:f>
              <c:strCache>
                <c:ptCount val="1"/>
                <c:pt idx="0">
                  <c:v>Утренняя зарядка 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dk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Лист2!$B$4:$D$4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Лист2!$B$7:$D$7</c:f>
              <c:numCache>
                <c:formatCode>0%</c:formatCode>
                <c:ptCount val="3"/>
                <c:pt idx="0">
                  <c:v>0.61000000000000065</c:v>
                </c:pt>
                <c:pt idx="1">
                  <c:v>0.8</c:v>
                </c:pt>
                <c:pt idx="2">
                  <c:v>0.8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61A-4BC7-8F22-1FC256418515}"/>
            </c:ext>
          </c:extLst>
        </c:ser>
        <c:gapWidth val="219"/>
        <c:overlap val="-27"/>
        <c:axId val="83758464"/>
        <c:axId val="83772544"/>
      </c:barChart>
      <c:catAx>
        <c:axId val="8375846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dk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83772544"/>
        <c:crosses val="autoZero"/>
        <c:auto val="1"/>
        <c:lblAlgn val="ctr"/>
        <c:lblOffset val="100"/>
      </c:catAx>
      <c:valAx>
        <c:axId val="837725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one"/>
        <c:crossAx val="837584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dk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</c:chart>
  <c:spPr>
    <a:solidFill>
      <a:schemeClr val="lt1"/>
    </a:solidFill>
    <a:ln w="12700" cap="flat" cmpd="sng" algn="ctr">
      <a:solidFill>
        <a:schemeClr val="accent1"/>
      </a:solidFill>
      <a:prstDash val="solid"/>
      <a:miter lim="800000"/>
    </a:ln>
    <a:effectLst/>
  </c:spPr>
  <c:txPr>
    <a:bodyPr/>
    <a:lstStyle/>
    <a:p>
      <a:pPr>
        <a:defRPr sz="1800">
          <a:solidFill>
            <a:schemeClr val="dk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188505049499672"/>
          <c:y val="0.16171616811508346"/>
          <c:w val="0.51298518496621415"/>
          <c:h val="0.81710671463175089"/>
        </c:manualLayout>
      </c:layout>
      <c:bar3DChart>
        <c:barDir val="bar"/>
        <c:grouping val="clustered"/>
        <c:ser>
          <c:idx val="0"/>
          <c:order val="0"/>
          <c:tx>
            <c:strRef>
              <c:f>Лист2!$A$11</c:f>
              <c:strCache>
                <c:ptCount val="1"/>
                <c:pt idx="0">
                  <c:v>Подвижные игры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Лист2!$B$10:$D$10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Лист2!$B$11:$D$11</c:f>
              <c:numCache>
                <c:formatCode>General</c:formatCode>
                <c:ptCount val="3"/>
                <c:pt idx="0">
                  <c:v>23</c:v>
                </c:pt>
                <c:pt idx="1">
                  <c:v>16</c:v>
                </c:pt>
                <c:pt idx="2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B49-4015-BA6F-C5BCD1DC773A}"/>
            </c:ext>
          </c:extLst>
        </c:ser>
        <c:ser>
          <c:idx val="1"/>
          <c:order val="1"/>
          <c:tx>
            <c:strRef>
              <c:f>Лист2!$A$12</c:f>
              <c:strCache>
                <c:ptCount val="1"/>
                <c:pt idx="0">
                  <c:v>Легкая атлетика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Лист2!$B$10:$D$10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Лист2!$B$12:$D$12</c:f>
              <c:numCache>
                <c:formatCode>General</c:formatCode>
                <c:ptCount val="3"/>
                <c:pt idx="0">
                  <c:v>16</c:v>
                </c:pt>
                <c:pt idx="1">
                  <c:v>18</c:v>
                </c:pt>
                <c:pt idx="2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B49-4015-BA6F-C5BCD1DC773A}"/>
            </c:ext>
          </c:extLst>
        </c:ser>
        <c:ser>
          <c:idx val="2"/>
          <c:order val="2"/>
          <c:tx>
            <c:strRef>
              <c:f>Лист2!$A$13</c:f>
              <c:strCache>
                <c:ptCount val="1"/>
                <c:pt idx="0">
                  <c:v>Якутские национальные настольные игры</c:v>
                </c:pt>
              </c:strCache>
            </c:strRef>
          </c:tx>
          <c:spPr>
            <a:solidFill>
              <a:srgbClr val="ED7D31">
                <a:lumMod val="75000"/>
              </a:srgbClr>
            </a:solidFill>
            <a:ln>
              <a:noFill/>
            </a:ln>
            <a:effectLst/>
            <a:sp3d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Лист2!$B$10:$D$10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Лист2!$B$13:$D$13</c:f>
              <c:numCache>
                <c:formatCode>General</c:formatCode>
                <c:ptCount val="3"/>
                <c:pt idx="0">
                  <c:v>19</c:v>
                </c:pt>
                <c:pt idx="1">
                  <c:v>23</c:v>
                </c:pt>
                <c:pt idx="2">
                  <c:v>24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B49-4015-BA6F-C5BCD1DC773A}"/>
            </c:ext>
          </c:extLst>
        </c:ser>
        <c:ser>
          <c:idx val="3"/>
          <c:order val="3"/>
          <c:tx>
            <c:strRef>
              <c:f>Лист2!$A$14</c:f>
              <c:strCache>
                <c:ptCount val="1"/>
                <c:pt idx="0">
                  <c:v>Ритмика</c:v>
                </c:pt>
              </c:strCache>
            </c:strRef>
          </c:tx>
          <c:spPr>
            <a:gradFill flip="none" rotWithShape="1">
              <a:gsLst>
                <a:gs pos="100000">
                  <a:schemeClr val="accent4">
                    <a:alpha val="0"/>
                  </a:schemeClr>
                </a:gs>
                <a:gs pos="50000">
                  <a:schemeClr val="accent4"/>
                </a:gs>
              </a:gsLst>
              <a:lin ang="10800000" scaled="1"/>
            </a:gradFill>
            <a:ln>
              <a:noFill/>
            </a:ln>
            <a:effectLst/>
            <a:sp3d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Лист2!$B$10:$D$10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Лист2!$B$14:$D$14</c:f>
              <c:numCache>
                <c:formatCode>General</c:formatCode>
                <c:ptCount val="3"/>
                <c:pt idx="0">
                  <c:v>43</c:v>
                </c:pt>
                <c:pt idx="1">
                  <c:v>159</c:v>
                </c:pt>
                <c:pt idx="2">
                  <c:v>226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CB49-4015-BA6F-C5BCD1DC773A}"/>
            </c:ext>
          </c:extLst>
        </c:ser>
        <c:ser>
          <c:idx val="4"/>
          <c:order val="4"/>
          <c:tx>
            <c:strRef>
              <c:f>Лист2!$A$15</c:f>
              <c:strCache>
                <c:ptCount val="1"/>
                <c:pt idx="0">
                  <c:v>Шахматы</c:v>
                </c:pt>
              </c:strCache>
            </c:strRef>
          </c:tx>
          <c:spPr>
            <a:gradFill flip="none" rotWithShape="1">
              <a:gsLst>
                <a:gs pos="100000">
                  <a:schemeClr val="accent5">
                    <a:alpha val="0"/>
                  </a:schemeClr>
                </a:gs>
                <a:gs pos="50000">
                  <a:schemeClr val="accent5"/>
                </a:gs>
              </a:gsLst>
              <a:lin ang="10800000" scaled="1"/>
            </a:gradFill>
            <a:ln>
              <a:noFill/>
            </a:ln>
            <a:effectLst/>
            <a:sp3d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Лист2!$B$10:$D$10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Лист2!$B$15:$D$15</c:f>
              <c:numCache>
                <c:formatCode>General</c:formatCode>
                <c:ptCount val="3"/>
                <c:pt idx="0">
                  <c:v>12</c:v>
                </c:pt>
                <c:pt idx="1">
                  <c:v>26</c:v>
                </c:pt>
                <c:pt idx="2">
                  <c:v>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B49-4015-BA6F-C5BCD1DC773A}"/>
            </c:ext>
          </c:extLst>
        </c:ser>
        <c:ser>
          <c:idx val="5"/>
          <c:order val="5"/>
          <c:tx>
            <c:strRef>
              <c:f>Лист2!$A$16</c:f>
              <c:strCache>
                <c:ptCount val="1"/>
                <c:pt idx="0">
                  <c:v>Плавание</c:v>
                </c:pt>
              </c:strCache>
            </c:strRef>
          </c:tx>
          <c:spPr>
            <a:gradFill flip="none" rotWithShape="1">
              <a:gsLst>
                <a:gs pos="100000">
                  <a:schemeClr val="accent6">
                    <a:alpha val="0"/>
                  </a:schemeClr>
                </a:gs>
                <a:gs pos="50000">
                  <a:schemeClr val="accent6"/>
                </a:gs>
              </a:gsLst>
              <a:lin ang="10800000" scaled="1"/>
            </a:gradFill>
            <a:ln>
              <a:noFill/>
            </a:ln>
            <a:effectLst/>
            <a:sp3d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Лист2!$B$10:$D$10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Лист2!$B$16:$D$16</c:f>
              <c:numCache>
                <c:formatCode>General</c:formatCode>
                <c:ptCount val="3"/>
                <c:pt idx="0">
                  <c:v>0</c:v>
                </c:pt>
                <c:pt idx="1">
                  <c:v>132</c:v>
                </c:pt>
                <c:pt idx="2">
                  <c:v>147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CB49-4015-BA6F-C5BCD1DC773A}"/>
            </c:ext>
          </c:extLst>
        </c:ser>
        <c:ser>
          <c:idx val="6"/>
          <c:order val="6"/>
          <c:tx>
            <c:strRef>
              <c:f>Лист2!$A$17</c:f>
              <c:strCache>
                <c:ptCount val="1"/>
                <c:pt idx="0">
                  <c:v>Подвижные игры с элементами спортивных игр</c:v>
                </c:pt>
              </c:strCache>
            </c:strRef>
          </c:tx>
          <c:spPr>
            <a:solidFill>
              <a:srgbClr val="FFC000"/>
            </a:solidFill>
            <a:ln w="12700" cap="flat" cmpd="sng" algn="ctr">
              <a:solidFill>
                <a:srgbClr val="FFC000">
                  <a:shade val="50000"/>
                </a:srgbClr>
              </a:solidFill>
              <a:prstDash val="solid"/>
              <a:miter lim="800000"/>
            </a:ln>
            <a:effectLst/>
            <a:sp3d contourW="12700">
              <a:contourClr>
                <a:srgbClr val="FFC000">
                  <a:shade val="50000"/>
                </a:srgbClr>
              </a:contourClr>
            </a:sp3d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Лист2!$B$10:$D$10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Лист2!$B$17:$D$17</c:f>
              <c:numCache>
                <c:formatCode>General</c:formatCode>
                <c:ptCount val="3"/>
                <c:pt idx="0">
                  <c:v>14</c:v>
                </c:pt>
                <c:pt idx="1">
                  <c:v>16</c:v>
                </c:pt>
                <c:pt idx="2">
                  <c:v>22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B49-4015-BA6F-C5BCD1DC773A}"/>
            </c:ext>
          </c:extLst>
        </c:ser>
        <c:shape val="box"/>
        <c:axId val="121302016"/>
        <c:axId val="121324288"/>
        <c:axId val="0"/>
      </c:bar3DChart>
      <c:catAx>
        <c:axId val="121302016"/>
        <c:scaling>
          <c:orientation val="minMax"/>
        </c:scaling>
        <c:axPos val="l"/>
        <c:numFmt formatCode="General" sourceLinked="1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ru-RU"/>
          </a:p>
        </c:txPr>
        <c:crossAx val="121324288"/>
        <c:crosses val="autoZero"/>
        <c:auto val="1"/>
        <c:lblAlgn val="ctr"/>
        <c:lblOffset val="100"/>
      </c:catAx>
      <c:valAx>
        <c:axId val="121324288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tickLblPos val="none"/>
        <c:crossAx val="121302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0229499126205253"/>
          <c:y val="0.18163145055067345"/>
          <c:w val="0.28820059648294338"/>
          <c:h val="0.75224849596232568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ru-RU"/>
        </a:p>
      </c:txPr>
    </c:legend>
    <c:plotVisOnly val="1"/>
    <c:dispBlanksAs val="gap"/>
  </c:chart>
  <c:spPr>
    <a:solidFill>
      <a:sysClr val="window" lastClr="FFFFFF"/>
    </a:solidFill>
    <a:ln w="76200" cap="flat" cmpd="sng" algn="ctr">
      <a:solidFill>
        <a:srgbClr val="ED7D31"/>
      </a:solidFill>
      <a:prstDash val="solid"/>
      <a:miter lim="800000"/>
    </a:ln>
    <a:effectLst/>
  </c:spPr>
  <c:txPr>
    <a:bodyPr/>
    <a:lstStyle/>
    <a:p>
      <a:pPr>
        <a:defRPr sz="1800">
          <a:solidFill>
            <a:sysClr val="windowText" lastClr="000000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pPr>
      <a:endParaRPr lang="ru-RU"/>
    </a:p>
  </c:txPr>
  <c:externalData r:id="rId2"/>
  <c:userShapes r:id="rId3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Лист3!$B$2</c:f>
              <c:strCache>
                <c:ptCount val="1"/>
                <c:pt idx="0">
                  <c:v>2019-2020</c:v>
                </c:pt>
              </c:strCache>
            </c:strRef>
          </c:tx>
          <c:dPt>
            <c:idx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339-4D0B-9587-599D26FAE363}"/>
              </c:ext>
            </c:extLst>
          </c:dPt>
          <c:dPt>
            <c:idx val="1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339-4D0B-9587-599D26FAE363}"/>
              </c:ext>
            </c:extLst>
          </c:dPt>
          <c:dPt>
            <c:idx val="2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339-4D0B-9587-599D26FAE363}"/>
              </c:ext>
            </c:extLst>
          </c:dPt>
          <c:dPt>
            <c:idx val="3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339-4D0B-9587-599D26FAE363}"/>
              </c:ext>
            </c:extLst>
          </c:dPt>
          <c:dPt>
            <c:idx val="4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339-4D0B-9587-599D26FAE36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Val val="1"/>
            <c:showLeaderLines val="1"/>
            <c:leaderLines>
              <c:spPr>
                <a:ln w="9525">
                  <a:solidFill>
                    <a:schemeClr val="lt1">
                      <a:lumMod val="95000"/>
                      <a:alpha val="54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Лист3!$A$3:$A$7</c:f>
              <c:strCache>
                <c:ptCount val="5"/>
                <c:pt idx="0">
                  <c:v>Хоккей </c:v>
                </c:pt>
                <c:pt idx="1">
                  <c:v>Футбол</c:v>
                </c:pt>
                <c:pt idx="2">
                  <c:v>Виды единоборств</c:v>
                </c:pt>
                <c:pt idx="3">
                  <c:v>Гимнастика</c:v>
                </c:pt>
                <c:pt idx="4">
                  <c:v>Легкая атлетика</c:v>
                </c:pt>
              </c:strCache>
            </c:strRef>
          </c:cat>
          <c:val>
            <c:numRef>
              <c:f>Лист3!$B$3:$B$7</c:f>
              <c:numCache>
                <c:formatCode>General</c:formatCode>
                <c:ptCount val="5"/>
                <c:pt idx="0">
                  <c:v>0</c:v>
                </c:pt>
                <c:pt idx="1">
                  <c:v>6</c:v>
                </c:pt>
                <c:pt idx="2">
                  <c:v>9</c:v>
                </c:pt>
                <c:pt idx="3">
                  <c:v>2</c:v>
                </c:pt>
                <c:pt idx="4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C339-4D0B-9587-599D26FAE363}"/>
            </c:ext>
          </c:extLst>
        </c:ser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2164932750964819"/>
          <c:y val="0.16275825198360966"/>
          <c:w val="0.31521959755030632"/>
          <c:h val="0.75351414406532458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lt1">
                  <a:lumMod val="8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zero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1600" b="1"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Лист3!$C$2</c:f>
              <c:strCache>
                <c:ptCount val="1"/>
                <c:pt idx="0">
                  <c:v>2020-2021</c:v>
                </c:pt>
              </c:strCache>
            </c:strRef>
          </c:tx>
          <c:dPt>
            <c:idx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505-4E1E-9CC7-AC9DD9DC6329}"/>
              </c:ext>
            </c:extLst>
          </c:dPt>
          <c:dPt>
            <c:idx val="1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505-4E1E-9CC7-AC9DD9DC6329}"/>
              </c:ext>
            </c:extLst>
          </c:dPt>
          <c:dPt>
            <c:idx val="2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505-4E1E-9CC7-AC9DD9DC6329}"/>
              </c:ext>
            </c:extLst>
          </c:dPt>
          <c:dPt>
            <c:idx val="3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505-4E1E-9CC7-AC9DD9DC6329}"/>
              </c:ext>
            </c:extLst>
          </c:dPt>
          <c:dPt>
            <c:idx val="4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505-4E1E-9CC7-AC9DD9DC632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Val val="1"/>
            <c:showLeaderLines val="1"/>
            <c:leaderLines>
              <c:spPr>
                <a:ln w="9525">
                  <a:solidFill>
                    <a:schemeClr val="lt1">
                      <a:lumMod val="95000"/>
                      <a:alpha val="54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Лист3!$A$3:$A$7</c:f>
              <c:strCache>
                <c:ptCount val="5"/>
                <c:pt idx="0">
                  <c:v>Хоккей </c:v>
                </c:pt>
                <c:pt idx="1">
                  <c:v>Футбол</c:v>
                </c:pt>
                <c:pt idx="2">
                  <c:v>Виды единоборств</c:v>
                </c:pt>
                <c:pt idx="3">
                  <c:v>Гимнастика</c:v>
                </c:pt>
                <c:pt idx="4">
                  <c:v>Легкая атлетика</c:v>
                </c:pt>
              </c:strCache>
            </c:strRef>
          </c:cat>
          <c:val>
            <c:numRef>
              <c:f>Лист3!$C$3:$C$7</c:f>
              <c:numCache>
                <c:formatCode>General</c:formatCode>
                <c:ptCount val="5"/>
                <c:pt idx="0">
                  <c:v>21</c:v>
                </c:pt>
                <c:pt idx="1">
                  <c:v>11</c:v>
                </c:pt>
                <c:pt idx="2">
                  <c:v>8</c:v>
                </c:pt>
                <c:pt idx="3">
                  <c:v>5</c:v>
                </c:pt>
                <c:pt idx="4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C505-4E1E-9CC7-AC9DD9DC6329}"/>
            </c:ext>
          </c:extLst>
        </c:ser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2917629046369306"/>
          <c:y val="0.18554243219597596"/>
          <c:w val="0.31521959755030632"/>
          <c:h val="0.75351414406532458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lt1">
                  <a:lumMod val="8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zero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1600" b="1"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Лист3!$D$2</c:f>
              <c:strCache>
                <c:ptCount val="1"/>
                <c:pt idx="0">
                  <c:v>2021-2022</c:v>
                </c:pt>
              </c:strCache>
            </c:strRef>
          </c:tx>
          <c:dPt>
            <c:idx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FFF-43C7-AE46-C7F32327B65C}"/>
              </c:ext>
            </c:extLst>
          </c:dPt>
          <c:dPt>
            <c:idx val="1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FFF-43C7-AE46-C7F32327B65C}"/>
              </c:ext>
            </c:extLst>
          </c:dPt>
          <c:dPt>
            <c:idx val="2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FFF-43C7-AE46-C7F32327B65C}"/>
              </c:ext>
            </c:extLst>
          </c:dPt>
          <c:dPt>
            <c:idx val="3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FFF-43C7-AE46-C7F32327B65C}"/>
              </c:ext>
            </c:extLst>
          </c:dPt>
          <c:dPt>
            <c:idx val="4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FFF-43C7-AE46-C7F32327B65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Val val="1"/>
            <c:showLeaderLines val="1"/>
            <c:leaderLines>
              <c:spPr>
                <a:ln w="9525">
                  <a:solidFill>
                    <a:schemeClr val="lt1">
                      <a:lumMod val="95000"/>
                      <a:alpha val="54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Лист3!$A$3:$A$7</c:f>
              <c:strCache>
                <c:ptCount val="5"/>
                <c:pt idx="0">
                  <c:v>Хоккей </c:v>
                </c:pt>
                <c:pt idx="1">
                  <c:v>Футбол</c:v>
                </c:pt>
                <c:pt idx="2">
                  <c:v>Виды единоборств</c:v>
                </c:pt>
                <c:pt idx="3">
                  <c:v>Гимнастика</c:v>
                </c:pt>
                <c:pt idx="4">
                  <c:v>Легкая атлетика</c:v>
                </c:pt>
              </c:strCache>
            </c:strRef>
          </c:cat>
          <c:val>
            <c:numRef>
              <c:f>Лист3!$D$3:$D$7</c:f>
              <c:numCache>
                <c:formatCode>General</c:formatCode>
                <c:ptCount val="5"/>
                <c:pt idx="0">
                  <c:v>20</c:v>
                </c:pt>
                <c:pt idx="1">
                  <c:v>5</c:v>
                </c:pt>
                <c:pt idx="2">
                  <c:v>11</c:v>
                </c:pt>
                <c:pt idx="3">
                  <c:v>6</c:v>
                </c:pt>
                <c:pt idx="4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FFF-43C7-AE46-C7F32327B65C}"/>
            </c:ext>
          </c:extLst>
        </c:ser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2917629046369306"/>
          <c:y val="0.18554243219597596"/>
          <c:w val="0.31521959755030632"/>
          <c:h val="0.75351414406532458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lt1">
                  <a:lumMod val="8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zero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1600" b="1"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spc="0" baseline="0">
                <a:solidFill>
                  <a:schemeClr val="dk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ru-RU" sz="2400" b="1"/>
              <a:t>Ежегодно проводимые спортивно-массовые мероприятия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bar"/>
        <c:grouping val="clustered"/>
        <c:ser>
          <c:idx val="0"/>
          <c:order val="0"/>
          <c:tx>
            <c:strRef>
              <c:f>Лист4!$A$2</c:f>
              <c:strCache>
                <c:ptCount val="1"/>
                <c:pt idx="0">
                  <c:v>Дни оздоровительного бега и ходьбы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Лист4!$B$1:$D$1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Лист4!$B$2:$D$2</c:f>
              <c:numCache>
                <c:formatCode>0%</c:formatCode>
                <c:ptCount val="3"/>
                <c:pt idx="0">
                  <c:v>0.82000000000000062</c:v>
                </c:pt>
                <c:pt idx="1">
                  <c:v>0.91</c:v>
                </c:pt>
                <c:pt idx="2">
                  <c:v>0.94000000000000061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0D6-4D35-9782-FC02366797D7}"/>
            </c:ext>
          </c:extLst>
        </c:ser>
        <c:ser>
          <c:idx val="1"/>
          <c:order val="1"/>
          <c:tx>
            <c:strRef>
              <c:f>Лист4!$A$3</c:f>
              <c:strCache>
                <c:ptCount val="1"/>
                <c:pt idx="0">
                  <c:v>Сдача нормативов ВСФК ГТО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Лист4!$B$1:$D$1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Лист4!$B$3:$D$3</c:f>
              <c:numCache>
                <c:formatCode>0%</c:formatCode>
                <c:ptCount val="3"/>
                <c:pt idx="0">
                  <c:v>0</c:v>
                </c:pt>
                <c:pt idx="1">
                  <c:v>0.26</c:v>
                </c:pt>
                <c:pt idx="2">
                  <c:v>0.38000000000000039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0D6-4D35-9782-FC02366797D7}"/>
            </c:ext>
          </c:extLst>
        </c:ser>
        <c:ser>
          <c:idx val="2"/>
          <c:order val="2"/>
          <c:tx>
            <c:strRef>
              <c:f>Лист4!$A$4</c:f>
              <c:strCache>
                <c:ptCount val="1"/>
                <c:pt idx="0">
                  <c:v>Спортивные соревнования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Лист4!$B$1:$D$1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Лист4!$B$4:$D$4</c:f>
              <c:numCache>
                <c:formatCode>0%</c:formatCode>
                <c:ptCount val="3"/>
                <c:pt idx="0">
                  <c:v>0.72000000000000064</c:v>
                </c:pt>
                <c:pt idx="1">
                  <c:v>0.79</c:v>
                </c:pt>
                <c:pt idx="2">
                  <c:v>0.93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0D6-4D35-9782-FC02366797D7}"/>
            </c:ext>
          </c:extLst>
        </c:ser>
        <c:ser>
          <c:idx val="3"/>
          <c:order val="3"/>
          <c:tx>
            <c:strRef>
              <c:f>Лист4!$A$5</c:f>
              <c:strCache>
                <c:ptCount val="1"/>
                <c:pt idx="0">
                  <c:v>Смотр песни и строя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Лист4!$B$1:$D$1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Лист4!$B$5:$D$5</c:f>
              <c:numCache>
                <c:formatCode>0%</c:formatCode>
                <c:ptCount val="3"/>
                <c:pt idx="0">
                  <c:v>0.82000000000000062</c:v>
                </c:pt>
                <c:pt idx="1">
                  <c:v>0.71000000000000063</c:v>
                </c:pt>
                <c:pt idx="2">
                  <c:v>0.89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20D6-4D35-9782-FC02366797D7}"/>
            </c:ext>
          </c:extLst>
        </c:ser>
        <c:ser>
          <c:idx val="4"/>
          <c:order val="4"/>
          <c:tx>
            <c:strRef>
              <c:f>Лист4!$A$6</c:f>
              <c:strCache>
                <c:ptCount val="1"/>
                <c:pt idx="0">
                  <c:v>Походы и экскурсии  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cat>
            <c:strRef>
              <c:f>Лист4!$B$1:$D$1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Лист4!$B$6:$D$6</c:f>
              <c:numCache>
                <c:formatCode>0%</c:formatCode>
                <c:ptCount val="3"/>
                <c:pt idx="0">
                  <c:v>0.94000000000000061</c:v>
                </c:pt>
                <c:pt idx="1">
                  <c:v>0.18000000000000016</c:v>
                </c:pt>
                <c:pt idx="2">
                  <c:v>0.24000000000000016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0D6-4D35-9782-FC02366797D7}"/>
            </c:ext>
          </c:extLst>
        </c:ser>
        <c:ser>
          <c:idx val="5"/>
          <c:order val="5"/>
          <c:tx>
            <c:strRef>
              <c:f>Лист4!$A$7</c:f>
              <c:strCache>
                <c:ptCount val="1"/>
                <c:pt idx="0">
                  <c:v>Конкурсы, викторины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cat>
            <c:strRef>
              <c:f>Лист4!$B$1:$D$1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Лист4!$B$7:$D$7</c:f>
              <c:numCache>
                <c:formatCode>0%</c:formatCode>
                <c:ptCount val="3"/>
                <c:pt idx="0">
                  <c:v>0.58000000000000007</c:v>
                </c:pt>
                <c:pt idx="1">
                  <c:v>0.63000000000000078</c:v>
                </c:pt>
                <c:pt idx="2">
                  <c:v>0.65500000000000091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20D6-4D35-9782-FC02366797D7}"/>
            </c:ext>
          </c:extLst>
        </c:ser>
        <c:ser>
          <c:idx val="6"/>
          <c:order val="6"/>
          <c:tx>
            <c:strRef>
              <c:f>Лист4!$A$8</c:f>
              <c:strCache>
                <c:ptCount val="1"/>
                <c:pt idx="0">
                  <c:v>Беседы, встречи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cat>
            <c:strRef>
              <c:f>Лист4!$B$1:$D$1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Лист4!$B$8:$D$8</c:f>
              <c:numCache>
                <c:formatCode>0%</c:formatCode>
                <c:ptCount val="3"/>
                <c:pt idx="0">
                  <c:v>0.17</c:v>
                </c:pt>
                <c:pt idx="1">
                  <c:v>0.28000000000000008</c:v>
                </c:pt>
                <c:pt idx="2">
                  <c:v>0.45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20D6-4D35-9782-FC02366797D7}"/>
            </c:ext>
          </c:extLst>
        </c:ser>
        <c:ser>
          <c:idx val="7"/>
          <c:order val="7"/>
          <c:tx>
            <c:strRef>
              <c:f>Лист4!$A$9</c:f>
              <c:strCache>
                <c:ptCount val="1"/>
                <c:pt idx="0">
                  <c:v>Медосмотр учащихся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cat>
            <c:strRef>
              <c:f>Лист4!$B$1:$D$1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Лист4!$B$9:$D$9</c:f>
              <c:numCache>
                <c:formatCode>0%</c:formatCode>
                <c:ptCount val="3"/>
                <c:pt idx="0">
                  <c:v>0.75000000000000078</c:v>
                </c:pt>
                <c:pt idx="1">
                  <c:v>0.89</c:v>
                </c:pt>
                <c:pt idx="2">
                  <c:v>0.95000000000000062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20D6-4D35-9782-FC02366797D7}"/>
            </c:ext>
          </c:extLst>
        </c:ser>
        <c:gapWidth val="182"/>
        <c:axId val="121495936"/>
        <c:axId val="121497472"/>
      </c:barChart>
      <c:catAx>
        <c:axId val="121495936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dk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ru-RU"/>
          </a:p>
        </c:txPr>
        <c:crossAx val="121497472"/>
        <c:crosses val="autoZero"/>
        <c:auto val="1"/>
        <c:lblAlgn val="ctr"/>
        <c:lblOffset val="100"/>
      </c:catAx>
      <c:valAx>
        <c:axId val="121497472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dk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ru-RU"/>
          </a:p>
        </c:txPr>
        <c:crossAx val="1214959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dk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ru-RU"/>
        </a:p>
      </c:txPr>
    </c:legend>
    <c:plotVisOnly val="1"/>
    <c:dispBlanksAs val="gap"/>
  </c:chart>
  <c:spPr>
    <a:solidFill>
      <a:schemeClr val="lt1"/>
    </a:solidFill>
    <a:ln w="63500" cap="flat" cmpd="sng" algn="ctr">
      <a:solidFill>
        <a:schemeClr val="accent6"/>
      </a:solidFill>
      <a:prstDash val="solid"/>
      <a:miter lim="800000"/>
    </a:ln>
    <a:effectLst/>
  </c:spPr>
  <c:txPr>
    <a:bodyPr/>
    <a:lstStyle/>
    <a:p>
      <a:pPr>
        <a:defRPr sz="1600">
          <a:solidFill>
            <a:schemeClr val="dk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4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10800000" scaled="1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 flip="none" rotWithShape="1"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10800000" scaled="1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57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57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57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0.06619</cdr:x>
      <cdr:y>0.04703</cdr:y>
    </cdr:from>
    <cdr:to>
      <cdr:x>0.93381</cdr:x>
      <cdr:y>0.12871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30678" y="310243"/>
          <a:ext cx="6955972" cy="5388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2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СПОРТИВНЫЕ СЕКЦИИ КРУЖКИ</a:t>
          </a:r>
          <a:endParaRPr lang="ru-RU" sz="2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BD0A-467E-4573-B029-73EA22D7D4D9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CD93C-2A14-4907-963F-03977259BE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74471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BD0A-467E-4573-B029-73EA22D7D4D9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CD93C-2A14-4907-963F-03977259BE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80186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BD0A-467E-4573-B029-73EA22D7D4D9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CD93C-2A14-4907-963F-03977259BE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0655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BD0A-467E-4573-B029-73EA22D7D4D9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CD93C-2A14-4907-963F-03977259BE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5262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BD0A-467E-4573-B029-73EA22D7D4D9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CD93C-2A14-4907-963F-03977259BE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39577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BD0A-467E-4573-B029-73EA22D7D4D9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CD93C-2A14-4907-963F-03977259BE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90014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BD0A-467E-4573-B029-73EA22D7D4D9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CD93C-2A14-4907-963F-03977259BE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9122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BD0A-467E-4573-B029-73EA22D7D4D9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CD93C-2A14-4907-963F-03977259BE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07468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BD0A-467E-4573-B029-73EA22D7D4D9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CD93C-2A14-4907-963F-03977259BE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0796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BD0A-467E-4573-B029-73EA22D7D4D9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CD93C-2A14-4907-963F-03977259BE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62035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BD0A-467E-4573-B029-73EA22D7D4D9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CD93C-2A14-4907-963F-03977259BE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09693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5BD0A-467E-4573-B029-73EA22D7D4D9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CD93C-2A14-4907-963F-03977259BE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8273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video" Target="../media/media1.mp4"/><Relationship Id="rId6" Type="http://schemas.microsoft.com/office/2007/relationships/media" Target="../media/media1.mp4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media" Target="../media/media2.mp4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2.xml"/><Relationship Id="rId1" Type="http://schemas.openxmlformats.org/officeDocument/2006/relationships/video" Target="../media/media2.mp4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12192001" cy="6867796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1523998" y="1639658"/>
            <a:ext cx="9634431" cy="2897481"/>
          </a:xfrm>
          <a:prstGeom prst="roundRect">
            <a:avLst/>
          </a:prstGeom>
          <a:ln>
            <a:noFill/>
          </a:ln>
          <a:effectLst>
            <a:glow rad="101600">
              <a:srgbClr val="00B0F0">
                <a:alpha val="6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rgbClr val="4472C4">
                      <a:satMod val="175000"/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ОРГАНИЗАЦИЯ ФИЗКУЛЬТУРНО-ОЗДОРОВИТЕЛЬНОЙ И СПОРТИВНО – МАССОВОЙ  ДЕЯТЕЛЬНОСТИ В НАЧАЛЬНОЙ ШКОЛЕ В УСЛОВИЯХ ВНЕДРЕНИЯ ФГОС</a:t>
            </a:r>
            <a:endParaRPr lang="ru-RU" dirty="0">
              <a:ln w="10160">
                <a:solidFill>
                  <a:srgbClr val="FFFF00"/>
                </a:solidFill>
                <a:prstDash val="solid"/>
              </a:ln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9214" y="6176796"/>
            <a:ext cx="9144000" cy="512762"/>
          </a:xfrm>
          <a:prstGeom prst="doubleWav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normAutofit fontScale="92500" lnSpcReduction="10000"/>
          </a:bodyPr>
          <a:lstStyle/>
          <a:p>
            <a:r>
              <a:rPr lang="ru-RU" dirty="0" smtClean="0">
                <a:ln>
                  <a:solidFill>
                    <a:srgbClr val="7030A0"/>
                  </a:solidFill>
                </a:ln>
                <a:solidFill>
                  <a:schemeClr val="tx1"/>
                </a:solidFill>
              </a:rPr>
              <a:t>Учитель физической культуры МОБУ СОШ № 35 </a:t>
            </a:r>
            <a:r>
              <a:rPr lang="ru-RU" dirty="0" err="1" smtClean="0">
                <a:ln>
                  <a:solidFill>
                    <a:srgbClr val="7030A0"/>
                  </a:solidFill>
                </a:ln>
                <a:solidFill>
                  <a:schemeClr val="tx1"/>
                </a:solidFill>
              </a:rPr>
              <a:t>Чикидова</a:t>
            </a:r>
            <a:r>
              <a:rPr lang="ru-RU" dirty="0" smtClean="0">
                <a:ln>
                  <a:solidFill>
                    <a:srgbClr val="7030A0"/>
                  </a:solidFill>
                </a:ln>
                <a:solidFill>
                  <a:schemeClr val="tx1"/>
                </a:solidFill>
              </a:rPr>
              <a:t> А.Е.</a:t>
            </a:r>
            <a:endParaRPr lang="ru-RU" dirty="0">
              <a:ln>
                <a:solidFill>
                  <a:srgbClr val="7030A0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846540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d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527" y="277385"/>
            <a:ext cx="4754613" cy="647767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388266">
            <a:off x="4181274" y="1599085"/>
            <a:ext cx="3624941" cy="3507343"/>
          </a:xfrm>
          <a:prstGeom prst="round2Diag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Gabriola" panose="04040605051002020D02" pitchFamily="82" charset="0"/>
                <a:ea typeface="Tahoma" panose="020B0604030504040204" pitchFamily="34" charset="0"/>
                <a:cs typeface="Tahoma" panose="020B0604030504040204" pitchFamily="34" charset="0"/>
              </a:rPr>
              <a:t>ОСНОВНЫЕ НАПРАВЛЕНИЯ ВНЕУРОЧНОЙ ДЕЯТЕЛЬНОСТИ ПО ФГОС НОО</a:t>
            </a:r>
            <a:endParaRPr lang="ru-RU" sz="4000" b="1" dirty="0">
              <a:latin typeface="Gabriola" panose="04040605051002020D02" pitchFamily="82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33971" y="951556"/>
            <a:ext cx="3865509" cy="9088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СПОРТИВНО -ОЗДОРОВИТЕЛЬНОЕ</a:t>
            </a:r>
            <a:endParaRPr lang="ru-RU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81610" y="3183375"/>
            <a:ext cx="2449286" cy="715089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ДУХОВНО-НРАВСТВЕННОЕ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10110" y="5272568"/>
            <a:ext cx="2449286" cy="715089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ДУХОВНО-НРАВСТВЕННОЕ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5094" y="3157870"/>
            <a:ext cx="2220686" cy="40862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СОЦИАЛЬНОЕ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4180" y="914689"/>
            <a:ext cx="3305178" cy="40862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ОБЩЕИНТЕЛЛЕКТУАЛЬНОЕ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8340" y="5044134"/>
            <a:ext cx="2313217" cy="40862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ОБЩЕКУЛЬТУРНОЕ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Стрелка вправо 2"/>
          <p:cNvSpPr/>
          <p:nvPr/>
        </p:nvSpPr>
        <p:spPr>
          <a:xfrm>
            <a:off x="8185868" y="3264415"/>
            <a:ext cx="1124912" cy="604157"/>
          </a:xfrm>
          <a:prstGeom prst="rightArrow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2637864">
            <a:off x="7939219" y="4387018"/>
            <a:ext cx="1271967" cy="604157"/>
          </a:xfrm>
          <a:prstGeom prst="rightArrow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9390413">
            <a:off x="8005579" y="2165672"/>
            <a:ext cx="1574791" cy="604157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rot="10618948">
            <a:off x="2976355" y="3027174"/>
            <a:ext cx="1124912" cy="604157"/>
          </a:xfrm>
          <a:prstGeom prst="rightArrow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 rot="8612382">
            <a:off x="2653044" y="4232820"/>
            <a:ext cx="1618336" cy="604157"/>
          </a:xfrm>
          <a:prstGeom prst="rightArrow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 rot="13296353">
            <a:off x="2818084" y="1876643"/>
            <a:ext cx="1657529" cy="604157"/>
          </a:xfrm>
          <a:prstGeom prst="rightArrow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632349" y="565925"/>
            <a:ext cx="6614819" cy="151477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СПОРТИВНО -ОЗДОРОВИТЕЛЬНОЕ</a:t>
            </a:r>
            <a:endParaRPr lang="ru-RU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248875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11" y="-553393"/>
            <a:ext cx="12174583" cy="86410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1948542" y="525236"/>
            <a:ext cx="8098972" cy="548671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51315" y="1092925"/>
            <a:ext cx="7298872" cy="4377145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3200" b="1" i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Цель физкультурно-спортивной и спортивно-оздоровительной деятельности</a:t>
            </a:r>
            <a:r>
              <a:rPr lang="ru-RU" sz="3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- </a:t>
            </a:r>
            <a:r>
              <a:rPr lang="ru-RU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всестороннее гармоническое развитие личности ребенка,  формирование мотивации к сохранению и укреплению здоровья,  воспитание интереса к различным, доступным видам двигательной деятельности.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799472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573"/>
            <a:ext cx="12192001" cy="68615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629"/>
            <a:ext cx="9273068" cy="643084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83871" y="800100"/>
            <a:ext cx="7168243" cy="523069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i="1" dirty="0">
                <a:latin typeface="Arial Narrow" panose="020B0606020202030204" pitchFamily="34" charset="0"/>
              </a:rPr>
              <a:t>Основные задачи:</a:t>
            </a:r>
            <a:endParaRPr lang="ru-RU" dirty="0" smtClean="0">
              <a:effectLst/>
              <a:latin typeface="Arial Narrow" panose="020B0606020202030204" pitchFamily="34" charset="0"/>
            </a:endParaRPr>
          </a:p>
          <a:p>
            <a:pPr marL="0" indent="0" algn="just">
              <a:buNone/>
            </a:pPr>
            <a:r>
              <a:rPr lang="ru-RU" dirty="0">
                <a:latin typeface="Arial Narrow" panose="020B0606020202030204" pitchFamily="34" charset="0"/>
              </a:rPr>
              <a:t>- вовлечение в систематические занятия физическими упражнениями большего количества школьников;</a:t>
            </a:r>
            <a:endParaRPr lang="ru-RU" dirty="0" smtClean="0">
              <a:effectLst/>
              <a:latin typeface="Arial Narrow" panose="020B0606020202030204" pitchFamily="34" charset="0"/>
            </a:endParaRPr>
          </a:p>
          <a:p>
            <a:pPr marL="0" indent="0" algn="just">
              <a:buNone/>
            </a:pPr>
            <a:r>
              <a:rPr lang="ru-RU" dirty="0">
                <a:latin typeface="Arial Narrow" panose="020B0606020202030204" pitchFamily="34" charset="0"/>
              </a:rPr>
              <a:t>- формирование умения и привычки самостоятельно использовать доступные средства физического воспитания в повседневной деятельности с целью полезного проведения свободного времени, собственного физического совершенствования и оздоровления;</a:t>
            </a:r>
            <a:endParaRPr lang="ru-RU" dirty="0" smtClean="0">
              <a:effectLst/>
              <a:latin typeface="Arial Narrow" panose="020B0606020202030204" pitchFamily="34" charset="0"/>
            </a:endParaRPr>
          </a:p>
          <a:p>
            <a:pPr marL="0" indent="0" algn="just">
              <a:buNone/>
            </a:pPr>
            <a:r>
              <a:rPr lang="ru-RU" dirty="0">
                <a:latin typeface="Arial Narrow" panose="020B0606020202030204" pitchFamily="34" charset="0"/>
              </a:rPr>
              <a:t>- организация навыков у детей и привычки к систематическим занятиям физической культурой и спортом.</a:t>
            </a:r>
            <a:endParaRPr lang="ru-RU" dirty="0" smtClean="0">
              <a:effectLst/>
              <a:latin typeface="Arial Narrow" panose="020B0606020202030204" pitchFamily="34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6894" y="-3572"/>
            <a:ext cx="4158182" cy="28275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722444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573"/>
            <a:ext cx="12192001" cy="6861573"/>
          </a:xfrm>
          <a:prstGeom prst="rect">
            <a:avLst/>
          </a:prstGeom>
        </p:spPr>
      </p:pic>
      <p:sp>
        <p:nvSpPr>
          <p:cNvPr id="2" name="Вертикальный свиток 1"/>
          <p:cNvSpPr/>
          <p:nvPr/>
        </p:nvSpPr>
        <p:spPr>
          <a:xfrm>
            <a:off x="0" y="0"/>
            <a:ext cx="4914900" cy="3771901"/>
          </a:xfrm>
          <a:prstGeom prst="vertic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ПРОСВЕТИТЕЛЬСКОЕ: 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пропаганда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здорового образа жизни через урочную, внеклассную, досуговую деятельность;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просвещение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в области семейного досуга через участие в спортивных мероприятиях;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привычки спортивного досуга и внимания к своему здоровью, как семейной ценности.</a:t>
            </a:r>
          </a:p>
        </p:txBody>
      </p:sp>
      <p:sp>
        <p:nvSpPr>
          <p:cNvPr id="5" name="Вертикальный свиток 4"/>
          <p:cNvSpPr/>
          <p:nvPr/>
        </p:nvSpPr>
        <p:spPr>
          <a:xfrm>
            <a:off x="4482194" y="-3573"/>
            <a:ext cx="4914900" cy="4212771"/>
          </a:xfrm>
          <a:prstGeom prst="vertic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ПРОФИЛАКТИЧЕСКОЕ:     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внедрение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уроках системы мер по профилактике;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нарушений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осанки;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нарушения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зрения (гимнастика для глаз);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профилактика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вредных привычек;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соблюдение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 по технике безопасности;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соблюдение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санитарно-гигиенических требований на занятиях.</a:t>
            </a:r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8857569" y="614191"/>
            <a:ext cx="3441247" cy="3236630"/>
          </a:xfrm>
          <a:prstGeom prst="vertic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ru-RU" dirty="0" smtClean="0">
                <a:solidFill>
                  <a:prstClr val="black"/>
                </a:solidFill>
              </a:rPr>
              <a:t>3. РЕАБИЛИТАЦИОННОЕ: </a:t>
            </a:r>
          </a:p>
          <a:p>
            <a:pPr marL="457200" lvl="0" indent="-457200" algn="just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prstClr val="black"/>
                </a:solidFill>
              </a:rPr>
              <a:t>участие в разработке и внедрении профилактических и воспитательных программ;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273503" y="4030008"/>
            <a:ext cx="6139543" cy="3007179"/>
          </a:xfrm>
          <a:prstGeom prst="vertic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ДОСУГОВАЯ  ДЕЯТЕЛЬНОСТЬ:              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возможностей сферы досуга обучающихся через сохранение и развитие сети спортивных и оздоровительных секций на базе школы, внеклассную и внеурочную деятельность;</a:t>
            </a: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взаимодействия и сотрудничества со всеми заинтересованными службами.</a:t>
            </a:r>
          </a:p>
        </p:txBody>
      </p:sp>
      <p:sp>
        <p:nvSpPr>
          <p:cNvPr id="8" name="Вертикальный свиток 7"/>
          <p:cNvSpPr/>
          <p:nvPr/>
        </p:nvSpPr>
        <p:spPr>
          <a:xfrm>
            <a:off x="6413046" y="4467305"/>
            <a:ext cx="4914900" cy="1488621"/>
          </a:xfrm>
          <a:prstGeom prst="vertic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СПОРТИВНО - МАССОВОЕ   ОРГАНИЗАЦИЮ ФИЗКУЛЬТУРНО-ОЗДОРОВИТЕЛЬНОЙ И СПОРТИВНО-МАССОВОЙ РАБОТЫ В ШКОЛЕ.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540053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8845"/>
            <a:ext cx="12192000" cy="68313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30995"/>
            <a:ext cx="10515600" cy="1028699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/>
              <a:t>Основные формы организации физкультурно-оздоровительной  и спортивно-массовой </a:t>
            </a:r>
            <a:r>
              <a:rPr lang="ru-RU" sz="3600" b="1" i="1" dirty="0" smtClean="0"/>
              <a:t>деятельности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7700" y="1681844"/>
            <a:ext cx="10896600" cy="4947558"/>
          </a:xfrm>
          <a:solidFill>
            <a:srgbClr val="FFFF00"/>
          </a:solidFill>
        </p:spPr>
        <p:txBody>
          <a:bodyPr>
            <a:normAutofit fontScale="40000" lnSpcReduction="20000"/>
          </a:bodyPr>
          <a:lstStyle/>
          <a:p>
            <a:pPr lvl="0" algn="just"/>
            <a:r>
              <a:rPr lang="ru-RU" sz="5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полноценную </a:t>
            </a:r>
            <a:r>
              <a:rPr lang="ru-RU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эффективную работу с обучающимися всех групп здоровья (на уроках физкультуры, в секциях и т. п.);</a:t>
            </a:r>
            <a:endParaRPr lang="ru-RU" sz="53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рациональную и соответствующую организацию уроков физической культуры и занятий активно-двигательного характера на ступени начального общего образования;</a:t>
            </a:r>
            <a:endParaRPr lang="ru-RU" sz="53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организацию динамических перемен, физкультминуток, утренней зарядки во время учебного процесса;</a:t>
            </a:r>
            <a:endParaRPr lang="ru-RU" sz="53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организацию работы спортивных секций;</a:t>
            </a:r>
            <a:endParaRPr lang="ru-RU" sz="53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регулярное проведение спортивно-оздоровительных мероприятий (дней здоровья, соревнований, олимпиад, походов и т. п.);</a:t>
            </a:r>
            <a:endParaRPr lang="ru-RU" sz="53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поощрение  спортивных достижений учащихся, класса;</a:t>
            </a:r>
            <a:endParaRPr lang="ru-RU" sz="53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агитация и запись учащихся  в спортивные секции;</a:t>
            </a:r>
            <a:endParaRPr lang="ru-RU" sz="53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походов на природу, экскурсии по музеям спортивных достижений;</a:t>
            </a:r>
            <a:endParaRPr lang="ru-RU" sz="53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инструктажа с детьми по технике безопасности, контроль за соблюдением санитарно-гигиенических требований;</a:t>
            </a:r>
            <a:endParaRPr lang="ru-RU" sz="53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классных часов, бесед, по основным составляющим ЗОЖ (рациональное питание, гигиена, закаливания, двигательный режим, вредные привычки и т.д.).</a:t>
            </a:r>
            <a:endParaRPr lang="ru-RU" sz="53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4579747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email"/>
          <a:srcRect/>
          <a:stretch/>
        </p:blipFill>
        <p:spPr>
          <a:xfrm>
            <a:off x="9871305" y="1722664"/>
            <a:ext cx="2092779" cy="314052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3569" y="114299"/>
            <a:ext cx="8198986" cy="1504496"/>
          </a:xfrm>
          <a:prstGeom prst="roundRect">
            <a:avLst>
              <a:gd name="adj" fmla="val 34032"/>
            </a:avLst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 оборудованные помещения и сооружения для реализации спортивно-оздоровительной деятельности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97" y="4212771"/>
            <a:ext cx="5290457" cy="264522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6155872" y="1722664"/>
            <a:ext cx="3412672" cy="25146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5856515" y="4261757"/>
            <a:ext cx="6335485" cy="259624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042" y="1698171"/>
            <a:ext cx="2873829" cy="25146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5" y="-13383"/>
            <a:ext cx="3267587" cy="435678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225065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306491"/>
          </a:xfrm>
          <a:prstGeom prst="rect">
            <a:avLst/>
          </a:prstGeom>
        </p:spPr>
      </p:pic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864438507"/>
              </p:ext>
            </p:extLst>
          </p:nvPr>
        </p:nvGraphicFramePr>
        <p:xfrm>
          <a:off x="3331028" y="0"/>
          <a:ext cx="5162549" cy="3381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161726703"/>
              </p:ext>
            </p:extLst>
          </p:nvPr>
        </p:nvGraphicFramePr>
        <p:xfrm>
          <a:off x="7029451" y="3476624"/>
          <a:ext cx="5162549" cy="3381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205913676"/>
              </p:ext>
            </p:extLst>
          </p:nvPr>
        </p:nvGraphicFramePr>
        <p:xfrm>
          <a:off x="0" y="3476625"/>
          <a:ext cx="5162549" cy="3381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36403545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4704" y="102791"/>
            <a:ext cx="7799614" cy="1325563"/>
          </a:xfrm>
          <a:prstGeom prst="round2Same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Динамика охвата детей физкультурно-оздоровительной и спортивно-массовой деятельностью</a:t>
            </a:r>
            <a:r>
              <a:rPr lang="ru-RU" sz="2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2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902593485"/>
              </p:ext>
            </p:extLst>
          </p:nvPr>
        </p:nvGraphicFramePr>
        <p:xfrm>
          <a:off x="2196193" y="1428354"/>
          <a:ext cx="7916636" cy="52875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41627860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20429" y="0"/>
            <a:ext cx="6631512" cy="3352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959428" y="3028880"/>
            <a:ext cx="7872375" cy="3724617"/>
          </a:xfrm>
          <a:prstGeom prst="rect">
            <a:avLst/>
          </a:prstGeom>
        </p:spPr>
      </p:pic>
      <p:pic>
        <p:nvPicPr>
          <p:cNvPr id="10" name="WhatsApp Video 2021-11-30 at 08.58.48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6"/>
              </p:ext>
            </p:extLst>
          </p:nvPr>
        </p:nvPicPr>
        <p:blipFill>
          <a:blip r:embed="rId7" cstate="email"/>
          <a:stretch>
            <a:fillRect/>
          </a:stretch>
        </p:blipFill>
        <p:spPr>
          <a:xfrm>
            <a:off x="7457310" y="321129"/>
            <a:ext cx="4529320" cy="249112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2439351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video>
              <p:cMediaNode vol="80000">
                <p:cTn id="2" repeatCount="indefinite" fill="remove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338991066"/>
              </p:ext>
            </p:extLst>
          </p:nvPr>
        </p:nvGraphicFramePr>
        <p:xfrm>
          <a:off x="2334985" y="114300"/>
          <a:ext cx="8017329" cy="65967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406512517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Фото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-1"/>
            <a:ext cx="6335485" cy="316774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366" y="2596243"/>
            <a:ext cx="6234634" cy="426175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3167742"/>
            <a:ext cx="5957366" cy="369025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366" y="0"/>
            <a:ext cx="6234634" cy="352414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5957366" y="1904338"/>
            <a:ext cx="5582760" cy="27913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2296396" y="1890839"/>
            <a:ext cx="3705318" cy="295557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1969697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0"/>
            <a:ext cx="6858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57801" y="329575"/>
            <a:ext cx="6776357" cy="2729821"/>
          </a:xfrm>
          <a:prstGeom prst="snip2Diag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Список детей занимающихся в системе дополнительного образования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301221613"/>
              </p:ext>
            </p:extLst>
          </p:nvPr>
        </p:nvGraphicFramePr>
        <p:xfrm>
          <a:off x="0" y="-25031"/>
          <a:ext cx="5099959" cy="3372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12594925"/>
              </p:ext>
            </p:extLst>
          </p:nvPr>
        </p:nvGraphicFramePr>
        <p:xfrm>
          <a:off x="5061857" y="3341459"/>
          <a:ext cx="5268686" cy="3516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207525323"/>
              </p:ext>
            </p:extLst>
          </p:nvPr>
        </p:nvGraphicFramePr>
        <p:xfrm>
          <a:off x="0" y="3350306"/>
          <a:ext cx="5061857" cy="35106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31944512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Фото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380" y="3706997"/>
            <a:ext cx="3788228" cy="28411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797856" y="287707"/>
            <a:ext cx="4975044" cy="33270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8672" y="287707"/>
            <a:ext cx="2495296" cy="332706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email"/>
          <a:srcRect/>
          <a:stretch/>
        </p:blipFill>
        <p:spPr>
          <a:xfrm>
            <a:off x="150424" y="1270865"/>
            <a:ext cx="3396343" cy="527730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7422846" y="3706997"/>
            <a:ext cx="4708730" cy="292658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0748175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213851434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45271714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/>
          <a:srcRect/>
          <a:stretch/>
        </p:blipFill>
        <p:spPr>
          <a:xfrm>
            <a:off x="3788229" y="3183147"/>
            <a:ext cx="3939521" cy="367485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/>
          <a:srcRect/>
          <a:stretch/>
        </p:blipFill>
        <p:spPr>
          <a:xfrm>
            <a:off x="0" y="3480025"/>
            <a:ext cx="3788228" cy="33779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7727750" y="-28630"/>
            <a:ext cx="4464249" cy="422507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0" y="0"/>
            <a:ext cx="3788228" cy="36031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3788230" y="-28631"/>
            <a:ext cx="3939522" cy="3438637"/>
          </a:xfrm>
          <a:prstGeom prst="rect">
            <a:avLst/>
          </a:prstGeom>
        </p:spPr>
      </p:pic>
      <p:pic>
        <p:nvPicPr>
          <p:cNvPr id="3" name="WhatsApp Video 2021-11-30 at 09.18.4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8"/>
              </p:ext>
            </p:extLst>
          </p:nvPr>
        </p:nvPicPr>
        <p:blipFill>
          <a:blip r:embed="rId9" cstate="email"/>
          <a:stretch>
            <a:fillRect/>
          </a:stretch>
        </p:blipFill>
        <p:spPr>
          <a:xfrm>
            <a:off x="7352806" y="4196444"/>
            <a:ext cx="4839193" cy="266155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3886057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video>
              <p:cMediaNode vol="80000">
                <p:cTn id="2" repeatCount="indefinite" fill="remove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75565" y="0"/>
            <a:ext cx="22444365" cy="70138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1006475"/>
          </a:xfrm>
          <a:solidFill>
            <a:srgbClr val="FFFF00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Календарный план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физкультурно-оздоровительных и спортивно-массовых мероприятий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2020-2021 учебный год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30898970"/>
              </p:ext>
            </p:extLst>
          </p:nvPr>
        </p:nvGraphicFramePr>
        <p:xfrm>
          <a:off x="229756" y="1286828"/>
          <a:ext cx="11732487" cy="56784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6453">
                  <a:extLst>
                    <a:ext uri="{9D8B030D-6E8A-4147-A177-3AD203B41FA5}">
                      <a16:colId xmlns="" xmlns:a16="http://schemas.microsoft.com/office/drawing/2014/main" val="833323233"/>
                    </a:ext>
                  </a:extLst>
                </a:gridCol>
                <a:gridCol w="5154161">
                  <a:extLst>
                    <a:ext uri="{9D8B030D-6E8A-4147-A177-3AD203B41FA5}">
                      <a16:colId xmlns="" xmlns:a16="http://schemas.microsoft.com/office/drawing/2014/main" val="1799591376"/>
                    </a:ext>
                  </a:extLst>
                </a:gridCol>
                <a:gridCol w="2209350">
                  <a:extLst>
                    <a:ext uri="{9D8B030D-6E8A-4147-A177-3AD203B41FA5}">
                      <a16:colId xmlns="" xmlns:a16="http://schemas.microsoft.com/office/drawing/2014/main" val="2516894792"/>
                    </a:ext>
                  </a:extLst>
                </a:gridCol>
                <a:gridCol w="3892523">
                  <a:extLst>
                    <a:ext uri="{9D8B030D-6E8A-4147-A177-3AD203B41FA5}">
                      <a16:colId xmlns="" xmlns:a16="http://schemas.microsoft.com/office/drawing/2014/main" val="1171925243"/>
                    </a:ext>
                  </a:extLst>
                </a:gridCol>
              </a:tblGrid>
              <a:tr h="2977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Мероприятие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Принимают участие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887532945"/>
                  </a:ext>
                </a:extLst>
              </a:tr>
              <a:tr h="297717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Внутришкольные мероприятия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31385019"/>
                  </a:ext>
                </a:extLst>
              </a:tr>
              <a:tr h="2977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Выборы  спортивных секторов по классам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 15 октября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1-4 классы, классные руководители 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678398610"/>
                  </a:ext>
                </a:extLst>
              </a:tr>
              <a:tr h="595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«День оздоровительного бега и ходьбы»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Сентябрь (от погодных условий)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1-4 классы, классные руководители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2605503"/>
                  </a:ext>
                </a:extLst>
              </a:tr>
              <a:tr h="2977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Кросс  «Осенние километры»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сентября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1-4 классы, классные руководители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448800551"/>
                  </a:ext>
                </a:extLst>
              </a:tr>
              <a:tr h="595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Полоса препятствия «Движение - жизнь».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октября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«а»;2 «б»;2 «в»;2 «г»;2 «д» классы, классные руководители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9179722"/>
                  </a:ext>
                </a:extLst>
              </a:tr>
              <a:tr h="2977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Эстафета «Спорт – это жизнь».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октября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3- 4 классы, классные руководители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870609713"/>
                  </a:ext>
                </a:extLst>
              </a:tr>
              <a:tr h="595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Веселые старты « Растем спортивными, вырастаем здоровыми!»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октября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 «а» ;1 «б»;1 «в»;1 «г»; 1 «д» классы, классные руководители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7508156"/>
                  </a:ext>
                </a:extLst>
              </a:tr>
              <a:tr h="2977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Соревнования по перетягиванию каната 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ноября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1-4 классы, классные руководители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539660877"/>
                  </a:ext>
                </a:extLst>
              </a:tr>
              <a:tr h="595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 Спорт для - Всех» 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10-11 декабря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детей инвалидов с 1-4 класс ,классные руководители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42809482"/>
                  </a:ext>
                </a:extLst>
              </a:tr>
              <a:tr h="595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Соревнование по Якутским настольным играм.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декабря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1 - 4 классы + родители ,классные руководители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264544782"/>
                  </a:ext>
                </a:extLst>
              </a:tr>
              <a:tr h="595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Соревнования по строевой подготовке «Парад песни и строя»  Дню Защитника Отечества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февраля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1-4 классы ,классные руководители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567" marR="6756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987946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26669512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45" y="0"/>
            <a:ext cx="13854545" cy="6858000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7160176"/>
              </p:ext>
            </p:extLst>
          </p:nvPr>
        </p:nvGraphicFramePr>
        <p:xfrm>
          <a:off x="279517" y="1146707"/>
          <a:ext cx="11404366" cy="58093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3129">
                  <a:extLst>
                    <a:ext uri="{9D8B030D-6E8A-4147-A177-3AD203B41FA5}">
                      <a16:colId xmlns="" xmlns:a16="http://schemas.microsoft.com/office/drawing/2014/main" val="304346615"/>
                    </a:ext>
                  </a:extLst>
                </a:gridCol>
                <a:gridCol w="5010014">
                  <a:extLst>
                    <a:ext uri="{9D8B030D-6E8A-4147-A177-3AD203B41FA5}">
                      <a16:colId xmlns="" xmlns:a16="http://schemas.microsoft.com/office/drawing/2014/main" val="1488054914"/>
                    </a:ext>
                  </a:extLst>
                </a:gridCol>
                <a:gridCol w="2147563">
                  <a:extLst>
                    <a:ext uri="{9D8B030D-6E8A-4147-A177-3AD203B41FA5}">
                      <a16:colId xmlns="" xmlns:a16="http://schemas.microsoft.com/office/drawing/2014/main" val="3221159411"/>
                    </a:ext>
                  </a:extLst>
                </a:gridCol>
                <a:gridCol w="3783660">
                  <a:extLst>
                    <a:ext uri="{9D8B030D-6E8A-4147-A177-3AD203B41FA5}">
                      <a16:colId xmlns="" xmlns:a16="http://schemas.microsoft.com/office/drawing/2014/main" val="3872751813"/>
                    </a:ext>
                  </a:extLst>
                </a:gridCol>
              </a:tblGrid>
              <a:tr h="3559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 Мама папа и Я спортивная Семья».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февраля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– 4 классы + родители, классные руководители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55288496"/>
                  </a:ext>
                </a:extLst>
              </a:tr>
              <a:tr h="3559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Спортивное мероприятие «Зимние забавы»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Весенние каникулы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1-4 классы,  классные руководители  + родители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800501399"/>
                  </a:ext>
                </a:extLst>
              </a:tr>
              <a:tr h="3559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Сдача нормативов ВФСК ГТО « К высоким достижениям вместе с ГТО» 2 этап беговые виды.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21 -22 апреля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1-4 классы, классные руководители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519664773"/>
                  </a:ext>
                </a:extLst>
              </a:tr>
              <a:tr h="2625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14.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День здоровья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мая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1-4+ родители, классные руководители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478342301"/>
                  </a:ext>
                </a:extLst>
              </a:tr>
              <a:tr h="1779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15.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Однодневные походы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20-28 мая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1-4+родители ,классные руководители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09392905"/>
                  </a:ext>
                </a:extLst>
              </a:tr>
              <a:tr h="177990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Организационно - педагогическая  работа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59166681"/>
                  </a:ext>
                </a:extLst>
              </a:tr>
              <a:tr h="7119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Обсуждение и утверждение плана работы на  2020- 2021 учебный год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Сентябрь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Учителя физкультуры,  физорги, спортивный сектор родительского комитета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Зам. директора по ВР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21354288"/>
                  </a:ext>
                </a:extLst>
              </a:tr>
              <a:tr h="7119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Составление режима работы спортивных секций. Составление плана спортивно-массовых мероприятий на 2020-2021 учебный год.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октябрь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Учителя физкультуры, физорги, спортивный сектор родительского комитета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Зам. директора по ВР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192780922"/>
                  </a:ext>
                </a:extLst>
              </a:tr>
              <a:tr h="7119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Подготовка спортивного зала и площадок. Подготовка команд участников. Подбор судейских бригад.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течение года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Учителя физкультуры, физорги, спортивный сектор родительского комитета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Зам. директора по ВР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771692834"/>
                  </a:ext>
                </a:extLst>
              </a:tr>
              <a:tr h="8899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в общешкольных, классных родительских собраниях, консультации родителей. Привлечение родителей для участия в спортивно-массовых мероприятиях в качестве участников, судей и группы поддержки.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течение года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Учителя физкультуры, физорги, спортивный сектор родительского комитета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Зам. директора по ВР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09726546"/>
                  </a:ext>
                </a:extLst>
              </a:tr>
              <a:tr h="7119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и проведение спортивно-массовых мероприятий и праздников (согласно плану)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течение года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Учителя физкультуры, физорги, спортивный сектор родительского комитета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Зам. директора по ВР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08" marR="399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936706423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723900" y="0"/>
            <a:ext cx="10515600" cy="1006475"/>
          </a:xfrm>
          <a:prstGeom prst="rect">
            <a:avLst/>
          </a:prstGeom>
          <a:solidFill>
            <a:srgbClr val="FFFF00"/>
          </a:solidFill>
          <a:ln w="6350" cap="flat" cmpd="sng" algn="ctr">
            <a:solidFill>
              <a:schemeClr val="tx1"/>
            </a:solidFill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Календарный план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физкультурно-оздоровительных и спортивно-массовых мероприятий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2020-2021 учебный год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9866227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3143" y="163284"/>
            <a:ext cx="10978243" cy="658041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  <a:p>
            <a:pPr marL="0" indent="0" algn="ctr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61938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Безусловно, данная работа требует большого труда педагогического коллектива школы, особенно учителей физической культуры. Поэтому, главным направлением в проведении любых физкультурно-спортивных и других мероприятий должно быть живое, заинтересованное участие, прежде всего самих школьников.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61938" algn="just">
              <a:spcBef>
                <a:spcPts val="0"/>
              </a:spcBef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61938">
              <a:spcBef>
                <a:spcPts val="0"/>
              </a:spcBef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 ОТ ВНЕУРОЧНОЙ ДЕЯТЕЛЬНОСТИ:</a:t>
            </a:r>
          </a:p>
          <a:p>
            <a:pPr marL="0" indent="261938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оптимальных условий для развития и отдыха детей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61938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самореализация детей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61938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 коллективной и организаторской деятельности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61938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уровня физического, психического и социального здоровья воспитанников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61938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защитных сил организма к стрессам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61938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навыками управления эмоциями при общении со сверстниками и взрослыми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61938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мотивации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к постоянным занятиям физкультурой и спортом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61938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выработка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необходимых умений и навыков безопасного поведения в повседневной жизни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61938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негативных факторах риска здоровью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61938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появление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воспитанников умения планировать собственную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61938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интереса к занятиям физической культурой и спортом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61938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удовлетворение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потребностей организма в движении и занятиям на свежем воздухе.</a:t>
            </a:r>
          </a:p>
        </p:txBody>
      </p:sp>
    </p:spTree>
    <p:extLst>
      <p:ext uri="{BB962C8B-B14F-4D97-AF65-F5344CB8AC3E}">
        <p14:creationId xmlns="" xmlns:p14="http://schemas.microsoft.com/office/powerpoint/2010/main" val="5867667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6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818" y="-2874818"/>
            <a:ext cx="12399818" cy="12399818"/>
          </a:xfrm>
          <a:prstGeom prst="rect">
            <a:avLst/>
          </a:prstGeom>
        </p:spPr>
      </p:pic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685800" y="16327"/>
            <a:ext cx="10978243" cy="684167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УРОВНИ ПЛАНИРУЕМЫХ РЕЗУЛЬТАТОВ ВНЕУРОЧНОЙ ОБРАЗОВАТЕЛЬНОЙ ДЕЯТЕЛЬНОСТИ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достигается в процессе взаимодействия с педагогом: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школьниками знаний об основах здорового образа жизни.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достигается в детской среде: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ценностных отношений школьника к своему собственному здоровью и внутреннему миру.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школьником опыта переживания и позитивного отношения к базовым ценностям общества;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достигается во взаимодействии с социальными субъектами: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приобрести опыт самообслуживания, самоорганизации и организации совместной деятельности с другими детьми.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школьником опыта самостоятельного общественного действия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ДОСТИЖЕНИЯ ПЛАНИРУЕМЫХ РЕЗУЛЬТАТОВ: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уровень: Занятия спортом; беседы о спорте, здоровье; олимпиады , игры участие в спортивных и туристических соревнованиях, поездки, и т.д.;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уровень: КТД (спортивно-оздоровительной направленности), оздоровительные акции, социально-значимые акции, туристические походы и т.д.;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уровень: Спортивные и оздоровительные акции в школе, округе, городе и т.п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205802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След самолета</Template>
  <TotalTime>1829</TotalTime>
  <Words>1279</Words>
  <Application>Microsoft Office PowerPoint</Application>
  <PresentationFormat>Произвольный</PresentationFormat>
  <Paragraphs>184</Paragraphs>
  <Slides>20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Основные формы организации физкультурно-оздоровительной  и спортивно-массовой деятельности</vt:lpstr>
      <vt:lpstr>Специально оборудованные помещения и сооружения для реализации спортивно-оздоровительной деятельности</vt:lpstr>
      <vt:lpstr>Слайд 8</vt:lpstr>
      <vt:lpstr>Динамика охвата детей физкультурно-оздоровительной и спортивно-массовой деятельностью </vt:lpstr>
      <vt:lpstr>Слайд 10</vt:lpstr>
      <vt:lpstr>Слайд 11</vt:lpstr>
      <vt:lpstr>Слайд 12</vt:lpstr>
      <vt:lpstr>Список детей занимающихся в системе дополнительного образования</vt:lpstr>
      <vt:lpstr>Слайд 14</vt:lpstr>
      <vt:lpstr>Слайд 15</vt:lpstr>
      <vt:lpstr>Слайд 16</vt:lpstr>
      <vt:lpstr>Календарный план физкультурно-оздоровительных и спортивно-массовых мероприятий на 2020-2021 учебный год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физкультурно-оздоровительной и спортивно – массовой  деятельности в начальной школе в условиях внедрения ФГОС</dc:title>
  <dc:creator>Artem Asekritov</dc:creator>
  <cp:lastModifiedBy>User</cp:lastModifiedBy>
  <cp:revision>50</cp:revision>
  <dcterms:created xsi:type="dcterms:W3CDTF">2021-11-27T09:11:24Z</dcterms:created>
  <dcterms:modified xsi:type="dcterms:W3CDTF">2022-02-22T15:52:13Z</dcterms:modified>
</cp:coreProperties>
</file>