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1" r:id="rId2"/>
    <p:sldId id="258" r:id="rId3"/>
    <p:sldId id="289" r:id="rId4"/>
    <p:sldId id="291" r:id="rId5"/>
    <p:sldId id="294" r:id="rId6"/>
    <p:sldId id="292" r:id="rId7"/>
    <p:sldId id="273" r:id="rId8"/>
    <p:sldId id="263" r:id="rId9"/>
    <p:sldId id="264" r:id="rId10"/>
    <p:sldId id="265" r:id="rId11"/>
    <p:sldId id="266" r:id="rId12"/>
    <p:sldId id="268" r:id="rId13"/>
    <p:sldId id="296" r:id="rId14"/>
    <p:sldId id="274" r:id="rId15"/>
    <p:sldId id="302" r:id="rId16"/>
    <p:sldId id="303" r:id="rId17"/>
    <p:sldId id="304" r:id="rId18"/>
    <p:sldId id="305" r:id="rId19"/>
    <p:sldId id="306" r:id="rId20"/>
    <p:sldId id="310" r:id="rId21"/>
    <p:sldId id="276" r:id="rId22"/>
    <p:sldId id="277" r:id="rId23"/>
    <p:sldId id="275" r:id="rId24"/>
    <p:sldId id="297" r:id="rId25"/>
    <p:sldId id="299" r:id="rId26"/>
    <p:sldId id="279" r:id="rId27"/>
    <p:sldId id="280" r:id="rId28"/>
    <p:sldId id="281" r:id="rId29"/>
    <p:sldId id="282" r:id="rId30"/>
    <p:sldId id="314" r:id="rId31"/>
    <p:sldId id="283" r:id="rId32"/>
    <p:sldId id="284" r:id="rId33"/>
    <p:sldId id="285" r:id="rId34"/>
    <p:sldId id="313" r:id="rId35"/>
    <p:sldId id="301" r:id="rId36"/>
    <p:sldId id="307" r:id="rId37"/>
    <p:sldId id="308" r:id="rId38"/>
    <p:sldId id="300" r:id="rId39"/>
    <p:sldId id="312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AB0A-97AC-4034-925E-BA7669910C19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FEEDD-E6CA-465B-BEEC-9F5888C906D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AB0A-97AC-4034-925E-BA7669910C19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FEEDD-E6CA-465B-BEEC-9F5888C906D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AB0A-97AC-4034-925E-BA7669910C19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FEEDD-E6CA-465B-BEEC-9F5888C906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AB0A-97AC-4034-925E-BA7669910C19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FEEDD-E6CA-465B-BEEC-9F5888C906D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AB0A-97AC-4034-925E-BA7669910C19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FEEDD-E6CA-465B-BEEC-9F5888C906D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AB0A-97AC-4034-925E-BA7669910C19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FEEDD-E6CA-465B-BEEC-9F5888C906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AB0A-97AC-4034-925E-BA7669910C19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FEEDD-E6CA-465B-BEEC-9F5888C906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AB0A-97AC-4034-925E-BA7669910C19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FEEDD-E6CA-465B-BEEC-9F5888C906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AB0A-97AC-4034-925E-BA7669910C19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FEEDD-E6CA-465B-BEEC-9F5888C906D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AB0A-97AC-4034-925E-BA7669910C19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FEEDD-E6CA-465B-BEEC-9F5888C906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6AB0A-97AC-4034-925E-BA7669910C19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FEEDD-E6CA-465B-BEEC-9F5888C906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936AB0A-97AC-4034-925E-BA7669910C19}" type="datetimeFigureOut">
              <a:rPr lang="ru-RU" smtClean="0"/>
              <a:pPr/>
              <a:t>22.10.2015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F4FEEDD-E6CA-465B-BEEC-9F5888C906D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standart.edu.ru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571472" y="2071679"/>
            <a:ext cx="7786742" cy="2857520"/>
          </a:xfrm>
        </p:spPr>
        <p:txBody>
          <a:bodyPr/>
          <a:lstStyle/>
          <a:p>
            <a:pPr lvl="0" algn="ctr">
              <a:buNone/>
            </a:pPr>
            <a:r>
              <a:rPr lang="ru-RU" sz="4800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Инструментарий  оценки деятельности  педагогов по формированию УУД</a:t>
            </a:r>
            <a:br>
              <a:rPr lang="ru-RU" sz="4800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4800" b="0" dirty="0" smtClean="0"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lang="ru-RU" sz="4800" b="0" dirty="0" smtClean="0">
                <a:solidFill>
                  <a:schemeClr val="tx1"/>
                </a:solidFill>
                <a:effectLst/>
                <a:latin typeface="Arial" pitchFamily="34" charset="0"/>
              </a:rPr>
            </a:br>
            <a:endParaRPr lang="ru-RU" sz="48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714480" y="357166"/>
            <a:ext cx="5637010" cy="171451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Муниципальное бюджетное общеобразовательное учреждение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«ГИМНАЗИЯ» 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г. </a:t>
            </a:r>
            <a:r>
              <a:rPr lang="ru-RU" sz="2000" b="1" dirty="0" err="1" smtClean="0">
                <a:solidFill>
                  <a:schemeClr val="tx1"/>
                </a:solidFill>
              </a:rPr>
              <a:t>Югорск</a:t>
            </a:r>
            <a:endParaRPr lang="ru-RU" sz="2000" b="1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29" t="23077" r="65059" b="22739"/>
          <a:stretch>
            <a:fillRect/>
          </a:stretch>
        </p:blipFill>
        <p:spPr bwMode="auto">
          <a:xfrm>
            <a:off x="500034" y="357166"/>
            <a:ext cx="1285875" cy="1714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4071934" y="5857892"/>
            <a:ext cx="47863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Дерябина Е. В. – учитель русского языка высшей квалификационной категории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4348" y="1000108"/>
            <a:ext cx="77153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Новые Федеральные государственные образовательные стандарты второго поколения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36738" y="3361134"/>
            <a:ext cx="33843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/>
              <a:t>необходимость формирования </a:t>
            </a:r>
          </a:p>
          <a:p>
            <a:pPr algn="ctr"/>
            <a:r>
              <a:rPr lang="ru-RU" sz="2000" dirty="0" smtClean="0"/>
              <a:t>у школьников универсальных учебных действий (УУД)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42910" y="5715016"/>
            <a:ext cx="79296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r>
              <a:rPr lang="ru-RU" sz="2800" dirty="0" smtClean="0"/>
              <a:t>ведущая роль в формировании УУД </a:t>
            </a:r>
          </a:p>
          <a:p>
            <a:pPr algn="ctr"/>
            <a:r>
              <a:rPr lang="ru-RU" sz="2800" dirty="0" smtClean="0"/>
              <a:t>у учащихся на уроке принадлежит учителю </a:t>
            </a:r>
            <a:endParaRPr lang="ru-RU" sz="2800" dirty="0"/>
          </a:p>
        </p:txBody>
      </p:sp>
      <p:sp>
        <p:nvSpPr>
          <p:cNvPr id="7" name="Стрелка вниз 6"/>
          <p:cNvSpPr/>
          <p:nvPr/>
        </p:nvSpPr>
        <p:spPr>
          <a:xfrm rot="19338254">
            <a:off x="5300742" y="2460456"/>
            <a:ext cx="484632" cy="8355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4136482" y="4943186"/>
            <a:ext cx="484632" cy="8355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7" descr="lo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214290"/>
            <a:ext cx="3143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4590238" y="3064822"/>
            <a:ext cx="30963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000" dirty="0"/>
              <a:t>учитываются «региональные, национальные и этнокультурные потребности народов Российской Федерации»</a:t>
            </a:r>
          </a:p>
        </p:txBody>
      </p:sp>
      <p:sp>
        <p:nvSpPr>
          <p:cNvPr id="10" name="Стрелка вниз 9"/>
          <p:cNvSpPr/>
          <p:nvPr/>
        </p:nvSpPr>
        <p:spPr>
          <a:xfrm rot="1862779">
            <a:off x="2961474" y="2460476"/>
            <a:ext cx="484632" cy="8355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548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4282" y="407566"/>
            <a:ext cx="40719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инструментарий оценки достижений </a:t>
            </a:r>
            <a:endParaRPr lang="ru-RU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2643182"/>
            <a:ext cx="4143372" cy="385765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результат освоения основной образовательной программы и уровень </a:t>
            </a:r>
            <a:r>
              <a:rPr lang="ru-RU" sz="3200" dirty="0" err="1" smtClean="0">
                <a:solidFill>
                  <a:schemeClr val="tx1"/>
                </a:solidFill>
              </a:rPr>
              <a:t>сформированности</a:t>
            </a:r>
            <a:r>
              <a:rPr lang="ru-RU" sz="3200" dirty="0" smtClean="0">
                <a:solidFill>
                  <a:schemeClr val="tx1"/>
                </a:solidFill>
              </a:rPr>
              <a:t> УУД у учащихся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8" name="Стрелка вниз 7"/>
          <p:cNvSpPr/>
          <p:nvPr/>
        </p:nvSpPr>
        <p:spPr>
          <a:xfrm rot="10800000">
            <a:off x="2071670" y="1573634"/>
            <a:ext cx="484632" cy="9912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572000" y="188640"/>
            <a:ext cx="43576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инструментарий  оценки деятельности  педагогов по формированию УУД</a:t>
            </a:r>
            <a:endParaRPr lang="ru-RU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929190" y="2643182"/>
            <a:ext cx="4000528" cy="385765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оценка деятельности учителя на уроке по формированию УУД 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2" name="Стрелка вниз 11"/>
          <p:cNvSpPr/>
          <p:nvPr/>
        </p:nvSpPr>
        <p:spPr>
          <a:xfrm rot="10800000">
            <a:off x="6572264" y="158649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214290"/>
            <a:ext cx="85725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Цель данного инструментария: </a:t>
            </a:r>
          </a:p>
          <a:p>
            <a:pPr algn="just"/>
            <a:r>
              <a:rPr lang="ru-RU" sz="2400" b="1" dirty="0" smtClean="0"/>
              <a:t>оценить деятельность педагогов по формированию УУД на уроках и оказать необходимую методическую помощь педагогам в ходе реализации ООП ООО</a:t>
            </a:r>
          </a:p>
        </p:txBody>
      </p:sp>
      <p:sp>
        <p:nvSpPr>
          <p:cNvPr id="5" name="Выноска со стрелкой вверх 4"/>
          <p:cNvSpPr/>
          <p:nvPr/>
        </p:nvSpPr>
        <p:spPr>
          <a:xfrm>
            <a:off x="642910" y="1785926"/>
            <a:ext cx="7858180" cy="4857760"/>
          </a:xfrm>
          <a:prstGeom prst="upArrowCallou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Инструментарий  включает пакет диагностических и оценочных  материалов, позволяющих оценить деятельность педагогов по формированию УУД на уроках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4348" y="285728"/>
            <a:ext cx="72152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</a:rPr>
              <a:t>Практическая значимость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13" name="Выноска со стрелкой вверх 12"/>
          <p:cNvSpPr/>
          <p:nvPr/>
        </p:nvSpPr>
        <p:spPr>
          <a:xfrm>
            <a:off x="5929322" y="3643314"/>
            <a:ext cx="3000396" cy="2214578"/>
          </a:xfrm>
          <a:prstGeom prst="upArrowCallout">
            <a:avLst>
              <a:gd name="adj1" fmla="val 25000"/>
              <a:gd name="adj2" fmla="val 25000"/>
              <a:gd name="adj3" fmla="val 25000"/>
              <a:gd name="adj4" fmla="val 75000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для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 определения уровня </a:t>
            </a:r>
            <a:r>
              <a:rPr lang="ru-RU" sz="2400" dirty="0" err="1" smtClean="0">
                <a:solidFill>
                  <a:schemeClr val="tx1"/>
                </a:solidFill>
              </a:rPr>
              <a:t>сформированности</a:t>
            </a:r>
            <a:r>
              <a:rPr lang="ru-RU" sz="2400" dirty="0" smtClean="0">
                <a:solidFill>
                  <a:schemeClr val="tx1"/>
                </a:solidFill>
              </a:rPr>
              <a:t> УУД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5" name="Выноска со стрелкой вверх 14"/>
          <p:cNvSpPr/>
          <p:nvPr/>
        </p:nvSpPr>
        <p:spPr>
          <a:xfrm>
            <a:off x="3143240" y="3500438"/>
            <a:ext cx="2571768" cy="2000264"/>
          </a:xfrm>
          <a:prstGeom prst="upArrowCallout">
            <a:avLst>
              <a:gd name="adj1" fmla="val 25000"/>
              <a:gd name="adj2" fmla="val 25000"/>
              <a:gd name="adj3" fmla="val 25000"/>
              <a:gd name="adj4" fmla="val 75000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для оценки уроков и контрольных работ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6" name="Выноска со стрелкой вверх 15"/>
          <p:cNvSpPr/>
          <p:nvPr/>
        </p:nvSpPr>
        <p:spPr>
          <a:xfrm>
            <a:off x="142844" y="3857628"/>
            <a:ext cx="2786082" cy="2071702"/>
          </a:xfrm>
          <a:prstGeom prst="upArrowCallout">
            <a:avLst>
              <a:gd name="adj1" fmla="val 25000"/>
              <a:gd name="adj2" fmla="val 25000"/>
              <a:gd name="adj3" fmla="val 25000"/>
              <a:gd name="adj4" fmla="val 75000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для оценки деятельности педагогов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643042" y="6072206"/>
            <a:ext cx="6000792" cy="50006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для коррекционной работы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14282" y="1071546"/>
            <a:ext cx="87154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Предлагаемый пакет диагностических и оценочных  будет полезен </a:t>
            </a:r>
            <a:r>
              <a:rPr lang="ru-RU" sz="2400" i="1" dirty="0" smtClean="0">
                <a:solidFill>
                  <a:srgbClr val="C00000"/>
                </a:solidFill>
              </a:rPr>
              <a:t>учителям</a:t>
            </a:r>
            <a:r>
              <a:rPr lang="ru-RU" sz="2400" dirty="0" smtClean="0"/>
              <a:t> – при подготовке к урокам;</a:t>
            </a:r>
          </a:p>
          <a:p>
            <a:r>
              <a:rPr lang="ru-RU" sz="2400" dirty="0" smtClean="0"/>
              <a:t> </a:t>
            </a:r>
            <a:r>
              <a:rPr lang="ru-RU" sz="2400" i="1" dirty="0" smtClean="0">
                <a:solidFill>
                  <a:srgbClr val="C00000"/>
                </a:solidFill>
              </a:rPr>
              <a:t>методистам, заместителям директора </a:t>
            </a:r>
            <a:r>
              <a:rPr lang="ru-RU" sz="2400" dirty="0" smtClean="0"/>
              <a:t>общеобразовательных учреждений – при посещении учебных занятий, работающих с учетом требований Федерального государственного образовательного стандарта.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428604"/>
            <a:ext cx="83582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Развитие системы универсальных учебных действий 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643050"/>
            <a:ext cx="4000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психологические способности</a:t>
            </a:r>
          </a:p>
          <a:p>
            <a:pPr algn="ctr"/>
            <a:r>
              <a:rPr lang="ru-RU" sz="3200" dirty="0" smtClean="0"/>
              <a:t>личности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57422" y="3714752"/>
            <a:ext cx="457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возрастные особенности развития личностной 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72067" y="1928802"/>
            <a:ext cx="378621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познавательная сфера подростка</a:t>
            </a:r>
            <a:endParaRPr lang="ru-RU" sz="3200" dirty="0"/>
          </a:p>
        </p:txBody>
      </p:sp>
      <p:sp>
        <p:nvSpPr>
          <p:cNvPr id="6" name="Выгнутая влево стрелка 5"/>
          <p:cNvSpPr/>
          <p:nvPr/>
        </p:nvSpPr>
        <p:spPr>
          <a:xfrm rot="1274258">
            <a:off x="933917" y="3530509"/>
            <a:ext cx="1019766" cy="196307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Выгнутая вправо стрелка 6"/>
          <p:cNvSpPr/>
          <p:nvPr/>
        </p:nvSpPr>
        <p:spPr>
          <a:xfrm>
            <a:off x="7267774" y="3913648"/>
            <a:ext cx="874396" cy="171451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Тройная стрелка влево/вправо/вверх 9"/>
          <p:cNvSpPr/>
          <p:nvPr/>
        </p:nvSpPr>
        <p:spPr>
          <a:xfrm rot="10800000">
            <a:off x="3571868" y="2285992"/>
            <a:ext cx="1643074" cy="1214446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Месяц 11"/>
          <p:cNvSpPr/>
          <p:nvPr/>
        </p:nvSpPr>
        <p:spPr>
          <a:xfrm rot="16200000">
            <a:off x="4357686" y="4000504"/>
            <a:ext cx="571504" cy="3286148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500298" y="5929330"/>
            <a:ext cx="39290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целостная система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285720" y="642918"/>
            <a:ext cx="8286808" cy="507208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/>
              <a:t> </a:t>
            </a:r>
            <a:r>
              <a:rPr lang="ru-RU" sz="4000" b="1" dirty="0">
                <a:solidFill>
                  <a:schemeClr val="tx1"/>
                </a:solidFill>
              </a:rPr>
              <a:t>задача начальной </a:t>
            </a:r>
            <a:r>
              <a:rPr lang="ru-RU" sz="4000" b="1" dirty="0" smtClean="0">
                <a:solidFill>
                  <a:schemeClr val="tx1"/>
                </a:solidFill>
              </a:rPr>
              <a:t>школы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chemeClr val="tx1"/>
                </a:solidFill>
              </a:rPr>
              <a:t> </a:t>
            </a:r>
            <a:r>
              <a:rPr lang="ru-RU" sz="4000" b="1" dirty="0">
                <a:solidFill>
                  <a:schemeClr val="tx1"/>
                </a:solidFill>
              </a:rPr>
              <a:t>«учить ученика учиться» </a:t>
            </a:r>
            <a:endParaRPr lang="ru-RU" sz="4000" b="1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ru-RU" sz="4000" b="1" dirty="0" smtClean="0"/>
          </a:p>
          <a:p>
            <a:pPr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>
                <a:solidFill>
                  <a:schemeClr val="tx1"/>
                </a:solidFill>
              </a:rPr>
              <a:t>задача </a:t>
            </a:r>
            <a:r>
              <a:rPr lang="ru-RU" sz="4000" b="1" dirty="0">
                <a:solidFill>
                  <a:schemeClr val="tx1"/>
                </a:solidFill>
              </a:rPr>
              <a:t>для основной школы — </a:t>
            </a:r>
            <a:endParaRPr lang="ru-RU" sz="4000" b="1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ru-RU" sz="4000" b="1" dirty="0" smtClean="0">
                <a:solidFill>
                  <a:schemeClr val="tx1"/>
                </a:solidFill>
              </a:rPr>
              <a:t>«</a:t>
            </a:r>
            <a:r>
              <a:rPr lang="ru-RU" sz="4000" b="1" dirty="0">
                <a:solidFill>
                  <a:schemeClr val="tx1"/>
                </a:solidFill>
              </a:rPr>
              <a:t>учить ученика учиться в общении</a:t>
            </a:r>
            <a:r>
              <a:rPr lang="ru-RU" sz="4000" b="1" dirty="0" smtClean="0">
                <a:solidFill>
                  <a:schemeClr val="tx1"/>
                </a:solidFill>
              </a:rPr>
              <a:t>»</a:t>
            </a:r>
            <a:endParaRPr lang="ru-RU" sz="4000" b="1" dirty="0">
              <a:solidFill>
                <a:schemeClr val="tx1"/>
              </a:solidFill>
            </a:endParaRPr>
          </a:p>
          <a:p>
            <a:endParaRPr lang="ru-RU" sz="4000" b="1" dirty="0"/>
          </a:p>
        </p:txBody>
      </p:sp>
      <p:sp>
        <p:nvSpPr>
          <p:cNvPr id="5" name="Нашивка 4"/>
          <p:cNvSpPr/>
          <p:nvPr/>
        </p:nvSpPr>
        <p:spPr>
          <a:xfrm rot="5400000">
            <a:off x="4143372" y="2571744"/>
            <a:ext cx="484632" cy="484632"/>
          </a:xfrm>
          <a:prstGeom prst="chevron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Нашивка 5"/>
          <p:cNvSpPr/>
          <p:nvPr/>
        </p:nvSpPr>
        <p:spPr>
          <a:xfrm rot="5400000">
            <a:off x="4143372" y="2071678"/>
            <a:ext cx="48463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Нашивка 6"/>
          <p:cNvSpPr/>
          <p:nvPr/>
        </p:nvSpPr>
        <p:spPr>
          <a:xfrm rot="5400000">
            <a:off x="4143372" y="3143248"/>
            <a:ext cx="48463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2071678"/>
            <a:ext cx="1766893" cy="1321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5000636"/>
            <a:ext cx="2071702" cy="1553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887490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1865144"/>
          </a:xfrm>
        </p:spPr>
        <p:txBody>
          <a:bodyPr/>
          <a:lstStyle/>
          <a:p>
            <a:pPr algn="ctr">
              <a:buNone/>
            </a:pPr>
            <a:r>
              <a:rPr lang="ru-RU" sz="2400" dirty="0">
                <a:solidFill>
                  <a:schemeClr val="tx1"/>
                </a:solidFill>
                <a:effectLst/>
              </a:rPr>
              <a:t>Характеристика универсальных учебных действий, формируемых у учащихся в ходе освоения основной образовательной программы  основного общего образования</a:t>
            </a:r>
            <a:r>
              <a:rPr lang="ru-RU" dirty="0">
                <a:solidFill>
                  <a:schemeClr val="tx1"/>
                </a:solidFill>
                <a:effectLst/>
              </a:rPr>
              <a:t/>
            </a:r>
            <a:br>
              <a:rPr lang="ru-RU" dirty="0">
                <a:solidFill>
                  <a:schemeClr val="tx1"/>
                </a:solidFill>
                <a:effectLst/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57158" y="2132856"/>
            <a:ext cx="8286808" cy="372503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4000" b="1" dirty="0" smtClean="0">
                <a:solidFill>
                  <a:schemeClr val="tx1"/>
                </a:solidFill>
              </a:rPr>
              <a:t>Личностные</a:t>
            </a:r>
          </a:p>
          <a:p>
            <a:pPr>
              <a:buFont typeface="Wingdings" pitchFamily="2" charset="2"/>
              <a:buChar char="Ø"/>
            </a:pPr>
            <a:r>
              <a:rPr lang="ru-RU" sz="4000" b="1" dirty="0" smtClean="0">
                <a:solidFill>
                  <a:schemeClr val="tx1"/>
                </a:solidFill>
              </a:rPr>
              <a:t>Регулятивные</a:t>
            </a:r>
          </a:p>
          <a:p>
            <a:pPr>
              <a:buFont typeface="Wingdings" pitchFamily="2" charset="2"/>
              <a:buChar char="Ø"/>
            </a:pPr>
            <a:r>
              <a:rPr lang="ru-RU" sz="4000" b="1" dirty="0" smtClean="0">
                <a:solidFill>
                  <a:schemeClr val="tx1"/>
                </a:solidFill>
              </a:rPr>
              <a:t>Познавательные</a:t>
            </a:r>
          </a:p>
          <a:p>
            <a:pPr>
              <a:buFont typeface="Wingdings" pitchFamily="2" charset="2"/>
              <a:buChar char="Ø"/>
            </a:pPr>
            <a:r>
              <a:rPr lang="ru-RU" sz="4000" b="1" dirty="0" smtClean="0">
                <a:solidFill>
                  <a:schemeClr val="tx1"/>
                </a:solidFill>
              </a:rPr>
              <a:t>Коммуникативные</a:t>
            </a:r>
            <a:endParaRPr lang="ru-RU" sz="4000" dirty="0">
              <a:solidFill>
                <a:schemeClr val="tx1"/>
              </a:solidFill>
            </a:endParaRPr>
          </a:p>
        </p:txBody>
      </p:sp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80644" y="4000504"/>
            <a:ext cx="3255403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785926"/>
            <a:ext cx="356235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11611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6512511" cy="576064"/>
          </a:xfrm>
        </p:spPr>
        <p:txBody>
          <a:bodyPr/>
          <a:lstStyle/>
          <a:p>
            <a:pPr algn="ctr">
              <a:buNone/>
            </a:pPr>
            <a:r>
              <a:rPr lang="ru-RU" sz="4000" dirty="0" smtClean="0">
                <a:solidFill>
                  <a:srgbClr val="C00000"/>
                </a:solidFill>
              </a:rPr>
              <a:t>Личностные: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57158" y="928670"/>
            <a:ext cx="8572560" cy="5668682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b="1" dirty="0" smtClean="0">
                <a:solidFill>
                  <a:schemeClr val="tx1"/>
                </a:solidFill>
              </a:rPr>
              <a:t>универсальные </a:t>
            </a:r>
            <a:r>
              <a:rPr lang="ru-RU" b="1" dirty="0">
                <a:solidFill>
                  <a:schemeClr val="tx1"/>
                </a:solidFill>
              </a:rPr>
              <a:t>учебные действия обеспечивают ценностно-смысловую ориентацию обучающихся (умение соотносить поступки и события с принятыми этическими принципами, знание моральных норм и умение выделить нравственный аспект поведения) и ориентацию в социальных ролях и межличностных отношениях. </a:t>
            </a:r>
          </a:p>
          <a:p>
            <a:pPr algn="ctr">
              <a:buNone/>
            </a:pPr>
            <a:r>
              <a:rPr lang="ru-RU" b="1" i="1" dirty="0">
                <a:solidFill>
                  <a:schemeClr val="tx1"/>
                </a:solidFill>
              </a:rPr>
              <a:t>Применительно к учебной деятельности следует выделить три вида личностных действий:</a:t>
            </a:r>
          </a:p>
          <a:p>
            <a:pPr lvl="0"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   личностное</a:t>
            </a:r>
            <a:r>
              <a:rPr lang="ru-RU" dirty="0">
                <a:solidFill>
                  <a:schemeClr val="tx1"/>
                </a:solidFill>
              </a:rPr>
              <a:t>, профессиональное, жизненное самоопределение;</a:t>
            </a:r>
          </a:p>
          <a:p>
            <a:pPr lvl="0"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  </a:t>
            </a:r>
            <a:r>
              <a:rPr lang="ru-RU" dirty="0" err="1" smtClean="0">
                <a:solidFill>
                  <a:schemeClr val="tx1"/>
                </a:solidFill>
              </a:rPr>
              <a:t>смыслообразование</a:t>
            </a:r>
            <a:r>
              <a:rPr lang="ru-RU" dirty="0">
                <a:solidFill>
                  <a:schemeClr val="tx1"/>
                </a:solidFill>
              </a:rPr>
              <a:t>, т. е. установление обучающимися связи между целью учебной деятельности и её </a:t>
            </a:r>
            <a:r>
              <a:rPr lang="ru-RU" dirty="0" smtClean="0">
                <a:solidFill>
                  <a:schemeClr val="tx1"/>
                </a:solidFill>
              </a:rPr>
              <a:t>мотивом. </a:t>
            </a:r>
            <a:endParaRPr lang="ru-RU" dirty="0">
              <a:solidFill>
                <a:schemeClr val="tx1"/>
              </a:solidFill>
            </a:endParaRPr>
          </a:p>
          <a:p>
            <a:pPr lvl="0"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  нравственно-этическая </a:t>
            </a:r>
            <a:r>
              <a:rPr lang="ru-RU" dirty="0">
                <a:solidFill>
                  <a:schemeClr val="tx1"/>
                </a:solidFill>
              </a:rPr>
              <a:t>ориентация, в том числе и оценивание усваиваемого </a:t>
            </a:r>
            <a:r>
              <a:rPr lang="ru-RU" dirty="0" smtClean="0">
                <a:solidFill>
                  <a:schemeClr val="tx1"/>
                </a:solidFill>
              </a:rPr>
              <a:t>содержания, </a:t>
            </a:r>
            <a:r>
              <a:rPr lang="ru-RU" dirty="0">
                <a:solidFill>
                  <a:schemeClr val="tx1"/>
                </a:solidFill>
              </a:rPr>
              <a:t>обеспечивающее личностный моральный выбор.</a:t>
            </a:r>
          </a:p>
          <a:p>
            <a:pPr algn="just"/>
            <a:endParaRPr lang="ru-RU" dirty="0"/>
          </a:p>
        </p:txBody>
      </p:sp>
      <p:sp>
        <p:nvSpPr>
          <p:cNvPr id="4" name="Нашивка 3"/>
          <p:cNvSpPr/>
          <p:nvPr/>
        </p:nvSpPr>
        <p:spPr>
          <a:xfrm>
            <a:off x="214282" y="3929066"/>
            <a:ext cx="48463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Нашивка 4"/>
          <p:cNvSpPr/>
          <p:nvPr/>
        </p:nvSpPr>
        <p:spPr>
          <a:xfrm>
            <a:off x="214282" y="4857760"/>
            <a:ext cx="48463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Нашивка 5"/>
          <p:cNvSpPr/>
          <p:nvPr/>
        </p:nvSpPr>
        <p:spPr>
          <a:xfrm>
            <a:off x="214282" y="5643578"/>
            <a:ext cx="48463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39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0"/>
            <a:ext cx="6512511" cy="642918"/>
          </a:xfrm>
        </p:spPr>
        <p:txBody>
          <a:bodyPr/>
          <a:lstStyle/>
          <a:p>
            <a:pPr algn="ctr">
              <a:buNone/>
            </a:pPr>
            <a:r>
              <a:rPr lang="ru-RU" sz="3600" dirty="0" smtClean="0">
                <a:solidFill>
                  <a:srgbClr val="C00000"/>
                </a:solidFill>
              </a:rPr>
              <a:t>Регулятивные: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14282" y="785794"/>
            <a:ext cx="8715436" cy="5811558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универсальные </a:t>
            </a:r>
            <a:r>
              <a:rPr lang="ru-RU" sz="2400" b="1" dirty="0">
                <a:solidFill>
                  <a:schemeClr val="tx1"/>
                </a:solidFill>
              </a:rPr>
              <a:t>учебные действия обеспечивают учащимся организацию своей учебной деятельности. </a:t>
            </a:r>
            <a:endParaRPr lang="ru-RU" sz="2400" b="1" dirty="0" smtClean="0">
              <a:solidFill>
                <a:schemeClr val="tx1"/>
              </a:solidFill>
            </a:endParaRPr>
          </a:p>
          <a:p>
            <a:pPr marL="45720" indent="0" algn="ctr"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К </a:t>
            </a:r>
            <a:r>
              <a:rPr lang="ru-RU" sz="2400" b="1" dirty="0">
                <a:solidFill>
                  <a:schemeClr val="tx1"/>
                </a:solidFill>
              </a:rPr>
              <a:t>ним относятся:</a:t>
            </a:r>
          </a:p>
          <a:p>
            <a:pPr lvl="0">
              <a:buNone/>
            </a:pPr>
            <a:r>
              <a:rPr lang="ru-RU" sz="2800" dirty="0" smtClean="0"/>
              <a:t>            </a:t>
            </a:r>
            <a:r>
              <a:rPr lang="ru-RU" sz="2800" dirty="0" smtClean="0">
                <a:solidFill>
                  <a:schemeClr val="tx1"/>
                </a:solidFill>
              </a:rPr>
              <a:t>целеполагание</a:t>
            </a:r>
            <a:endParaRPr lang="ru-RU" sz="2800" dirty="0">
              <a:solidFill>
                <a:schemeClr val="tx1"/>
              </a:solidFill>
            </a:endParaRPr>
          </a:p>
          <a:p>
            <a:pPr lvl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            планирование</a:t>
            </a:r>
            <a:endParaRPr lang="ru-RU" sz="2800" dirty="0">
              <a:solidFill>
                <a:schemeClr val="tx1"/>
              </a:solidFill>
            </a:endParaRPr>
          </a:p>
          <a:p>
            <a:pPr lvl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            прогнозирование</a:t>
            </a:r>
            <a:endParaRPr lang="ru-RU" sz="2800" dirty="0">
              <a:solidFill>
                <a:schemeClr val="tx1"/>
              </a:solidFill>
            </a:endParaRPr>
          </a:p>
          <a:p>
            <a:pPr lvl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            контроль</a:t>
            </a:r>
            <a:endParaRPr lang="ru-RU" sz="2800" dirty="0">
              <a:solidFill>
                <a:schemeClr val="tx1"/>
              </a:solidFill>
            </a:endParaRPr>
          </a:p>
          <a:p>
            <a:pPr lvl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            коррекция</a:t>
            </a:r>
            <a:endParaRPr lang="ru-RU" sz="2800" dirty="0">
              <a:solidFill>
                <a:schemeClr val="tx1"/>
              </a:solidFill>
            </a:endParaRPr>
          </a:p>
          <a:p>
            <a:pPr lvl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            оценка </a:t>
            </a:r>
            <a:r>
              <a:rPr lang="ru-RU" sz="2800" dirty="0">
                <a:solidFill>
                  <a:schemeClr val="tx1"/>
                </a:solidFill>
              </a:rPr>
              <a:t>результатов </a:t>
            </a:r>
            <a:r>
              <a:rPr lang="ru-RU" sz="2800" dirty="0" smtClean="0">
                <a:solidFill>
                  <a:schemeClr val="tx1"/>
                </a:solidFill>
              </a:rPr>
              <a:t>работы</a:t>
            </a:r>
            <a:endParaRPr lang="ru-RU" sz="2800" dirty="0">
              <a:solidFill>
                <a:schemeClr val="tx1"/>
              </a:solidFill>
            </a:endParaRPr>
          </a:p>
          <a:p>
            <a:pPr lvl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            </a:t>
            </a:r>
            <a:r>
              <a:rPr lang="ru-RU" sz="2800" dirty="0" err="1" smtClean="0">
                <a:solidFill>
                  <a:schemeClr val="tx1"/>
                </a:solidFill>
              </a:rPr>
              <a:t>саморегуляция</a:t>
            </a:r>
            <a:r>
              <a:rPr lang="ru-RU" sz="2800" dirty="0" smtClean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как способность </a:t>
            </a:r>
            <a:endParaRPr lang="ru-RU" sz="2800" dirty="0" smtClean="0">
              <a:solidFill>
                <a:schemeClr val="tx1"/>
              </a:solidFill>
            </a:endParaRPr>
          </a:p>
          <a:p>
            <a:pPr lvl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            к   мобилизации </a:t>
            </a:r>
            <a:r>
              <a:rPr lang="ru-RU" sz="2800" dirty="0">
                <a:solidFill>
                  <a:schemeClr val="tx1"/>
                </a:solidFill>
              </a:rPr>
              <a:t>сил и </a:t>
            </a:r>
            <a:r>
              <a:rPr lang="ru-RU" sz="2800" dirty="0" smtClean="0">
                <a:solidFill>
                  <a:schemeClr val="tx1"/>
                </a:solidFill>
              </a:rPr>
              <a:t>энергии</a:t>
            </a:r>
            <a:endParaRPr lang="ru-RU" sz="2800" dirty="0">
              <a:solidFill>
                <a:schemeClr val="tx1"/>
              </a:solidFill>
            </a:endParaRPr>
          </a:p>
          <a:p>
            <a:endParaRPr lang="ru-RU" sz="1600" dirty="0"/>
          </a:p>
        </p:txBody>
      </p:sp>
      <p:sp>
        <p:nvSpPr>
          <p:cNvPr id="4" name="Левая фигурная скобка 3"/>
          <p:cNvSpPr/>
          <p:nvPr/>
        </p:nvSpPr>
        <p:spPr>
          <a:xfrm>
            <a:off x="357158" y="2000240"/>
            <a:ext cx="1143008" cy="457203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b="1" dirty="0"/>
          </a:p>
        </p:txBody>
      </p:sp>
      <p:sp>
        <p:nvSpPr>
          <p:cNvPr id="5" name="Нашивка 4"/>
          <p:cNvSpPr/>
          <p:nvPr/>
        </p:nvSpPr>
        <p:spPr>
          <a:xfrm>
            <a:off x="6000760" y="1643050"/>
            <a:ext cx="48463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02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7560840" cy="1008112"/>
          </a:xfrm>
        </p:spPr>
        <p:txBody>
          <a:bodyPr/>
          <a:lstStyle/>
          <a:p>
            <a:pPr algn="ctr">
              <a:buNone/>
            </a:pPr>
            <a:r>
              <a:rPr lang="ru-RU" sz="4000" dirty="0" smtClean="0">
                <a:solidFill>
                  <a:srgbClr val="C00000"/>
                </a:solidFill>
              </a:rPr>
              <a:t>Познавательные: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980728"/>
            <a:ext cx="8280920" cy="561662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универсальные </a:t>
            </a:r>
            <a:r>
              <a:rPr lang="ru-RU" sz="2800" b="1" dirty="0">
                <a:solidFill>
                  <a:schemeClr val="tx1"/>
                </a:solidFill>
              </a:rPr>
              <a:t>учебные действия включают: </a:t>
            </a:r>
            <a:r>
              <a:rPr lang="ru-RU" sz="2800" b="1" dirty="0" err="1">
                <a:solidFill>
                  <a:schemeClr val="tx1"/>
                </a:solidFill>
              </a:rPr>
              <a:t>общеучебные</a:t>
            </a:r>
            <a:r>
              <a:rPr lang="ru-RU" sz="2800" b="1" dirty="0">
                <a:solidFill>
                  <a:schemeClr val="tx1"/>
                </a:solidFill>
              </a:rPr>
              <a:t>, логические учебные действия, а также постановку и решение </a:t>
            </a:r>
            <a:r>
              <a:rPr lang="ru-RU" sz="2800" b="1" dirty="0" smtClean="0">
                <a:solidFill>
                  <a:schemeClr val="tx1"/>
                </a:solidFill>
              </a:rPr>
              <a:t>проблемы</a:t>
            </a:r>
            <a:endParaRPr lang="ru-RU" b="1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800" b="1" u="sng" dirty="0" smtClean="0">
                <a:solidFill>
                  <a:schemeClr val="tx1"/>
                </a:solidFill>
              </a:rPr>
              <a:t>  </a:t>
            </a:r>
            <a:r>
              <a:rPr lang="ru-RU" sz="2800" b="1" u="sng" dirty="0" err="1" smtClean="0">
                <a:solidFill>
                  <a:schemeClr val="tx1"/>
                </a:solidFill>
              </a:rPr>
              <a:t>общеучебные</a:t>
            </a:r>
            <a:endParaRPr lang="ru-RU" sz="2800" b="1" dirty="0">
              <a:solidFill>
                <a:schemeClr val="tx1"/>
              </a:solidFill>
            </a:endParaRPr>
          </a:p>
          <a:p>
            <a:pPr lvl="0"/>
            <a:endParaRPr lang="ru-RU" sz="2400" b="1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400" b="1" u="sng" dirty="0" smtClean="0">
                <a:solidFill>
                  <a:schemeClr val="tx1"/>
                </a:solidFill>
              </a:rPr>
              <a:t> </a:t>
            </a:r>
            <a:r>
              <a:rPr lang="ru-RU" sz="2800" b="1" u="sng" dirty="0" smtClean="0">
                <a:solidFill>
                  <a:schemeClr val="tx1"/>
                </a:solidFill>
              </a:rPr>
              <a:t>знаково-символические действия</a:t>
            </a:r>
          </a:p>
          <a:p>
            <a:pPr>
              <a:buNone/>
            </a:pPr>
            <a:endParaRPr lang="ru-RU" sz="2400" b="1" dirty="0" smtClean="0">
              <a:solidFill>
                <a:schemeClr val="tx1"/>
              </a:solidFill>
            </a:endParaRPr>
          </a:p>
          <a:p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14744" y="4786322"/>
            <a:ext cx="37147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u="sng" dirty="0" smtClean="0"/>
              <a:t>логические</a:t>
            </a:r>
            <a:endParaRPr lang="ru-RU" sz="2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85852" y="5929330"/>
            <a:ext cx="60276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u="sng" dirty="0" smtClean="0"/>
              <a:t>постановка и решение проблемы</a:t>
            </a:r>
            <a:endParaRPr lang="ru-RU" sz="2800" b="1" dirty="0"/>
          </a:p>
        </p:txBody>
      </p:sp>
      <p:sp>
        <p:nvSpPr>
          <p:cNvPr id="6" name="Нашивка 5"/>
          <p:cNvSpPr/>
          <p:nvPr/>
        </p:nvSpPr>
        <p:spPr>
          <a:xfrm rot="5400000">
            <a:off x="1928794" y="3357562"/>
            <a:ext cx="48463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Нашивка 7"/>
          <p:cNvSpPr/>
          <p:nvPr/>
        </p:nvSpPr>
        <p:spPr>
          <a:xfrm rot="5400000">
            <a:off x="3759219" y="4384657"/>
            <a:ext cx="484632" cy="430706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Нашивка 8"/>
          <p:cNvSpPr/>
          <p:nvPr/>
        </p:nvSpPr>
        <p:spPr>
          <a:xfrm rot="5571790">
            <a:off x="5583933" y="5512504"/>
            <a:ext cx="48463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5643570" y="228599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35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6512511" cy="740030"/>
          </a:xfrm>
        </p:spPr>
        <p:txBody>
          <a:bodyPr/>
          <a:lstStyle/>
          <a:p>
            <a:pPr algn="ctr">
              <a:buNone/>
            </a:pPr>
            <a:r>
              <a:rPr lang="ru-RU" sz="4000" dirty="0" smtClean="0">
                <a:solidFill>
                  <a:srgbClr val="C00000"/>
                </a:solidFill>
              </a:rPr>
              <a:t>Коммуникативные: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42844" y="928670"/>
            <a:ext cx="8786874" cy="5668682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chemeClr val="tx1"/>
                </a:solidFill>
              </a:rPr>
              <a:t>  универсальные </a:t>
            </a:r>
            <a:r>
              <a:rPr lang="ru-RU" b="1" dirty="0">
                <a:solidFill>
                  <a:schemeClr val="tx1"/>
                </a:solidFill>
              </a:rPr>
              <a:t>учебные действия обеспечивают социальную компетентность и учёт позиции других людей, партнёров по общению или деятельности; умение слушать и вступать в диалог; участвовать в коллективном обсуждении проблем; интегрироваться в группу сверстников и строить продуктивное взаимодействие и сотрудничество со сверстниками и взрослыми.</a:t>
            </a:r>
            <a:r>
              <a:rPr lang="ru-RU" dirty="0">
                <a:solidFill>
                  <a:schemeClr val="tx1"/>
                </a:solidFill>
              </a:rPr>
              <a:t> </a:t>
            </a:r>
            <a:endParaRPr lang="ru-RU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                                </a:t>
            </a:r>
            <a:r>
              <a:rPr lang="ru-RU" sz="3000" b="1" dirty="0" smtClean="0">
                <a:solidFill>
                  <a:schemeClr val="tx1"/>
                </a:solidFill>
              </a:rPr>
              <a:t>К </a:t>
            </a:r>
            <a:r>
              <a:rPr lang="ru-RU" sz="3000" b="1" dirty="0">
                <a:solidFill>
                  <a:schemeClr val="tx1"/>
                </a:solidFill>
              </a:rPr>
              <a:t>ним </a:t>
            </a:r>
            <a:r>
              <a:rPr lang="ru-RU" sz="3000" b="1" dirty="0" smtClean="0">
                <a:solidFill>
                  <a:schemeClr val="tx1"/>
                </a:solidFill>
              </a:rPr>
              <a:t>относятся:  </a:t>
            </a:r>
            <a:endParaRPr lang="ru-RU" sz="3000" b="1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  планирование </a:t>
            </a:r>
            <a:r>
              <a:rPr lang="ru-RU" dirty="0">
                <a:solidFill>
                  <a:schemeClr val="tx1"/>
                </a:solidFill>
              </a:rPr>
              <a:t>учебного сотрудничества с учителем и сверстниками — определение цели, функций участников, способов взаимодействия;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   постановка </a:t>
            </a:r>
            <a:r>
              <a:rPr lang="ru-RU" dirty="0">
                <a:solidFill>
                  <a:schemeClr val="tx1"/>
                </a:solidFill>
              </a:rPr>
              <a:t>вопросов — инициативное сотрудничество в поиске и сборе информации;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    разрешение </a:t>
            </a:r>
            <a:r>
              <a:rPr lang="ru-RU" dirty="0">
                <a:solidFill>
                  <a:schemeClr val="tx1"/>
                </a:solidFill>
              </a:rPr>
              <a:t>конфликтов — выявление, идентификация проблемы, 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    управление </a:t>
            </a:r>
            <a:r>
              <a:rPr lang="ru-RU" dirty="0">
                <a:solidFill>
                  <a:schemeClr val="tx1"/>
                </a:solidFill>
              </a:rPr>
              <a:t>поведением партнёра — контроль, коррекция, оценка его действий;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   </a:t>
            </a:r>
            <a:r>
              <a:rPr lang="ru-RU" dirty="0" smtClean="0">
                <a:solidFill>
                  <a:schemeClr val="tx1"/>
                </a:solidFill>
              </a:rPr>
              <a:t>умение </a:t>
            </a:r>
            <a:r>
              <a:rPr lang="ru-RU" dirty="0">
                <a:solidFill>
                  <a:schemeClr val="tx1"/>
                </a:solidFill>
              </a:rPr>
              <a:t>с достаточной полнотой и точностью выражать свои мысли в соответствии с задачами и условиями коммуникации; </a:t>
            </a:r>
          </a:p>
        </p:txBody>
      </p:sp>
      <p:sp>
        <p:nvSpPr>
          <p:cNvPr id="6" name="Стрелка вправо 5"/>
          <p:cNvSpPr/>
          <p:nvPr/>
        </p:nvSpPr>
        <p:spPr>
          <a:xfrm>
            <a:off x="5929322" y="271462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446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285728"/>
            <a:ext cx="89297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Инструментарий оценки деятельности педагога</a:t>
            </a:r>
            <a:endParaRPr lang="ru-RU" sz="2800" b="1" dirty="0"/>
          </a:p>
        </p:txBody>
      </p:sp>
      <p:sp>
        <p:nvSpPr>
          <p:cNvPr id="5" name="Выноска со стрелкой вверх 4"/>
          <p:cNvSpPr/>
          <p:nvPr/>
        </p:nvSpPr>
        <p:spPr>
          <a:xfrm>
            <a:off x="214282" y="857232"/>
            <a:ext cx="2571768" cy="2214578"/>
          </a:xfrm>
          <a:prstGeom prst="upArrowCallou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Таблица формируемых УУД для 5- 7 классов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Выноска со стрелкой вверх 5"/>
          <p:cNvSpPr/>
          <p:nvPr/>
        </p:nvSpPr>
        <p:spPr>
          <a:xfrm>
            <a:off x="3286116" y="1196752"/>
            <a:ext cx="2571768" cy="2357454"/>
          </a:xfrm>
          <a:prstGeom prst="upArrowCallou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Карта изучения формирования УУД на уроках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7" name="Выноска со стрелкой вверх 6"/>
          <p:cNvSpPr/>
          <p:nvPr/>
        </p:nvSpPr>
        <p:spPr>
          <a:xfrm>
            <a:off x="6300192" y="928670"/>
            <a:ext cx="2571768" cy="2071702"/>
          </a:xfrm>
          <a:prstGeom prst="upArrowCallou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Анализ контрольной работы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3929066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Разработанный инструментарий применим для оценки деятельности педагогов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7158" y="4500570"/>
            <a:ext cx="70009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/>
              <a:t> </a:t>
            </a:r>
            <a:r>
              <a:rPr lang="ru-RU" sz="2400" b="1" dirty="0" smtClean="0"/>
              <a:t>для оценки уроков и контрольных работ;</a:t>
            </a:r>
            <a:endParaRPr lang="ru-RU" sz="24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5143512"/>
            <a:ext cx="8286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/>
              <a:t>для определения уровня </a:t>
            </a:r>
            <a:r>
              <a:rPr lang="ru-RU" sz="2400" b="1" dirty="0" err="1" smtClean="0"/>
              <a:t>сформированности</a:t>
            </a:r>
            <a:r>
              <a:rPr lang="ru-RU" sz="2400" b="1" dirty="0" smtClean="0"/>
              <a:t> УУД;</a:t>
            </a:r>
            <a:endParaRPr lang="ru-RU" sz="2400" b="1" dirty="0"/>
          </a:p>
        </p:txBody>
      </p:sp>
      <p:sp>
        <p:nvSpPr>
          <p:cNvPr id="11" name="Прямоугольник 10"/>
          <p:cNvSpPr/>
          <p:nvPr/>
        </p:nvSpPr>
        <p:spPr>
          <a:xfrm rot="10800000" flipV="1">
            <a:off x="357158" y="5811726"/>
            <a:ext cx="67866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>
              <a:buFont typeface="Arial" pitchFamily="34" charset="0"/>
              <a:buChar char="•"/>
            </a:pPr>
            <a:r>
              <a:rPr lang="ru-RU" sz="2400" b="1" dirty="0" smtClean="0"/>
              <a:t>для коррекционной работы.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88640"/>
            <a:ext cx="8715436" cy="1025782"/>
          </a:xfrm>
        </p:spPr>
        <p:txBody>
          <a:bodyPr/>
          <a:lstStyle/>
          <a:p>
            <a:pPr algn="ctr">
              <a:buNone/>
            </a:pPr>
            <a:r>
              <a:rPr lang="ru-RU" sz="3200" dirty="0">
                <a:solidFill>
                  <a:srgbClr val="C00000"/>
                </a:solidFill>
              </a:rPr>
              <a:t>Карта изучения формирования УУД на </a:t>
            </a:r>
            <a:r>
              <a:rPr lang="ru-RU" sz="3200" dirty="0" smtClean="0">
                <a:solidFill>
                  <a:srgbClr val="C00000"/>
                </a:solidFill>
              </a:rPr>
              <a:t>уроках</a:t>
            </a:r>
            <a:r>
              <a:rPr lang="ru-RU" sz="3600" dirty="0">
                <a:solidFill>
                  <a:srgbClr val="C00000"/>
                </a:solidFill>
              </a:rPr>
              <a:t/>
            </a:r>
            <a:br>
              <a:rPr lang="ru-RU" sz="3600" dirty="0">
                <a:solidFill>
                  <a:srgbClr val="C00000"/>
                </a:solidFill>
              </a:rPr>
            </a:b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280920" cy="537495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Карта изучения деятельности учителя по формированию  УУД на уроках</a:t>
            </a:r>
            <a:endParaRPr lang="ru-RU" sz="24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Предмет: </a:t>
            </a:r>
          </a:p>
          <a:p>
            <a:pPr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Учитель:</a:t>
            </a:r>
          </a:p>
          <a:p>
            <a:pPr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Цель:</a:t>
            </a:r>
            <a:r>
              <a:rPr lang="ru-RU" sz="2400" dirty="0" smtClean="0">
                <a:solidFill>
                  <a:schemeClr val="tx1"/>
                </a:solidFill>
              </a:rPr>
              <a:t> выявить уровень организации учителем  деятельности обучающихся по формированию УУД.</a:t>
            </a:r>
          </a:p>
          <a:p>
            <a:pPr>
              <a:buNone/>
            </a:pPr>
            <a:endParaRPr lang="ru-RU" sz="24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Объект исследования:</a:t>
            </a:r>
            <a:r>
              <a:rPr lang="ru-RU" sz="2400" dirty="0" smtClean="0">
                <a:solidFill>
                  <a:schemeClr val="tx1"/>
                </a:solidFill>
              </a:rPr>
              <a:t>  Образовательная деятельность.</a:t>
            </a:r>
          </a:p>
          <a:p>
            <a:pPr>
              <a:buNone/>
            </a:pPr>
            <a:r>
              <a:rPr lang="ru-RU" sz="2400" b="1" dirty="0" smtClean="0">
                <a:solidFill>
                  <a:schemeClr val="tx1"/>
                </a:solidFill>
              </a:rPr>
              <a:t>Предмет исследования</a:t>
            </a:r>
            <a:r>
              <a:rPr lang="ru-RU" sz="2400" dirty="0" smtClean="0">
                <a:solidFill>
                  <a:schemeClr val="tx1"/>
                </a:solidFill>
              </a:rPr>
              <a:t>: УУД, формируемые на уроке,  уровень их формирования, развития и совершенствования.</a:t>
            </a:r>
          </a:p>
          <a:p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35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5471317"/>
              </p:ext>
            </p:extLst>
          </p:nvPr>
        </p:nvGraphicFramePr>
        <p:xfrm>
          <a:off x="323528" y="476672"/>
          <a:ext cx="8534752" cy="5844872"/>
        </p:xfrm>
        <a:graphic>
          <a:graphicData uri="http://schemas.openxmlformats.org/drawingml/2006/table">
            <a:tbl>
              <a:tblPr/>
              <a:tblGrid>
                <a:gridCol w="6688849"/>
                <a:gridCol w="692315"/>
                <a:gridCol w="576794"/>
                <a:gridCol w="576794"/>
              </a:tblGrid>
              <a:tr h="182449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900" dirty="0">
                        <a:latin typeface="Calibri"/>
                        <a:ea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Универсальные учебные действия, формируемые на уровне</a:t>
                      </a:r>
                      <a:endParaRPr lang="ru-RU" sz="19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основного общего образования</a:t>
                      </a:r>
                      <a:endParaRPr lang="ru-RU" sz="190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Дата/ класс</a:t>
                      </a:r>
                      <a:endParaRPr lang="ru-RU" sz="1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403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Calibri"/>
                        </a:rPr>
                        <a:t>10.02 </a:t>
                      </a: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Calibri"/>
                        </a:rPr>
                        <a:t>5б</a:t>
                      </a:r>
                      <a:endParaRPr lang="ru-RU" sz="14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Calibri"/>
                        </a:rPr>
                        <a:t>15.02</a:t>
                      </a:r>
                      <a:endParaRPr lang="ru-RU" sz="1400" dirty="0">
                        <a:latin typeface="Calibri"/>
                        <a:ea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Calibri"/>
                        </a:rPr>
                        <a:t>6в</a:t>
                      </a:r>
                      <a:endParaRPr lang="ru-RU" sz="14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Calibri"/>
                        </a:rPr>
                        <a:t>21.02 7а</a:t>
                      </a:r>
                      <a:endParaRPr lang="ru-RU" sz="14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17735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Личностные </a:t>
                      </a:r>
                      <a:r>
                        <a:rPr lang="ru-RU" sz="19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 обеспечивают ценностно-смысловую ориентацию учащихся (знание моральных норм, умение соотносить поступки и события с принятыми этическими принципами, умение выделить нравственный аспект поведения) и ориентацию в социальных ролях и межличностных отношениях.</a:t>
                      </a:r>
                      <a:endParaRPr lang="ru-RU" sz="19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i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самоопределение</a:t>
                      </a:r>
                      <a:r>
                        <a:rPr lang="ru-RU" sz="19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 личностное, профессиональное, жизненное</a:t>
                      </a:r>
                      <a:endParaRPr lang="ru-RU" sz="19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21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i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r>
                        <a:rPr lang="ru-RU" sz="1900" b="1" i="1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смыслообразование</a:t>
                      </a:r>
                      <a:r>
                        <a:rPr lang="ru-RU" sz="1900" i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, </a:t>
                      </a:r>
                      <a:r>
                        <a:rPr lang="ru-RU" sz="19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т.е. установление учащимися связи между целью учебной деятельности и ее мотивом, другими словами, между результатом учения и тем, что побуждает деятельность, ради чего она осуществляется. </a:t>
                      </a:r>
                      <a:endParaRPr lang="ru-RU" sz="19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60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i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нравственно-этическая ориентация</a:t>
                      </a:r>
                      <a:r>
                        <a:rPr lang="ru-RU" sz="1900" i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, </a:t>
                      </a:r>
                      <a:r>
                        <a:rPr lang="ru-RU" sz="19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в том числе и оценивание усваиваемого содержания (исходя из социальных и личностных ценностей), обеспечивающее личностный моральный выбор.</a:t>
                      </a:r>
                      <a:endParaRPr lang="ru-RU" sz="19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5393154"/>
              </p:ext>
            </p:extLst>
          </p:nvPr>
        </p:nvGraphicFramePr>
        <p:xfrm>
          <a:off x="251520" y="836712"/>
          <a:ext cx="8643998" cy="5381244"/>
        </p:xfrm>
        <a:graphic>
          <a:graphicData uri="http://schemas.openxmlformats.org/drawingml/2006/table">
            <a:tbl>
              <a:tblPr/>
              <a:tblGrid>
                <a:gridCol w="6775115"/>
                <a:gridCol w="701243"/>
                <a:gridCol w="583409"/>
                <a:gridCol w="584231"/>
              </a:tblGrid>
              <a:tr h="55212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spc="-150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Регулятивные действия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 обеспечивают учащимся организацию их учебной деятельности.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107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i="1" spc="-15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целеполагание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 как постановка учебной задачи на основе соотнесения того, что уже известно и усвоено учащимся, и того, что еще неизвестно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i="1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планирование</a:t>
                      </a:r>
                      <a:r>
                        <a:rPr lang="ru-RU" sz="1900" i="1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 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- определение последовательности промежуточных целей </a:t>
                      </a:r>
                      <a:r>
                        <a:rPr lang="ru-RU" sz="1900" spc="-15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900" spc="-15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900" spc="-15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учетом</a:t>
                      </a:r>
                      <a:r>
                        <a:rPr lang="ru-RU" sz="1900" spc="-15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900" spc="-15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конечного 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результата; составление плана и последовательности действий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348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i="1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прогнозирование 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 </a:t>
                      </a:r>
                      <a:r>
                        <a:rPr lang="ru-RU" sz="1900" i="1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 -   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предвосхищение   результата и   уровня   усвоения   знаний,   его временных характеристик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i="1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контроль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 в форме сличения способа действия и его результата с заданным эталоном с  целью обнаружения отклонений и отличий от эталона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300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i="1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 </a:t>
                      </a:r>
                      <a:r>
                        <a:rPr lang="ru-RU" sz="1900" b="1" i="1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коррекция</a:t>
                      </a:r>
                      <a:r>
                        <a:rPr lang="ru-RU" sz="1900" i="1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 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- внесение необходимых дополнений и корректив в план действия в случае расхождения эталона, реального действия и его результата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196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i="1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оценка</a:t>
                      </a:r>
                      <a:r>
                        <a:rPr lang="ru-RU" sz="1900" i="1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 — 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выделение и осознание учащимся того, что уже усвоено и что, еще нужно усвоить, осознание качества и уровня усвоения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696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i="1" spc="-15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саморегуляция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 как способность к мобилизации сил и энергии, к волевому усилию (к выбору в ситуации мотивационного конфликта) и к преодолению препятствий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4064080"/>
              </p:ext>
            </p:extLst>
          </p:nvPr>
        </p:nvGraphicFramePr>
        <p:xfrm>
          <a:off x="251520" y="836712"/>
          <a:ext cx="8215370" cy="5387744"/>
        </p:xfrm>
        <a:graphic>
          <a:graphicData uri="http://schemas.openxmlformats.org/drawingml/2006/table">
            <a:tbl>
              <a:tblPr/>
              <a:tblGrid>
                <a:gridCol w="6439159"/>
                <a:gridCol w="666470"/>
                <a:gridCol w="554480"/>
                <a:gridCol w="555261"/>
              </a:tblGrid>
              <a:tr h="5509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spc="-150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Познавательные универсальные действия</a:t>
                      </a:r>
                      <a:r>
                        <a:rPr lang="ru-RU" sz="1900" spc="-150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: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r>
                        <a:rPr lang="ru-RU" sz="1900" b="1" i="1" spc="-15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общеучебные</a:t>
                      </a:r>
                      <a:r>
                        <a:rPr lang="ru-RU" sz="1900" b="1" i="1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, логические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, </a:t>
                      </a:r>
                      <a:r>
                        <a:rPr lang="ru-RU" sz="1900" b="1" i="1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постановка и решение проблемы</a:t>
                      </a:r>
                      <a:r>
                        <a:rPr lang="ru-RU" sz="1900" b="1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.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9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i="1" spc="-15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Общеучебные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r>
                        <a:rPr lang="ru-RU" sz="1900" i="1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действия: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самостоятельное выделение и формулирование познавательной цели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1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поиск и выделение необходимой информации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841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применение методов информационного поиска, в том числе с помощью компьютерных средств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33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структурирование знаний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осознанное и произвольное построение речевого высказывания в устной и письменной форме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выбор наиболее эффективных способов решения задач в зависимости от конкретных условий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30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рефлексия способов и условий действия, контроль и оценка процесса и    результатов деятельности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786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смысловое чтение как осмысление цели чтения и выбор вида чтения в зависимости от цели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786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извлечение необходимой информации из прослушанных текстов различных жанров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9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2663226"/>
              </p:ext>
            </p:extLst>
          </p:nvPr>
        </p:nvGraphicFramePr>
        <p:xfrm>
          <a:off x="251520" y="332656"/>
          <a:ext cx="8572561" cy="6181344"/>
        </p:xfrm>
        <a:graphic>
          <a:graphicData uri="http://schemas.openxmlformats.org/drawingml/2006/table">
            <a:tbl>
              <a:tblPr/>
              <a:tblGrid>
                <a:gridCol w="6719122"/>
                <a:gridCol w="695448"/>
                <a:gridCol w="578588"/>
                <a:gridCol w="579403"/>
              </a:tblGrid>
              <a:tr h="16046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определение основной и второстепенной информации</a:t>
                      </a:r>
                      <a:endParaRPr lang="ru-RU" sz="1500" spc="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2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свободная ориентация и восприятие текстов художественного, научного, публицистического и официально-делового стилей</a:t>
                      </a:r>
                      <a:endParaRPr lang="ru-RU" sz="1500" spc="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46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понимание и адекватная оценка языка средств массовой информации</a:t>
                      </a:r>
                      <a:endParaRPr lang="ru-RU" sz="1500" spc="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8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моделирование - преобразование объекта из чувственной формы в модель, где выделены существенные характеристики объекта (пространственно-графическая или знаково-символическая</a:t>
                      </a:r>
                      <a:endParaRPr lang="ru-RU" sz="1500" spc="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02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преобразование модели с целью выявления общих законов, определяющих данную предметную область.</a:t>
                      </a:r>
                      <a:endParaRPr lang="ru-RU" sz="1500" spc="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85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spc="0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Логические</a:t>
                      </a:r>
                      <a:r>
                        <a:rPr lang="ru-RU" sz="1500" spc="0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r>
                        <a:rPr lang="ru-RU" sz="1500" i="1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универсальные действия:</a:t>
                      </a:r>
                      <a:endParaRPr lang="ru-RU" sz="1500" spc="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46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анализ объектов с целью выделения признаков (существенных, несущественных)</a:t>
                      </a:r>
                      <a:endParaRPr lang="ru-RU" sz="1500" spc="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93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- синтез - составление целого из частей, в том числе самостоятельное достраивание с восполнением недостающих компонентов</a:t>
                      </a:r>
                      <a:endParaRPr lang="ru-RU" sz="1500" spc="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46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выбор оснований и критериев для сравнения, </a:t>
                      </a:r>
                      <a:r>
                        <a:rPr lang="ru-RU" sz="1500" spc="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сериации</a:t>
                      </a:r>
                      <a:r>
                        <a:rPr lang="ru-RU" sz="1500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, классификации объектов</a:t>
                      </a:r>
                      <a:endParaRPr lang="ru-RU" sz="1500" spc="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02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подведение под понятие, выведение следствия</a:t>
                      </a:r>
                      <a:endParaRPr lang="ru-RU" sz="1500" spc="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46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установление причинно-следственных связей</a:t>
                      </a:r>
                      <a:endParaRPr lang="ru-RU" sz="1500" spc="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46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построение логической цепи рассуждении</a:t>
                      </a:r>
                      <a:endParaRPr lang="ru-RU" sz="1500" spc="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8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доказательство</a:t>
                      </a:r>
                      <a:endParaRPr lang="ru-RU" sz="1500" spc="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4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выдвижение гипотез и их обоснование</a:t>
                      </a:r>
                      <a:endParaRPr lang="ru-RU" sz="1500" spc="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793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b="1" i="1" spc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Постановка и решение проблемы:</a:t>
                      </a:r>
                      <a:endParaRPr lang="ru-RU" sz="1500" spc="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46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постановка и формулирование проблемы</a:t>
                      </a:r>
                      <a:endParaRPr lang="ru-RU" sz="1500" spc="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62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500" spc="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самостоятельное создание   алгоритмов деятельности при решении проблем творческого и поискового характера</a:t>
                      </a:r>
                      <a:endParaRPr lang="ru-RU" sz="1500" spc="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3289531"/>
              </p:ext>
            </p:extLst>
          </p:nvPr>
        </p:nvGraphicFramePr>
        <p:xfrm>
          <a:off x="251520" y="620688"/>
          <a:ext cx="8712968" cy="5334704"/>
        </p:xfrm>
        <a:graphic>
          <a:graphicData uri="http://schemas.openxmlformats.org/drawingml/2006/table">
            <a:tbl>
              <a:tblPr/>
              <a:tblGrid>
                <a:gridCol w="6943066"/>
                <a:gridCol w="617774"/>
                <a:gridCol w="576064"/>
                <a:gridCol w="576064"/>
              </a:tblGrid>
              <a:tr h="30541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Коммуникативные действия</a:t>
                      </a:r>
                      <a:r>
                        <a:rPr lang="ru-RU" sz="1900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 </a:t>
                      </a:r>
                      <a:r>
                        <a:rPr lang="ru-RU" sz="19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обеспечивают социальную компетентность. К коммуникативным действиям относятся:</a:t>
                      </a:r>
                      <a:endParaRPr lang="ru-RU" sz="19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0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i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умение слушать и вступать в  диалог</a:t>
                      </a:r>
                      <a:endParaRPr lang="ru-RU" sz="19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602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i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учет позиции других людей</a:t>
                      </a:r>
                      <a:r>
                        <a:rPr lang="ru-RU" sz="19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, партнеров по общению или деятельности</a:t>
                      </a:r>
                      <a:endParaRPr lang="ru-RU" sz="19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4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i="1" spc="-15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планирование </a:t>
                      </a:r>
                      <a:r>
                        <a:rPr lang="ru-RU" sz="1900" b="1" i="1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учебного сотрудничества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 с учителем и сверстниками -   определение цели, функций участников, способов взаимодействия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i="1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постановка вопросов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 — инициативное сотрудничество в поиске и сборе информации;  - </a:t>
                      </a:r>
                      <a:r>
                        <a:rPr lang="ru-RU" sz="1900" b="1" i="1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строить продуктивное взаимодействие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 </a:t>
                      </a:r>
                      <a:r>
                        <a:rPr lang="ru-RU" sz="1900" b="1" i="1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и сотрудничество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 со сверстниками и взрослыми;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95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i="1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разрешение конфликтов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 - выявление, идентификация  проблемы, поиск и оценка альтернативных способов разрешения конфликта, принятие решения и его реализация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8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i="1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управление поведением партнера 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- контроль, коррекция, оценка его действий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i="1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умение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 с достаточной полнотой и точностью </a:t>
                      </a:r>
                      <a:r>
                        <a:rPr lang="ru-RU" sz="1900" b="1" i="1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выражать свои мысли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 в соответствии с задачами и условиями коммуникации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30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900" b="1" i="1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владение монологической и диалогической формами речи</a:t>
                      </a:r>
                      <a:r>
                        <a:rPr lang="ru-RU" sz="1900" spc="-15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Calibri"/>
                        </a:rPr>
                        <a:t> в соответствии с грамматическими и синтаксическими нормами родного языка.</a:t>
                      </a:r>
                      <a:endParaRPr lang="ru-RU" sz="1900" spc="-15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2791" marR="627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2330" y="5786454"/>
            <a:ext cx="1876412" cy="785818"/>
          </a:xfrm>
        </p:spPr>
        <p:txBody>
          <a:bodyPr/>
          <a:lstStyle/>
          <a:p>
            <a:pPr algn="ctr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Документ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image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53276"/>
            <a:ext cx="4110738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6257" y="1653276"/>
            <a:ext cx="4403716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568952" cy="576064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Алгоритм </a:t>
            </a:r>
            <a:r>
              <a:rPr lang="ru-RU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обработки  материалов по оценке деятельности учителя по  формированию УУД на уроке</a:t>
            </a:r>
            <a:br>
              <a:rPr lang="ru-RU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124744"/>
            <a:ext cx="8424936" cy="5328592"/>
          </a:xfrm>
        </p:spPr>
        <p:txBody>
          <a:bodyPr>
            <a:normAutofit fontScale="25000" lnSpcReduction="20000"/>
          </a:bodyPr>
          <a:lstStyle/>
          <a:p>
            <a:pPr marL="45720" indent="0">
              <a:buNone/>
            </a:pPr>
            <a:r>
              <a:rPr lang="ru-RU" b="1" dirty="0"/>
              <a:t> </a:t>
            </a:r>
            <a:endParaRPr lang="ru-RU" dirty="0"/>
          </a:p>
          <a:p>
            <a:pPr>
              <a:buNone/>
            </a:pPr>
            <a:r>
              <a:rPr lang="ru-RU" sz="9600" b="1" dirty="0">
                <a:solidFill>
                  <a:schemeClr val="accent6">
                    <a:lumMod val="75000"/>
                  </a:schemeClr>
                </a:solidFill>
              </a:rPr>
              <a:t>1.  Оценить каждый показатель по системе баллов:</a:t>
            </a:r>
          </a:p>
          <a:p>
            <a:pPr marL="45720" indent="0">
              <a:buNone/>
            </a:pPr>
            <a:r>
              <a:rPr lang="ru-RU" sz="3200" dirty="0"/>
              <a:t> </a:t>
            </a:r>
          </a:p>
          <a:p>
            <a:pPr>
              <a:buNone/>
            </a:pPr>
            <a:r>
              <a:rPr lang="ru-RU" sz="8000" i="1" dirty="0">
                <a:solidFill>
                  <a:schemeClr val="tx1"/>
                </a:solidFill>
              </a:rPr>
              <a:t>0 </a:t>
            </a:r>
            <a:r>
              <a:rPr lang="ru-RU" sz="8000" b="1" i="1" dirty="0">
                <a:solidFill>
                  <a:schemeClr val="tx1"/>
                </a:solidFill>
              </a:rPr>
              <a:t>– критический уровень </a:t>
            </a:r>
            <a:r>
              <a:rPr lang="ru-RU" sz="8000" i="1" dirty="0">
                <a:solidFill>
                  <a:schemeClr val="tx1"/>
                </a:solidFill>
              </a:rPr>
              <a:t>(на уроке учитель не использует задания, которые предполагают владение данным навыком; о нем самом  на уроке не упоминается);  </a:t>
            </a:r>
            <a:endParaRPr lang="ru-RU" sz="8000" i="1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ru-RU" sz="8000" i="1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8000" i="1" dirty="0">
                <a:solidFill>
                  <a:schemeClr val="tx1"/>
                </a:solidFill>
              </a:rPr>
              <a:t>1 </a:t>
            </a:r>
            <a:r>
              <a:rPr lang="ru-RU" sz="8000" b="1" i="1" dirty="0">
                <a:solidFill>
                  <a:schemeClr val="tx1"/>
                </a:solidFill>
              </a:rPr>
              <a:t>– низкий </a:t>
            </a:r>
            <a:r>
              <a:rPr lang="ru-RU" sz="8000" i="1" dirty="0">
                <a:solidFill>
                  <a:schemeClr val="tx1"/>
                </a:solidFill>
              </a:rPr>
              <a:t>(на уроке учитель использует задания, которые предполагают владение данным навыком; о нем самом  на уроке не упоминается);  </a:t>
            </a:r>
            <a:endParaRPr lang="ru-RU" sz="8000" i="1" dirty="0" smtClean="0">
              <a:solidFill>
                <a:schemeClr val="tx1"/>
              </a:solidFill>
            </a:endParaRPr>
          </a:p>
          <a:p>
            <a:endParaRPr lang="ru-RU" sz="8000" i="1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8000" i="1" dirty="0">
                <a:solidFill>
                  <a:schemeClr val="tx1"/>
                </a:solidFill>
              </a:rPr>
              <a:t>2 </a:t>
            </a:r>
            <a:r>
              <a:rPr lang="ru-RU" sz="8000" b="1" i="1" dirty="0">
                <a:solidFill>
                  <a:schemeClr val="tx1"/>
                </a:solidFill>
              </a:rPr>
              <a:t>– допустимый </a:t>
            </a:r>
            <a:r>
              <a:rPr lang="ru-RU" sz="8000" i="1" dirty="0">
                <a:solidFill>
                  <a:schemeClr val="tx1"/>
                </a:solidFill>
              </a:rPr>
              <a:t>(навык называется; обговаривается алгоритм деятельности; проверяется результат деятельности);  </a:t>
            </a:r>
            <a:endParaRPr lang="ru-RU" sz="8000" i="1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ru-RU" sz="8000" i="1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8000" i="1" dirty="0">
                <a:solidFill>
                  <a:schemeClr val="tx1"/>
                </a:solidFill>
              </a:rPr>
              <a:t>3 – </a:t>
            </a:r>
            <a:r>
              <a:rPr lang="ru-RU" sz="8000" b="1" i="1" dirty="0">
                <a:solidFill>
                  <a:schemeClr val="tx1"/>
                </a:solidFill>
              </a:rPr>
              <a:t>оптимальный уровень </a:t>
            </a:r>
            <a:r>
              <a:rPr lang="ru-RU" sz="8000" i="1" dirty="0">
                <a:solidFill>
                  <a:schemeClr val="tx1"/>
                </a:solidFill>
              </a:rPr>
              <a:t>(навык называется; обговаривается алгоритм деятельности; присутствует оценка результата деятельности; указаны общие ошибки, даны рекомендации по их устранению</a:t>
            </a:r>
            <a:r>
              <a:rPr lang="ru-RU" sz="8000" i="1" dirty="0" smtClean="0">
                <a:solidFill>
                  <a:schemeClr val="tx1"/>
                </a:solidFill>
              </a:rPr>
              <a:t>).</a:t>
            </a:r>
            <a:endParaRPr lang="ru-RU" sz="8000" i="1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ru-RU" sz="8000" b="1" i="1" dirty="0"/>
              <a:t> </a:t>
            </a:r>
            <a:endParaRPr lang="ru-RU" sz="8000" i="1" dirty="0"/>
          </a:p>
          <a:p>
            <a:endParaRPr lang="ru-RU" sz="8000" dirty="0"/>
          </a:p>
          <a:p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275175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357158" y="404813"/>
            <a:ext cx="8501122" cy="6119812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sz="2400" b="1" dirty="0">
                <a:solidFill>
                  <a:srgbClr val="C00000"/>
                </a:solidFill>
              </a:rPr>
              <a:t>2. </a:t>
            </a:r>
            <a:r>
              <a:rPr lang="ru-RU" sz="2800" b="1" dirty="0">
                <a:solidFill>
                  <a:srgbClr val="C00000"/>
                </a:solidFill>
              </a:rPr>
              <a:t>Вычислить в процентах КПД уровня формирования УУД (К* ) по каждому посещенному уроку:    </a:t>
            </a:r>
            <a:endParaRPr lang="ru-RU" sz="2800" dirty="0">
              <a:solidFill>
                <a:srgbClr val="C00000"/>
              </a:solidFill>
            </a:endParaRPr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К*</a:t>
            </a:r>
            <a:r>
              <a:rPr lang="ru-RU" dirty="0">
                <a:solidFill>
                  <a:schemeClr val="tx1"/>
                </a:solidFill>
              </a:rPr>
              <a:t>  = </a:t>
            </a:r>
            <a:r>
              <a:rPr lang="ru-RU" u="sng" dirty="0">
                <a:solidFill>
                  <a:schemeClr val="tx1"/>
                </a:solidFill>
              </a:rPr>
              <a:t>Сумма баллов УУД   </a:t>
            </a:r>
            <a:r>
              <a:rPr lang="ru-RU" dirty="0">
                <a:solidFill>
                  <a:schemeClr val="tx1"/>
                </a:solidFill>
              </a:rPr>
              <a:t>х 100%,    </a:t>
            </a: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  </a:t>
            </a:r>
            <a:r>
              <a:rPr lang="ru-RU" dirty="0" smtClean="0">
                <a:solidFill>
                  <a:schemeClr val="tx1"/>
                </a:solidFill>
              </a:rPr>
              <a:t>                </a:t>
            </a:r>
            <a:r>
              <a:rPr lang="ru-RU" dirty="0">
                <a:solidFill>
                  <a:schemeClr val="tx1"/>
                </a:solidFill>
              </a:rPr>
              <a:t>3</a:t>
            </a:r>
            <a:r>
              <a:rPr lang="en-US" dirty="0">
                <a:solidFill>
                  <a:schemeClr val="tx1"/>
                </a:solidFill>
              </a:rPr>
              <a:t>n</a:t>
            </a:r>
            <a:endParaRPr lang="ru-RU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где 3</a:t>
            </a:r>
            <a:r>
              <a:rPr lang="en-US" dirty="0">
                <a:solidFill>
                  <a:schemeClr val="tx1"/>
                </a:solidFill>
              </a:rPr>
              <a:t>n</a:t>
            </a:r>
            <a:r>
              <a:rPr lang="ru-RU" dirty="0">
                <a:solidFill>
                  <a:schemeClr val="tx1"/>
                </a:solidFill>
              </a:rPr>
              <a:t> – суммарное число контролируемых на уроке умений; </a:t>
            </a:r>
          </a:p>
          <a:p>
            <a:pPr>
              <a:buNone/>
            </a:pPr>
            <a:r>
              <a:rPr lang="en-US" dirty="0">
                <a:solidFill>
                  <a:schemeClr val="tx1"/>
                </a:solidFill>
              </a:rPr>
              <a:t>n</a:t>
            </a:r>
            <a:r>
              <a:rPr lang="ru-RU" dirty="0">
                <a:solidFill>
                  <a:schemeClr val="tx1"/>
                </a:solidFill>
              </a:rPr>
              <a:t> -  число контролируемых умений.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 </a:t>
            </a:r>
            <a:endParaRPr lang="ru-RU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800" b="1" dirty="0">
                <a:solidFill>
                  <a:schemeClr val="accent6">
                    <a:lumMod val="75000"/>
                  </a:schemeClr>
                </a:solidFill>
              </a:rPr>
              <a:t>3. Вычислить средний КПД уровня формирования УУД на уроках данного учителя: </a:t>
            </a:r>
            <a:endParaRPr lang="ru-RU" sz="2800" dirty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</a:rPr>
              <a:t>К </a:t>
            </a:r>
            <a:r>
              <a:rPr lang="ru-RU" dirty="0">
                <a:solidFill>
                  <a:schemeClr val="tx1"/>
                </a:solidFill>
              </a:rPr>
              <a:t>= </a:t>
            </a:r>
            <a:r>
              <a:rPr lang="ru-RU" u="sng" dirty="0">
                <a:solidFill>
                  <a:schemeClr val="tx1"/>
                </a:solidFill>
              </a:rPr>
              <a:t>К*</a:t>
            </a:r>
            <a:r>
              <a:rPr lang="ru-RU" u="sng" baseline="-25000" dirty="0">
                <a:solidFill>
                  <a:schemeClr val="tx1"/>
                </a:solidFill>
              </a:rPr>
              <a:t>1</a:t>
            </a:r>
            <a:r>
              <a:rPr lang="ru-RU" u="sng" dirty="0">
                <a:solidFill>
                  <a:schemeClr val="tx1"/>
                </a:solidFill>
              </a:rPr>
              <a:t> +</a:t>
            </a:r>
            <a:r>
              <a:rPr lang="ru-RU" u="sng" dirty="0" smtClean="0">
                <a:solidFill>
                  <a:schemeClr val="tx1"/>
                </a:solidFill>
              </a:rPr>
              <a:t>К*</a:t>
            </a:r>
            <a:r>
              <a:rPr lang="ru-RU" u="sng" baseline="-25000" dirty="0" smtClean="0">
                <a:solidFill>
                  <a:schemeClr val="tx1"/>
                </a:solidFill>
              </a:rPr>
              <a:t>2</a:t>
            </a:r>
            <a:r>
              <a:rPr lang="ru-RU" u="sng" dirty="0" smtClean="0">
                <a:solidFill>
                  <a:schemeClr val="tx1"/>
                </a:solidFill>
              </a:rPr>
              <a:t>+К*</a:t>
            </a:r>
            <a:r>
              <a:rPr lang="en-US" u="sng" baseline="-25000" dirty="0" smtClean="0">
                <a:solidFill>
                  <a:schemeClr val="tx1"/>
                </a:solidFill>
              </a:rPr>
              <a:t>3</a:t>
            </a:r>
            <a:r>
              <a:rPr lang="ru-RU" u="sng" dirty="0" smtClean="0">
                <a:solidFill>
                  <a:schemeClr val="tx1"/>
                </a:solidFill>
              </a:rPr>
              <a:t> </a:t>
            </a:r>
            <a:r>
              <a:rPr lang="ru-RU" u="sng" dirty="0">
                <a:solidFill>
                  <a:schemeClr val="tx1"/>
                </a:solidFill>
              </a:rPr>
              <a:t>+ и т.д. </a:t>
            </a:r>
            <a:endParaRPr lang="ru-RU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       </a:t>
            </a:r>
            <a:r>
              <a:rPr lang="en-US" dirty="0">
                <a:solidFill>
                  <a:schemeClr val="tx1"/>
                </a:solidFill>
              </a:rPr>
              <a:t>N</a:t>
            </a:r>
            <a:r>
              <a:rPr lang="ru-RU" dirty="0">
                <a:solidFill>
                  <a:schemeClr val="tx1"/>
                </a:solidFill>
              </a:rPr>
              <a:t> (число уроков)</a:t>
            </a:r>
          </a:p>
          <a:p>
            <a:pPr>
              <a:buNone/>
            </a:pPr>
            <a:r>
              <a:rPr lang="ru-RU" dirty="0"/>
              <a:t> </a:t>
            </a:r>
          </a:p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</a:rPr>
              <a:t>                                             Критерии </a:t>
            </a:r>
            <a:r>
              <a:rPr lang="ru-RU" b="1" dirty="0">
                <a:solidFill>
                  <a:srgbClr val="C00000"/>
                </a:solidFill>
              </a:rPr>
              <a:t>оценивания</a:t>
            </a:r>
            <a:r>
              <a:rPr lang="ru-RU" dirty="0" smtClean="0">
                <a:solidFill>
                  <a:srgbClr val="C00000"/>
                </a:solidFill>
              </a:rPr>
              <a:t>: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                               </a:t>
            </a:r>
            <a:r>
              <a:rPr lang="ru-RU" dirty="0">
                <a:solidFill>
                  <a:schemeClr val="tx1"/>
                </a:solidFill>
              </a:rPr>
              <a:t>Если КПД – 80% и выше – оптимальный уровень;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                               Если </a:t>
            </a:r>
            <a:r>
              <a:rPr lang="ru-RU" dirty="0">
                <a:solidFill>
                  <a:schemeClr val="tx1"/>
                </a:solidFill>
              </a:rPr>
              <a:t>КПД – 60% -79% - допустимый уровень;</a:t>
            </a: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                              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Если КПД – 40% - 59% - низкий уровень;</a:t>
            </a: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                               </a:t>
            </a:r>
            <a:r>
              <a:rPr lang="ru-RU" dirty="0" smtClean="0">
                <a:solidFill>
                  <a:schemeClr val="tx1"/>
                </a:solidFill>
              </a:rPr>
              <a:t>Если </a:t>
            </a:r>
            <a:r>
              <a:rPr lang="ru-RU" dirty="0">
                <a:solidFill>
                  <a:schemeClr val="tx1"/>
                </a:solidFill>
              </a:rPr>
              <a:t>КПД – 39% -30% - критический уровень.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400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064896" cy="576064"/>
          </a:xfrm>
        </p:spPr>
        <p:txBody>
          <a:bodyPr/>
          <a:lstStyle/>
          <a:p>
            <a:pPr algn="ctr">
              <a:buNone/>
            </a:pPr>
            <a:r>
              <a:rPr lang="ru-RU" sz="4000" dirty="0" smtClean="0">
                <a:solidFill>
                  <a:schemeClr val="tx1"/>
                </a:solidFill>
              </a:rPr>
              <a:t>Пример работы с картой 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857232"/>
            <a:ext cx="8424936" cy="5596104"/>
          </a:xfrm>
        </p:spPr>
        <p:txBody>
          <a:bodyPr>
            <a:normAutofit/>
          </a:bodyPr>
          <a:lstStyle/>
          <a:p>
            <a:endParaRPr lang="ru-RU" dirty="0"/>
          </a:p>
          <a:p>
            <a:pPr marL="45720" indent="0">
              <a:buNone/>
            </a:pPr>
            <a:endParaRPr lang="ru-RU" dirty="0"/>
          </a:p>
          <a:p>
            <a:pPr marL="45720" indent="0" algn="just">
              <a:lnSpc>
                <a:spcPct val="150000"/>
              </a:lnSpc>
              <a:buNone/>
            </a:pPr>
            <a:r>
              <a:rPr lang="ru-RU" sz="2400" dirty="0">
                <a:solidFill>
                  <a:schemeClr val="tx1"/>
                </a:solidFill>
              </a:rPr>
              <a:t>В ходе урока математики в 5А классе учитель отрабатывал 11 УУД, поэтому 2+2+1+2+3+3+2+2+3+2+3= 25 баллов –  выявлено  в результате контроля; 33 балла максимальное количество баллов, которое может быть, если все УУД   оценивать  </a:t>
            </a:r>
            <a:r>
              <a:rPr lang="ru-RU" sz="2400" dirty="0" smtClean="0">
                <a:solidFill>
                  <a:schemeClr val="tx1"/>
                </a:solidFill>
              </a:rPr>
              <a:t>в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3 </a:t>
            </a:r>
            <a:r>
              <a:rPr lang="ru-RU" sz="2400" dirty="0">
                <a:solidFill>
                  <a:schemeClr val="tx1"/>
                </a:solidFill>
              </a:rPr>
              <a:t>балла (11*3=33). (25:33)*100= 75,5 % - КПД деятельности учителя по формированию УУД на данном уроке. </a:t>
            </a:r>
          </a:p>
          <a:p>
            <a:pPr marL="45720" indent="0" algn="just">
              <a:lnSpc>
                <a:spcPct val="150000"/>
              </a:lnSpc>
              <a:buNone/>
            </a:pPr>
            <a:r>
              <a:rPr lang="ru-RU" dirty="0" smtClean="0"/>
              <a:t> </a:t>
            </a:r>
            <a:endParaRPr lang="ru-RU" dirty="0"/>
          </a:p>
          <a:p>
            <a:endParaRPr lang="ru-RU" dirty="0"/>
          </a:p>
        </p:txBody>
      </p:sp>
      <p:sp>
        <p:nvSpPr>
          <p:cNvPr id="4" name="Нашивка 3"/>
          <p:cNvSpPr/>
          <p:nvPr/>
        </p:nvSpPr>
        <p:spPr>
          <a:xfrm rot="5400000">
            <a:off x="4171374" y="472040"/>
            <a:ext cx="571504" cy="191339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14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568952" cy="597154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Контроль по формированию учителем  УУД  учащихся 5-7 классов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85720" y="1052736"/>
            <a:ext cx="8390736" cy="5544616"/>
          </a:xfrm>
        </p:spPr>
        <p:txBody>
          <a:bodyPr>
            <a:normAutofit fontScale="85000" lnSpcReduction="10000"/>
          </a:bodyPr>
          <a:lstStyle/>
          <a:p>
            <a:pPr marL="45720" indent="0">
              <a:buNone/>
            </a:pPr>
            <a:r>
              <a:rPr lang="ru-RU" b="1" dirty="0"/>
              <a:t> </a:t>
            </a:r>
            <a:endParaRPr lang="ru-RU" dirty="0"/>
          </a:p>
          <a:p>
            <a:pPr algn="just">
              <a:buNone/>
            </a:pPr>
            <a:r>
              <a:rPr lang="ru-RU" dirty="0" smtClean="0"/>
              <a:t>  </a:t>
            </a:r>
          </a:p>
          <a:p>
            <a:pPr algn="just">
              <a:lnSpc>
                <a:spcPct val="170000"/>
              </a:lnSpc>
              <a:buNone/>
            </a:pPr>
            <a:r>
              <a:rPr lang="ru-RU" b="1" dirty="0" smtClean="0">
                <a:solidFill>
                  <a:schemeClr val="tx1"/>
                </a:solidFill>
              </a:rPr>
              <a:t>    </a:t>
            </a:r>
            <a:r>
              <a:rPr lang="ru-RU" sz="2800" b="1" dirty="0" smtClean="0">
                <a:solidFill>
                  <a:schemeClr val="tx1"/>
                </a:solidFill>
              </a:rPr>
              <a:t>посещение </a:t>
            </a:r>
            <a:r>
              <a:rPr lang="ru-RU" sz="2800" b="1" dirty="0">
                <a:solidFill>
                  <a:schemeClr val="tx1"/>
                </a:solidFill>
              </a:rPr>
              <a:t>уроков администрацией </a:t>
            </a:r>
            <a:r>
              <a:rPr lang="ru-RU" sz="2800" b="1" dirty="0" smtClean="0">
                <a:solidFill>
                  <a:schemeClr val="tx1"/>
                </a:solidFill>
              </a:rPr>
              <a:t>школы: два </a:t>
            </a:r>
            <a:r>
              <a:rPr lang="ru-RU" sz="2800" b="1" dirty="0">
                <a:solidFill>
                  <a:schemeClr val="tx1"/>
                </a:solidFill>
              </a:rPr>
              <a:t>раза в год в  </a:t>
            </a:r>
            <a:r>
              <a:rPr lang="ru-RU" sz="2800" b="1" dirty="0" smtClean="0">
                <a:solidFill>
                  <a:schemeClr val="tx1"/>
                </a:solidFill>
              </a:rPr>
              <a:t>конце1четверти  </a:t>
            </a:r>
            <a:r>
              <a:rPr lang="ru-RU" sz="2800" b="1" dirty="0">
                <a:solidFill>
                  <a:schemeClr val="tx1"/>
                </a:solidFill>
              </a:rPr>
              <a:t>и в конце 3 четверти, на основании приказа директора в соответствии с разработанным планом </a:t>
            </a:r>
            <a:r>
              <a:rPr lang="ru-RU" sz="2800" b="1" dirty="0" smtClean="0">
                <a:solidFill>
                  <a:schemeClr val="tx1"/>
                </a:solidFill>
              </a:rPr>
              <a:t>– графиком;</a:t>
            </a:r>
          </a:p>
          <a:p>
            <a:pPr algn="just">
              <a:buNone/>
            </a:pPr>
            <a:endParaRPr lang="ru-RU" sz="2800" dirty="0" smtClean="0"/>
          </a:p>
          <a:p>
            <a:pPr algn="just">
              <a:buNone/>
            </a:pPr>
            <a:r>
              <a:rPr lang="ru-RU" sz="2000" dirty="0" smtClean="0"/>
              <a:t>   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000" b="1" dirty="0" smtClean="0">
                <a:solidFill>
                  <a:schemeClr val="tx1"/>
                </a:solidFill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</a:rPr>
              <a:t>самоанализ урока с позиций системно –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800" b="1" dirty="0" err="1" smtClean="0">
                <a:solidFill>
                  <a:schemeClr val="tx1"/>
                </a:solidFill>
              </a:rPr>
              <a:t>деятельностного</a:t>
            </a:r>
            <a:r>
              <a:rPr lang="ru-RU" sz="2800" b="1" dirty="0" smtClean="0">
                <a:solidFill>
                  <a:schemeClr val="tx1"/>
                </a:solidFill>
              </a:rPr>
              <a:t> подхода;</a:t>
            </a:r>
          </a:p>
          <a:p>
            <a:endParaRPr lang="ru-RU" dirty="0"/>
          </a:p>
        </p:txBody>
      </p:sp>
      <p:sp>
        <p:nvSpPr>
          <p:cNvPr id="4" name="Нашивка 3"/>
          <p:cNvSpPr/>
          <p:nvPr/>
        </p:nvSpPr>
        <p:spPr>
          <a:xfrm rot="5400000">
            <a:off x="4286248" y="1214422"/>
            <a:ext cx="48463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Нашивка 5"/>
          <p:cNvSpPr/>
          <p:nvPr/>
        </p:nvSpPr>
        <p:spPr>
          <a:xfrm rot="5400000">
            <a:off x="4357686" y="4572008"/>
            <a:ext cx="484632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56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00166" y="214290"/>
            <a:ext cx="60722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В помощь учителю</a:t>
            </a:r>
            <a:endParaRPr lang="ru-RU" sz="32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2071678"/>
            <a:ext cx="3500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/>
              <a:t>Методические </a:t>
            </a:r>
          </a:p>
          <a:p>
            <a:r>
              <a:rPr lang="ru-RU" sz="3600" b="1" dirty="0" smtClean="0"/>
              <a:t>рекомендации</a:t>
            </a:r>
            <a:endParaRPr lang="ru-RU" sz="3600" b="1" dirty="0"/>
          </a:p>
        </p:txBody>
      </p:sp>
      <p:sp>
        <p:nvSpPr>
          <p:cNvPr id="7" name="Прямоугольник 6"/>
          <p:cNvSpPr/>
          <p:nvPr/>
        </p:nvSpPr>
        <p:spPr>
          <a:xfrm rot="10800000" flipV="1">
            <a:off x="4857752" y="1133101"/>
            <a:ext cx="38576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теоретическая база</a:t>
            </a:r>
            <a:endParaRPr lang="ru-RU" sz="2800" b="1" dirty="0"/>
          </a:p>
        </p:txBody>
      </p:sp>
      <p:sp>
        <p:nvSpPr>
          <p:cNvPr id="8" name="Нашивка 7"/>
          <p:cNvSpPr/>
          <p:nvPr/>
        </p:nvSpPr>
        <p:spPr>
          <a:xfrm rot="19355009">
            <a:off x="3664762" y="1884423"/>
            <a:ext cx="1100097" cy="208016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857752" y="2571744"/>
            <a:ext cx="40719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методическая база</a:t>
            </a:r>
            <a:endParaRPr lang="ru-RU" sz="3200" b="1" dirty="0"/>
          </a:p>
        </p:txBody>
      </p:sp>
      <p:sp>
        <p:nvSpPr>
          <p:cNvPr id="11" name="Нашивка 10"/>
          <p:cNvSpPr/>
          <p:nvPr/>
        </p:nvSpPr>
        <p:spPr>
          <a:xfrm>
            <a:off x="3786182" y="2786058"/>
            <a:ext cx="1000132" cy="214314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786314" y="3357562"/>
            <a:ext cx="435768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технологическая карта урока</a:t>
            </a:r>
            <a:endParaRPr lang="ru-RU" sz="3200" b="1" dirty="0"/>
          </a:p>
        </p:txBody>
      </p:sp>
      <p:sp>
        <p:nvSpPr>
          <p:cNvPr id="13" name="Нашивка 12"/>
          <p:cNvSpPr/>
          <p:nvPr/>
        </p:nvSpPr>
        <p:spPr>
          <a:xfrm rot="1847248">
            <a:off x="3616902" y="3570526"/>
            <a:ext cx="1171678" cy="2194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7158" y="4714884"/>
            <a:ext cx="84296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2400" dirty="0" smtClean="0"/>
              <a:t>оценка оптимальности использованных  форм, методов   и приемов обучения с точки зрения соответствия цели урока;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причины недостатков урока;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/>
              <a:t> планирование  путей  их устранения.</a:t>
            </a:r>
            <a:endParaRPr lang="ru-RU" sz="2400" dirty="0"/>
          </a:p>
        </p:txBody>
      </p:sp>
      <p:sp>
        <p:nvSpPr>
          <p:cNvPr id="16" name="Левая фигурная скобка 15"/>
          <p:cNvSpPr/>
          <p:nvPr/>
        </p:nvSpPr>
        <p:spPr>
          <a:xfrm rot="5400000">
            <a:off x="4350523" y="507205"/>
            <a:ext cx="357190" cy="7915292"/>
          </a:xfrm>
          <a:prstGeom prst="leftBrace">
            <a:avLst/>
          </a:prstGeom>
          <a:solidFill>
            <a:schemeClr val="accent1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712968" cy="669162"/>
          </a:xfrm>
        </p:spPr>
        <p:txBody>
          <a:bodyPr/>
          <a:lstStyle/>
          <a:p>
            <a:pPr algn="ctr">
              <a:buNone/>
            </a:pPr>
            <a:r>
              <a:rPr lang="ru-RU" sz="3200" dirty="0">
                <a:solidFill>
                  <a:schemeClr val="tx1"/>
                </a:solidFill>
                <a:effectLst/>
              </a:rPr>
              <a:t>Технологическая карта анализа урока</a:t>
            </a:r>
            <a:r>
              <a:rPr lang="ru-RU" dirty="0">
                <a:solidFill>
                  <a:schemeClr val="tx1"/>
                </a:solidFill>
                <a:effectLst/>
              </a:rPr>
              <a:t/>
            </a:r>
            <a:br>
              <a:rPr lang="ru-RU" dirty="0">
                <a:solidFill>
                  <a:schemeClr val="tx1"/>
                </a:solidFill>
                <a:effectLst/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14282" y="714356"/>
            <a:ext cx="8750206" cy="588299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Ф.И.О. учителя_________________</a:t>
            </a: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Класс___ Дата_________ Предмет_________</a:t>
            </a: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Характеристика класса: (на основе успеваемости и </a:t>
            </a:r>
            <a:r>
              <a:rPr lang="ru-RU" dirty="0" err="1">
                <a:solidFill>
                  <a:schemeClr val="tx1"/>
                </a:solidFill>
              </a:rPr>
              <a:t>сформированности</a:t>
            </a:r>
            <a:r>
              <a:rPr lang="ru-RU" dirty="0">
                <a:solidFill>
                  <a:schemeClr val="tx1"/>
                </a:solidFill>
              </a:rPr>
              <a:t> УУД).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Тема </a:t>
            </a:r>
            <a:r>
              <a:rPr lang="ru-RU" dirty="0" err="1" smtClean="0">
                <a:solidFill>
                  <a:schemeClr val="tx1"/>
                </a:solidFill>
              </a:rPr>
              <a:t>урока________________</a:t>
            </a:r>
            <a:endParaRPr lang="ru-RU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Место и роль урока в изучаемой главе (разделе, теме).</a:t>
            </a: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Тип урока__________________</a:t>
            </a: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Цель </a:t>
            </a:r>
            <a:r>
              <a:rPr lang="ru-RU" dirty="0" err="1">
                <a:solidFill>
                  <a:schemeClr val="tx1"/>
                </a:solidFill>
              </a:rPr>
              <a:t>урока</a:t>
            </a:r>
            <a:r>
              <a:rPr lang="ru-RU" dirty="0" err="1" smtClean="0">
                <a:solidFill>
                  <a:schemeClr val="tx1"/>
                </a:solidFill>
              </a:rPr>
              <a:t>_________________</a:t>
            </a:r>
            <a:endParaRPr lang="ru-RU" dirty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Задачи урока: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-Личностные;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-</a:t>
            </a:r>
            <a:r>
              <a:rPr lang="ru-RU" dirty="0" err="1" smtClean="0">
                <a:solidFill>
                  <a:schemeClr val="tx1"/>
                </a:solidFill>
              </a:rPr>
              <a:t>Метапредметные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(познавательные, регулятивные, коммуникативные);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-Предметные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-Ресурсы </a:t>
            </a:r>
            <a:r>
              <a:rPr lang="ru-RU" dirty="0">
                <a:solidFill>
                  <a:schemeClr val="tx1"/>
                </a:solidFill>
              </a:rPr>
              <a:t>(оборудование и учебно-методическое обеспечение)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165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46464290"/>
              </p:ext>
            </p:extLst>
          </p:nvPr>
        </p:nvGraphicFramePr>
        <p:xfrm>
          <a:off x="611560" y="1124744"/>
          <a:ext cx="7958119" cy="47257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5716"/>
                <a:gridCol w="571027"/>
                <a:gridCol w="570220"/>
                <a:gridCol w="559261"/>
                <a:gridCol w="648072"/>
                <a:gridCol w="841595"/>
                <a:gridCol w="771569"/>
                <a:gridCol w="691092"/>
                <a:gridCol w="1440160"/>
                <a:gridCol w="1549407"/>
              </a:tblGrid>
              <a:tr h="40252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№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</a:rPr>
                        <a:t>Этап урока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урока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</a:rPr>
                        <a:t>Примерное время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время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</a:rPr>
                        <a:t>Микроцель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Содержание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Форма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обучения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Метод, прием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обучения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Формируемые УУД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Условия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достижения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положительных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результатов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Показатели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выполнения учебно-воспитательной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задачи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50775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5285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787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064896" cy="954344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>
                <a:solidFill>
                  <a:schemeClr val="tx1"/>
                </a:solidFill>
              </a:rPr>
              <a:t>Административные контрольные работы как  контрольные точки деятельности учителя по формированию УУД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571612"/>
            <a:ext cx="7992888" cy="5000660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  		</a:t>
            </a:r>
            <a:r>
              <a:rPr lang="ru-RU" sz="2600" dirty="0" smtClean="0">
                <a:solidFill>
                  <a:schemeClr val="tx1"/>
                </a:solidFill>
              </a:rPr>
              <a:t>Контрольными </a:t>
            </a:r>
            <a:r>
              <a:rPr lang="ru-RU" sz="2600" dirty="0">
                <a:solidFill>
                  <a:schemeClr val="tx1"/>
                </a:solidFill>
              </a:rPr>
              <a:t>точками деятельности учителя по формированию УУД являются административные контрольные работы по предметам, которые проводятся 2 раза в год и являются промежуточной аттестацией учащихся. </a:t>
            </a:r>
            <a:endParaRPr lang="ru-RU" sz="2600" dirty="0" smtClean="0">
              <a:solidFill>
                <a:schemeClr val="tx1"/>
              </a:solidFill>
            </a:endParaRPr>
          </a:p>
          <a:p>
            <a:pPr algn="just">
              <a:lnSpc>
                <a:spcPct val="150000"/>
              </a:lnSpc>
              <a:buNone/>
            </a:pPr>
            <a:r>
              <a:rPr lang="ru-RU" sz="2600" dirty="0" smtClean="0">
                <a:solidFill>
                  <a:schemeClr val="tx1"/>
                </a:solidFill>
              </a:rPr>
              <a:t>		После </a:t>
            </a:r>
            <a:r>
              <a:rPr lang="ru-RU" sz="2600" dirty="0">
                <a:solidFill>
                  <a:schemeClr val="tx1"/>
                </a:solidFill>
              </a:rPr>
              <a:t>проведения контрольной работы учителя предоставляют анализ работы, на его основании даются рекомендации по дальнейшему совершенствованию деятельности учителя по формированию УУД.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324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352928" cy="1143000"/>
          </a:xfrm>
        </p:spPr>
        <p:txBody>
          <a:bodyPr/>
          <a:lstStyle/>
          <a:p>
            <a:pPr algn="ctr">
              <a:buNone/>
            </a:pPr>
            <a:r>
              <a:rPr lang="ru-RU" sz="3600" dirty="0">
                <a:solidFill>
                  <a:srgbClr val="C00000"/>
                </a:solidFill>
              </a:rPr>
              <a:t>Анализ контрольной работы</a:t>
            </a: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539552" y="908720"/>
                <a:ext cx="8136904" cy="5688632"/>
              </a:xfrm>
            </p:spPr>
            <p:txBody>
              <a:bodyPr>
                <a:normAutofit fontScale="62500" lnSpcReduction="20000"/>
              </a:bodyPr>
              <a:lstStyle/>
              <a:p>
                <a:pPr marL="45720" indent="0">
                  <a:buNone/>
                </a:pPr>
                <a:r>
                  <a:rPr lang="ru-RU" dirty="0" smtClean="0">
                    <a:solidFill>
                      <a:schemeClr val="tx1"/>
                    </a:solidFill>
                  </a:rPr>
                  <a:t>по </a:t>
                </a:r>
                <a:r>
                  <a:rPr lang="ru-RU" dirty="0">
                    <a:solidFill>
                      <a:schemeClr val="tx1"/>
                    </a:solidFill>
                  </a:rPr>
                  <a:t>предмету___________________________________________________________________</a:t>
                </a:r>
              </a:p>
              <a:p>
                <a:pPr marL="45720" indent="0">
                  <a:buNone/>
                </a:pPr>
                <a:r>
                  <a:rPr lang="ru-RU" dirty="0">
                    <a:solidFill>
                      <a:schemeClr val="tx1"/>
                    </a:solidFill>
                  </a:rPr>
                  <a:t>по теме_______________________________________________________________________</a:t>
                </a:r>
              </a:p>
              <a:p>
                <a:pPr marL="45720" indent="0">
                  <a:buNone/>
                </a:pPr>
                <a:r>
                  <a:rPr lang="ru-RU" dirty="0">
                    <a:solidFill>
                      <a:schemeClr val="tx1"/>
                    </a:solidFill>
                  </a:rPr>
                  <a:t>форма проведения_____________________________________________________________</a:t>
                </a:r>
              </a:p>
              <a:p>
                <a:pPr marL="45720" indent="0">
                  <a:buNone/>
                </a:pPr>
                <a:r>
                  <a:rPr lang="ru-RU" dirty="0">
                    <a:solidFill>
                      <a:schemeClr val="tx1"/>
                    </a:solidFill>
                  </a:rPr>
                  <a:t>в _______________________________________ классах (классе)</a:t>
                </a:r>
              </a:p>
              <a:p>
                <a:pPr marL="45720" indent="0">
                  <a:buNone/>
                </a:pPr>
                <a:r>
                  <a:rPr lang="ru-RU" dirty="0">
                    <a:solidFill>
                      <a:schemeClr val="tx1"/>
                    </a:solidFill>
                  </a:rPr>
                  <a:t>учитель _____________________ дата проведения___________________________________</a:t>
                </a:r>
              </a:p>
              <a:p>
                <a:pPr marL="45720" indent="0">
                  <a:buNone/>
                </a:pPr>
                <a:r>
                  <a:rPr lang="ru-RU" dirty="0">
                    <a:solidFill>
                      <a:schemeClr val="tx1"/>
                    </a:solidFill>
                  </a:rPr>
                  <a:t>ассистент_____________________</a:t>
                </a:r>
              </a:p>
              <a:p>
                <a:pPr marL="45720" indent="0">
                  <a:buNone/>
                </a:pPr>
                <a:r>
                  <a:rPr lang="ru-RU" dirty="0">
                    <a:solidFill>
                      <a:schemeClr val="tx1"/>
                    </a:solidFill>
                  </a:rPr>
                  <a:t>кол-во обучающихся по списку…………..</a:t>
                </a:r>
              </a:p>
              <a:p>
                <a:pPr marL="45720" indent="0">
                  <a:buNone/>
                </a:pPr>
                <a:r>
                  <a:rPr lang="ru-RU" dirty="0">
                    <a:solidFill>
                      <a:schemeClr val="tx1"/>
                    </a:solidFill>
                  </a:rPr>
                  <a:t>всего выполняло  работу …………….</a:t>
                </a:r>
              </a:p>
              <a:p>
                <a:pPr marL="45720" indent="0">
                  <a:buNone/>
                </a:pPr>
                <a:r>
                  <a:rPr lang="ru-RU" b="1" dirty="0">
                    <a:solidFill>
                      <a:schemeClr val="tx1"/>
                    </a:solidFill>
                  </a:rPr>
                  <a:t>Получили: </a:t>
                </a:r>
                <a:r>
                  <a:rPr lang="en-US" b="1" dirty="0">
                    <a:solidFill>
                      <a:schemeClr val="tx1"/>
                    </a:solidFill>
                  </a:rPr>
                  <a:t>	</a:t>
                </a:r>
                <a:r>
                  <a:rPr lang="ru-RU" dirty="0" smtClean="0">
                    <a:solidFill>
                      <a:schemeClr val="tx1"/>
                    </a:solidFill>
                  </a:rPr>
                  <a:t>«</a:t>
                </a:r>
                <a:r>
                  <a:rPr lang="ru-RU" dirty="0">
                    <a:solidFill>
                      <a:schemeClr val="tx1"/>
                    </a:solidFill>
                  </a:rPr>
                  <a:t>5</a:t>
                </a:r>
                <a:r>
                  <a:rPr lang="ru-RU" dirty="0" smtClean="0">
                    <a:solidFill>
                      <a:schemeClr val="tx1"/>
                    </a:solidFill>
                  </a:rPr>
                  <a:t>»………                                 </a:t>
                </a:r>
                <a:endParaRPr lang="ru-RU" dirty="0">
                  <a:solidFill>
                    <a:schemeClr val="tx1"/>
                  </a:solidFill>
                </a:endParaRPr>
              </a:p>
              <a:p>
                <a:pPr marL="45720" indent="0">
                  <a:buNone/>
                </a:pPr>
                <a:r>
                  <a:rPr lang="ru-RU" dirty="0">
                    <a:solidFill>
                      <a:schemeClr val="tx1"/>
                    </a:solidFill>
                  </a:rPr>
                  <a:t>                     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	</a:t>
                </a:r>
                <a:r>
                  <a:rPr lang="ru-RU" dirty="0" smtClean="0">
                    <a:solidFill>
                      <a:schemeClr val="tx1"/>
                    </a:solidFill>
                  </a:rPr>
                  <a:t>«</a:t>
                </a:r>
                <a:r>
                  <a:rPr lang="ru-RU" dirty="0">
                    <a:solidFill>
                      <a:schemeClr val="tx1"/>
                    </a:solidFill>
                  </a:rPr>
                  <a:t>4»……… </a:t>
                </a:r>
              </a:p>
              <a:p>
                <a:pPr marL="45720" indent="0">
                  <a:buNone/>
                </a:pPr>
                <a:r>
                  <a:rPr lang="ru-RU" dirty="0">
                    <a:solidFill>
                      <a:schemeClr val="tx1"/>
                    </a:solidFill>
                  </a:rPr>
                  <a:t>                    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	</a:t>
                </a:r>
                <a:r>
                  <a:rPr lang="ru-RU" dirty="0" smtClean="0">
                    <a:solidFill>
                      <a:schemeClr val="tx1"/>
                    </a:solidFill>
                  </a:rPr>
                  <a:t>«</a:t>
                </a:r>
                <a:r>
                  <a:rPr lang="ru-RU" dirty="0">
                    <a:solidFill>
                      <a:schemeClr val="tx1"/>
                    </a:solidFill>
                  </a:rPr>
                  <a:t>3</a:t>
                </a:r>
                <a:r>
                  <a:rPr lang="ru-RU" dirty="0" smtClean="0">
                    <a:solidFill>
                      <a:schemeClr val="tx1"/>
                    </a:solidFill>
                  </a:rPr>
                  <a:t>»……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..</a:t>
                </a:r>
                <a:r>
                  <a:rPr lang="ru-RU" dirty="0" smtClean="0">
                    <a:solidFill>
                      <a:schemeClr val="tx1"/>
                    </a:solidFill>
                  </a:rPr>
                  <a:t>    </a:t>
                </a:r>
                <a:endParaRPr lang="ru-RU" dirty="0">
                  <a:solidFill>
                    <a:schemeClr val="tx1"/>
                  </a:solidFill>
                </a:endParaRPr>
              </a:p>
              <a:p>
                <a:pPr marL="45720" indent="0">
                  <a:buNone/>
                </a:pPr>
                <a:r>
                  <a:rPr lang="ru-RU" dirty="0">
                    <a:solidFill>
                      <a:schemeClr val="tx1"/>
                    </a:solidFill>
                  </a:rPr>
                  <a:t>                     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	</a:t>
                </a:r>
                <a:r>
                  <a:rPr lang="ru-RU" dirty="0" smtClean="0">
                    <a:solidFill>
                      <a:schemeClr val="tx1"/>
                    </a:solidFill>
                  </a:rPr>
                  <a:t>«</a:t>
                </a:r>
                <a:r>
                  <a:rPr lang="ru-RU" dirty="0">
                    <a:solidFill>
                      <a:schemeClr val="tx1"/>
                    </a:solidFill>
                  </a:rPr>
                  <a:t>2</a:t>
                </a:r>
                <a:r>
                  <a:rPr lang="ru-RU" dirty="0" smtClean="0">
                    <a:solidFill>
                      <a:schemeClr val="tx1"/>
                    </a:solidFill>
                  </a:rPr>
                  <a:t>»……… </a:t>
                </a:r>
                <a:endParaRPr lang="ru-RU" dirty="0">
                  <a:solidFill>
                    <a:schemeClr val="tx1"/>
                  </a:solidFill>
                </a:endParaRPr>
              </a:p>
              <a:p>
                <a:pPr marL="45720" indent="0">
                  <a:buNone/>
                </a:pPr>
                <a:r>
                  <a:rPr lang="ru-RU" b="1" dirty="0">
                    <a:solidFill>
                      <a:schemeClr val="tx1"/>
                    </a:solidFill>
                  </a:rPr>
                  <a:t>Уровень    </a:t>
                </a:r>
                <a:r>
                  <a:rPr lang="ru-RU" b="1" dirty="0" err="1">
                    <a:solidFill>
                      <a:schemeClr val="tx1"/>
                    </a:solidFill>
                  </a:rPr>
                  <a:t>обученности</a:t>
                </a:r>
                <a:endParaRPr lang="ru-RU" dirty="0">
                  <a:solidFill>
                    <a:schemeClr val="tx1"/>
                  </a:solidFill>
                </a:endParaRPr>
              </a:p>
              <a:p>
                <a:pPr marL="45720" indent="0">
                  <a:buNone/>
                </a:pPr>
                <a:r>
                  <a:rPr lang="ru-RU" dirty="0">
                    <a:solidFill>
                      <a:schemeClr val="tx1"/>
                    </a:solidFill>
                  </a:rPr>
                  <a:t>1  уровень репродуктивно - алгоритмический   36%-50%    </a:t>
                </a:r>
              </a:p>
              <a:p>
                <a:pPr marL="45720" indent="0">
                  <a:buNone/>
                </a:pPr>
                <a:r>
                  <a:rPr lang="ru-RU" dirty="0">
                    <a:solidFill>
                      <a:schemeClr val="tx1"/>
                    </a:solidFill>
                  </a:rPr>
                  <a:t>2  уровень конструктивный                               51%-64%</a:t>
                </a:r>
              </a:p>
              <a:p>
                <a:pPr marL="45720" indent="0">
                  <a:buNone/>
                </a:pPr>
                <a:r>
                  <a:rPr lang="ru-RU" dirty="0">
                    <a:solidFill>
                      <a:schemeClr val="tx1"/>
                    </a:solidFill>
                  </a:rPr>
                  <a:t>3  уровень творческий                                      выше 64%</a:t>
                </a:r>
              </a:p>
              <a:p>
                <a:pPr marL="45720" indent="0">
                  <a:buNone/>
                </a:pPr>
                <a:r>
                  <a:rPr lang="ru-RU" b="1" dirty="0">
                    <a:solidFill>
                      <a:schemeClr val="tx1"/>
                    </a:solidFill>
                  </a:rPr>
                  <a:t>Формула расчета уровня  </a:t>
                </a:r>
                <a:r>
                  <a:rPr lang="ru-RU" b="1" dirty="0" err="1">
                    <a:solidFill>
                      <a:schemeClr val="tx1"/>
                    </a:solidFill>
                  </a:rPr>
                  <a:t>обученности</a:t>
                </a:r>
                <a:r>
                  <a:rPr lang="ru-RU" b="1" dirty="0">
                    <a:solidFill>
                      <a:schemeClr val="tx1"/>
                    </a:solidFill>
                  </a:rPr>
                  <a:t>.</a:t>
                </a:r>
                <a:endParaRPr lang="ru-RU" dirty="0">
                  <a:solidFill>
                    <a:schemeClr val="tx1"/>
                  </a:solidFill>
                </a:endParaRPr>
              </a:p>
              <a:p>
                <a:pPr marL="45720" indent="0">
                  <a:buNone/>
                </a:pPr>
                <a:r>
                  <a:rPr lang="ru-RU" b="1" dirty="0">
                    <a:solidFill>
                      <a:schemeClr val="tx1"/>
                    </a:solidFill>
                  </a:rPr>
                  <a:t> </a:t>
                </a:r>
                <a:endParaRPr lang="ru-RU" dirty="0">
                  <a:solidFill>
                    <a:schemeClr val="tx1"/>
                  </a:solidFill>
                </a:endParaRPr>
              </a:p>
              <a:p>
                <a:pPr marL="45720" indent="0">
                  <a:buNone/>
                </a:pPr>
                <a:r>
                  <a:rPr lang="ru-RU" sz="26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У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9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ru-RU" sz="29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"</m:t>
                        </m:r>
                        <m:r>
                          <m:rPr>
                            <m:nor/>
                          </m:rPr>
                          <a:rPr lang="ru-RU" sz="2900" b="0" i="0" smtClean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5"*1</m:t>
                        </m:r>
                        <m:r>
                          <a:rPr lang="ru-RU" sz="29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ru-RU" sz="2900" b="0" i="0" smtClean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"4"∗0,64+"3"∗0,36+"2"*0,12</m:t>
                        </m:r>
                      </m:num>
                      <m:den>
                        <m:r>
                          <a:rPr lang="en-US" sz="29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𝑁</m:t>
                        </m:r>
                      </m:den>
                    </m:f>
                    <m:r>
                      <a:rPr lang="ru-RU" sz="2900" b="0" i="1" smtClean="0">
                        <a:solidFill>
                          <a:schemeClr val="tx1"/>
                        </a:solidFill>
                        <a:latin typeface="Cambria Math"/>
                      </a:rPr>
                      <m:t>∗100%</m:t>
                    </m:r>
                  </m:oMath>
                </a14:m>
                <a:r>
                  <a:rPr lang="ru-RU" dirty="0">
                    <a:solidFill>
                      <a:schemeClr val="tx1"/>
                    </a:solidFill>
                  </a:rPr>
                  <a:t>, </a:t>
                </a:r>
                <a:endParaRPr lang="ru-RU" dirty="0" smtClean="0">
                  <a:solidFill>
                    <a:schemeClr val="tx1"/>
                  </a:solidFill>
                </a:endParaRPr>
              </a:p>
              <a:p>
                <a:pPr marL="45720" indent="0">
                  <a:buNone/>
                </a:pPr>
                <a:r>
                  <a:rPr lang="ru-RU" dirty="0" smtClean="0">
                    <a:solidFill>
                      <a:schemeClr val="tx1"/>
                    </a:solidFill>
                  </a:rPr>
                  <a:t>где </a:t>
                </a:r>
                <a:r>
                  <a:rPr lang="ru-RU" dirty="0">
                    <a:solidFill>
                      <a:schemeClr val="tx1"/>
                    </a:solidFill>
                  </a:rPr>
                  <a:t>N кол-во уч-ся, выполнявших работу. </a:t>
                </a:r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539552" y="908720"/>
                <a:ext cx="8136904" cy="5688632"/>
              </a:xfrm>
              <a:blipFill rotWithShape="1">
                <a:blip r:embed="rId2"/>
                <a:stretch>
                  <a:fillRect t="-96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5424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60648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Работа с формулой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sz="quarter" idx="13"/>
              </p:nvPr>
            </p:nvSpPr>
            <p:spPr>
              <a:xfrm>
                <a:off x="323528" y="1628800"/>
                <a:ext cx="8640960" cy="4320480"/>
              </a:xfrm>
            </p:spPr>
            <p:txBody>
              <a:bodyPr>
                <a:normAutofit/>
              </a:bodyPr>
              <a:lstStyle/>
              <a:p>
                <a:pPr marL="45720" indent="0">
                  <a:buNone/>
                </a:pPr>
                <a:r>
                  <a:rPr lang="ru-RU" sz="20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«5» – 3 ученика</a:t>
                </a:r>
              </a:p>
              <a:p>
                <a:pPr marL="45720" indent="0">
                  <a:buNone/>
                </a:pPr>
                <a:r>
                  <a:rPr lang="ru-RU" sz="20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«4» – 10 учеников</a:t>
                </a:r>
              </a:p>
              <a:p>
                <a:pPr marL="45720" indent="0">
                  <a:buNone/>
                </a:pPr>
                <a:r>
                  <a:rPr lang="ru-RU" sz="20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«3» – 10 учеников</a:t>
                </a:r>
              </a:p>
              <a:p>
                <a:pPr marL="45720" indent="0">
                  <a:buNone/>
                </a:pPr>
                <a:r>
                  <a:rPr lang="ru-RU" sz="20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«2» – 2 ученика</a:t>
                </a:r>
              </a:p>
              <a:p>
                <a:pPr marL="45720" indent="0">
                  <a:buNone/>
                </a:pPr>
                <a:r>
                  <a:rPr lang="ru-RU" sz="20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У </a:t>
                </a:r>
                <a:r>
                  <a:rPr lang="ru-RU" sz="20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ru-RU" sz="20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3</m:t>
                        </m:r>
                        <m:r>
                          <m:rPr>
                            <m:nor/>
                          </m:rPr>
                          <a:rPr lang="ru-RU" sz="200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∗1</m:t>
                        </m:r>
                        <m:r>
                          <a:rPr lang="ru-RU" sz="20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ru-RU" sz="2000" b="0" i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10</m:t>
                        </m:r>
                        <m:r>
                          <m:rPr>
                            <m:nor/>
                          </m:rPr>
                          <a:rPr lang="ru-RU" sz="200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∗0,64+</m:t>
                        </m:r>
                        <m:r>
                          <m:rPr>
                            <m:nor/>
                          </m:rPr>
                          <a:rPr lang="ru-RU" sz="2000" b="0" i="0" smtClean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10</m:t>
                        </m:r>
                        <m:r>
                          <m:rPr>
                            <m:nor/>
                          </m:rPr>
                          <a:rPr lang="ru-RU" sz="200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∗0,36+</m:t>
                        </m:r>
                        <m:r>
                          <m:rPr>
                            <m:nor/>
                          </m:rPr>
                          <a:rPr lang="ru-RU" sz="2000" b="0" i="0" smtClean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ru-RU" sz="200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∗0,12</m:t>
                        </m:r>
                      </m:num>
                      <m:den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25</m:t>
                        </m:r>
                      </m:den>
                    </m:f>
                    <m:r>
                      <a:rPr lang="ru-RU" sz="2000" i="1">
                        <a:solidFill>
                          <a:schemeClr val="tx1"/>
                        </a:solidFill>
                        <a:latin typeface="Cambria Math"/>
                      </a:rPr>
                      <m:t>∗100%</m:t>
                    </m:r>
                    <m:r>
                      <a:rPr lang="ru-RU" sz="2000" b="0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3+6,4+3,6+0,24</m:t>
                        </m:r>
                      </m:num>
                      <m:den>
                        <m:r>
                          <a:rPr lang="ru-RU" sz="20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25</m:t>
                        </m:r>
                      </m:den>
                    </m:f>
                    <m:r>
                      <a:rPr lang="ru-RU" sz="2000" b="0" i="1" smtClean="0">
                        <a:solidFill>
                          <a:schemeClr val="tx1"/>
                        </a:solidFill>
                        <a:latin typeface="Cambria Math"/>
                      </a:rPr>
                      <m:t>∗100%=52,96%</m:t>
                    </m:r>
                  </m:oMath>
                </a14:m>
                <a:r>
                  <a:rPr lang="ru-RU" sz="2000" dirty="0" smtClean="0"/>
                  <a:t> </a:t>
                </a:r>
              </a:p>
              <a:p>
                <a:pPr marL="45720" indent="0" algn="ctr">
                  <a:buNone/>
                </a:pPr>
                <a:endParaRPr lang="ru-RU" sz="2000" b="1" dirty="0" smtClean="0">
                  <a:solidFill>
                    <a:schemeClr val="tx1"/>
                  </a:solidFill>
                </a:endParaRPr>
              </a:p>
              <a:p>
                <a:pPr marL="45720" indent="0" algn="ctr">
                  <a:buNone/>
                </a:pPr>
                <a:r>
                  <a:rPr lang="ru-RU" sz="2000" b="1" dirty="0" smtClean="0">
                    <a:solidFill>
                      <a:schemeClr val="tx1"/>
                    </a:solidFill>
                  </a:rPr>
                  <a:t>Уровень    </a:t>
                </a:r>
                <a:r>
                  <a:rPr lang="ru-RU" sz="2000" b="1" dirty="0" err="1">
                    <a:solidFill>
                      <a:schemeClr val="tx1"/>
                    </a:solidFill>
                  </a:rPr>
                  <a:t>обученности</a:t>
                </a:r>
                <a:endParaRPr lang="ru-RU" sz="2000" dirty="0">
                  <a:solidFill>
                    <a:schemeClr val="tx1"/>
                  </a:solidFill>
                </a:endParaRPr>
              </a:p>
              <a:p>
                <a:pPr marL="45720" indent="0">
                  <a:buNone/>
                </a:pPr>
                <a:r>
                  <a:rPr lang="ru-RU" sz="2000" dirty="0">
                    <a:solidFill>
                      <a:schemeClr val="tx1"/>
                    </a:solidFill>
                  </a:rPr>
                  <a:t>1  уровень репродуктивно - алгоритмический   36%-50%    </a:t>
                </a:r>
              </a:p>
              <a:p>
                <a:pPr marL="45720" indent="0">
                  <a:buNone/>
                </a:pPr>
                <a:r>
                  <a:rPr lang="ru-RU" sz="2000" dirty="0">
                    <a:solidFill>
                      <a:schemeClr val="tx1"/>
                    </a:solidFill>
                  </a:rPr>
                  <a:t>2  уровень конструктивный                               51%-64%</a:t>
                </a:r>
              </a:p>
              <a:p>
                <a:pPr marL="45720" indent="0">
                  <a:buNone/>
                </a:pPr>
                <a:r>
                  <a:rPr lang="ru-RU" sz="2000" dirty="0" smtClean="0">
                    <a:solidFill>
                      <a:schemeClr val="tx1"/>
                    </a:solidFill>
                  </a:rPr>
                  <a:t>3  уровень </a:t>
                </a:r>
                <a:r>
                  <a:rPr lang="ru-RU" sz="2000" dirty="0">
                    <a:solidFill>
                      <a:schemeClr val="tx1"/>
                    </a:solidFill>
                  </a:rPr>
                  <a:t>творческий                                      выше 64</a:t>
                </a:r>
                <a:r>
                  <a:rPr lang="ru-RU" sz="2000" dirty="0" smtClean="0">
                    <a:solidFill>
                      <a:schemeClr val="tx1"/>
                    </a:solidFill>
                  </a:rPr>
                  <a:t>%</a:t>
                </a:r>
              </a:p>
              <a:p>
                <a:pPr marL="45720" indent="0">
                  <a:buNone/>
                </a:pPr>
                <a:endParaRPr lang="ru-RU" sz="2000" dirty="0">
                  <a:solidFill>
                    <a:schemeClr val="tx1"/>
                  </a:solidFill>
                </a:endParaRPr>
              </a:p>
              <a:p>
                <a:pPr marL="45720" indent="0">
                  <a:buNone/>
                </a:pPr>
                <a:endParaRPr lang="ru-RU" sz="2000" dirty="0"/>
              </a:p>
              <a:p>
                <a:pPr marL="45720" indent="0">
                  <a:buNone/>
                </a:pPr>
                <a:endParaRPr lang="ru-RU" sz="2000" dirty="0" smtClean="0"/>
              </a:p>
              <a:p>
                <a:pPr marL="45720" indent="0">
                  <a:buNone/>
                </a:pPr>
                <a:endParaRPr lang="ru-RU" sz="2000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3"/>
              </p:nvPr>
            </p:nvSpPr>
            <p:spPr>
              <a:xfrm>
                <a:off x="323528" y="1628800"/>
                <a:ext cx="8640960" cy="4320480"/>
              </a:xfrm>
              <a:blipFill rotWithShape="1">
                <a:blip r:embed="rId2"/>
                <a:stretch>
                  <a:fillRect l="-141" t="-564" b="-84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4640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680931"/>
              </p:ext>
            </p:extLst>
          </p:nvPr>
        </p:nvGraphicFramePr>
        <p:xfrm>
          <a:off x="214282" y="404659"/>
          <a:ext cx="8643998" cy="61206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96116"/>
                <a:gridCol w="2474326"/>
                <a:gridCol w="773556"/>
              </a:tblGrid>
              <a:tr h="14573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Требования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федерального государственного образовательного стандарта (ФГОС ООО) по освоению содержания образования по предмету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Количество обучающихся, достигших требований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в (%)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Знают: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Умеют: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Владеют: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914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658" marR="56658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533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9200066"/>
              </p:ext>
            </p:extLst>
          </p:nvPr>
        </p:nvGraphicFramePr>
        <p:xfrm>
          <a:off x="444375" y="2276872"/>
          <a:ext cx="8143934" cy="27061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76846"/>
                <a:gridCol w="1055696"/>
                <a:gridCol w="1055696"/>
                <a:gridCol w="1055696"/>
              </a:tblGrid>
              <a:tr h="16913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Уровни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</a:rPr>
                        <a:t>сформированности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 УУД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960" marR="5396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Сформировано (%)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960" marR="5396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Частично сформировано(%)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960" marR="5396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Не сформировано (%)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960" marR="5396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382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Познавательные действия: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960" marR="5396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960" marR="5396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960" marR="5396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960" marR="5396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382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Коммуникативные действия: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960" marR="5396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960" marR="5396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960" marR="5396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960" marR="5396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382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Регулятивные действия: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960" marR="5396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960" marR="5396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960" marR="5396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960" marR="53960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67300" y="1570435"/>
            <a:ext cx="864096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Сформированность</a:t>
            </a:r>
            <a:r>
              <a:rPr kumimoji="0" lang="ru-RU" alt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УУД</a:t>
            </a:r>
            <a:endParaRPr kumimoji="0" lang="ru-RU" alt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362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6672"/>
            <a:ext cx="846217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Вывод: (оформляет учитель с точки зрения результата)</a:t>
            </a:r>
            <a:endParaRPr lang="ru-RU" dirty="0"/>
          </a:p>
          <a:p>
            <a:r>
              <a:rPr lang="ru-RU" b="1" dirty="0"/>
              <a:t> </a:t>
            </a:r>
            <a:endParaRPr lang="ru-RU" dirty="0"/>
          </a:p>
          <a:p>
            <a:r>
              <a:rPr lang="ru-RU" b="1" dirty="0"/>
              <a:t>Освоение ФГОС по предмету</a:t>
            </a:r>
            <a:r>
              <a:rPr lang="ru-RU" dirty="0"/>
              <a:t> ___________________________ является:</a:t>
            </a:r>
          </a:p>
          <a:p>
            <a:r>
              <a:rPr lang="ru-RU" dirty="0">
                <a:sym typeface="Times New Roman"/>
              </a:rPr>
              <a:t></a:t>
            </a:r>
            <a:r>
              <a:rPr lang="ru-RU" dirty="0"/>
              <a:t>недопустимым (менее 50 % выполнения);</a:t>
            </a:r>
          </a:p>
          <a:p>
            <a:r>
              <a:rPr lang="ru-RU" dirty="0">
                <a:sym typeface="Times New Roman"/>
              </a:rPr>
              <a:t></a:t>
            </a:r>
            <a:r>
              <a:rPr lang="ru-RU" dirty="0"/>
              <a:t>критическим (от 50% до 70% выполнения);</a:t>
            </a:r>
          </a:p>
          <a:p>
            <a:r>
              <a:rPr lang="ru-RU" dirty="0" smtClean="0">
                <a:sym typeface="Times New Roman"/>
              </a:rPr>
              <a:t></a:t>
            </a:r>
            <a:r>
              <a:rPr lang="ru-RU" dirty="0" smtClean="0"/>
              <a:t>допустимым </a:t>
            </a:r>
            <a:r>
              <a:rPr lang="ru-RU" dirty="0"/>
              <a:t>(от 70% до 90%);</a:t>
            </a:r>
          </a:p>
          <a:p>
            <a:r>
              <a:rPr lang="ru-RU" dirty="0">
                <a:sym typeface="Times New Roman"/>
              </a:rPr>
              <a:t></a:t>
            </a:r>
            <a:r>
              <a:rPr lang="ru-RU" dirty="0"/>
              <a:t>оптимальным (более 90% выполнения).</a:t>
            </a:r>
          </a:p>
          <a:p>
            <a:r>
              <a:rPr lang="ru-RU" dirty="0"/>
              <a:t>Нужное выделить (отметить знаком </a:t>
            </a:r>
            <a:r>
              <a:rPr lang="ru-RU" dirty="0" smtClean="0"/>
              <a:t>«</a:t>
            </a:r>
            <a:r>
              <a:rPr lang="en-US" i="1" dirty="0" smtClean="0"/>
              <a:t>v</a:t>
            </a:r>
            <a:r>
              <a:rPr lang="ru-RU" dirty="0" smtClean="0"/>
              <a:t>»).</a:t>
            </a:r>
            <a:endParaRPr lang="ru-RU" dirty="0"/>
          </a:p>
          <a:p>
            <a:r>
              <a:rPr lang="ru-RU" b="1" dirty="0"/>
              <a:t> Данные результаты обучения обусловлены:</a:t>
            </a:r>
            <a:endParaRPr lang="ru-RU" dirty="0"/>
          </a:p>
          <a:p>
            <a:r>
              <a:rPr lang="ru-RU" b="1" dirty="0"/>
              <a:t> </a:t>
            </a:r>
            <a:endParaRPr lang="ru-RU" dirty="0"/>
          </a:p>
          <a:p>
            <a:r>
              <a:rPr lang="ru-RU" b="1" dirty="0"/>
              <a:t> </a:t>
            </a:r>
            <a:endParaRPr lang="ru-RU" dirty="0"/>
          </a:p>
          <a:p>
            <a:r>
              <a:rPr lang="ru-RU" b="1" dirty="0"/>
              <a:t>Планируемая система мер по улучшению результатов обучения, формированию УУД:</a:t>
            </a:r>
            <a:endParaRPr lang="ru-RU" dirty="0"/>
          </a:p>
          <a:p>
            <a:r>
              <a:rPr lang="ru-RU" b="1" dirty="0"/>
              <a:t> </a:t>
            </a:r>
            <a:endParaRPr lang="ru-RU" dirty="0"/>
          </a:p>
          <a:p>
            <a:r>
              <a:rPr lang="ru-RU" b="1" dirty="0"/>
              <a:t>-___________________________</a:t>
            </a:r>
            <a:endParaRPr lang="ru-RU" dirty="0"/>
          </a:p>
          <a:p>
            <a:r>
              <a:rPr lang="ru-RU" b="1" dirty="0"/>
              <a:t>-___________________________</a:t>
            </a:r>
            <a:endParaRPr lang="ru-RU" dirty="0"/>
          </a:p>
          <a:p>
            <a:r>
              <a:rPr lang="ru-RU" b="1" dirty="0"/>
              <a:t>-___________________________</a:t>
            </a:r>
            <a:endParaRPr lang="ru-RU" dirty="0"/>
          </a:p>
          <a:p>
            <a:r>
              <a:rPr lang="ru-RU" dirty="0"/>
              <a:t> </a:t>
            </a:r>
          </a:p>
          <a:p>
            <a:r>
              <a:rPr lang="ru-RU" dirty="0"/>
              <a:t>Дата:							Подпись учителя: </a:t>
            </a:r>
          </a:p>
          <a:p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0314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388" y="6000768"/>
            <a:ext cx="2500330" cy="699906"/>
          </a:xfrm>
        </p:spPr>
        <p:txBody>
          <a:bodyPr/>
          <a:lstStyle/>
          <a:p>
            <a:pPr>
              <a:buNone/>
            </a:pPr>
            <a:r>
              <a:rPr lang="ru-RU" sz="3600" dirty="0" smtClean="0">
                <a:solidFill>
                  <a:schemeClr val="tx1"/>
                </a:solidFill>
              </a:rPr>
              <a:t>документ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3"/>
          </p:nvPr>
        </p:nvSpPr>
        <p:spPr>
          <a:xfrm>
            <a:off x="428597" y="731518"/>
            <a:ext cx="3857652" cy="5555002"/>
          </a:xfrm>
        </p:spPr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4"/>
          </p:nvPr>
        </p:nvSpPr>
        <p:spPr>
          <a:xfrm>
            <a:off x="4645152" y="500042"/>
            <a:ext cx="3641624" cy="542928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04"/>
            <a:ext cx="3851919" cy="544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764703"/>
            <a:ext cx="3840307" cy="544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642918"/>
            <a:ext cx="1510726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14282" y="1"/>
            <a:ext cx="8715436" cy="928670"/>
          </a:xfrm>
        </p:spPr>
        <p:txBody>
          <a:bodyPr/>
          <a:lstStyle/>
          <a:p>
            <a:pPr algn="ctr">
              <a:buNone/>
            </a:pPr>
            <a:r>
              <a:rPr lang="ru-RU" sz="2400" dirty="0" smtClean="0">
                <a:solidFill>
                  <a:srgbClr val="C00000"/>
                </a:solidFill>
              </a:rPr>
              <a:t>Памятка учителю «Как сформировать Универсальные учебные действия?»</a:t>
            </a: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 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85720" y="1071546"/>
            <a:ext cx="8572559" cy="5572163"/>
          </a:xfrm>
        </p:spPr>
        <p:txBody>
          <a:bodyPr>
            <a:normAutofit fontScale="92500" lnSpcReduction="20000"/>
          </a:bodyPr>
          <a:lstStyle/>
          <a:p>
            <a:pPr lvl="0"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обращает внимание на развивающую ценность любого</a:t>
            </a:r>
          </a:p>
          <a:p>
            <a:pPr lvl="0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задания, используя специализированные развивающие задания, </a:t>
            </a:r>
          </a:p>
          <a:p>
            <a:pPr lvl="0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постановки вопросов, например, таксономию учебных задач Д.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Толлингеровой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отмечает успехи ребенка в сравнении с его прошлыми результатами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показывает для чего нужно то или иное знание, как оно пригодится в жизни, ненавязчиво транслируя смысл учения детям.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привлекает детей к открытию новых знаний при усвоении нового материала.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обучает детей приемам работы в группах, показывает, как можно прийти к единому решению в групповой работе, помогает детям решать учебные конфликты, обучая навыкам конструктивного взаимодействия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на уроке уделяет большое внимание самопроверке детей, обучая их как можно найти и исправить ошибку, дети по предложенному алгоритму учатся оценивать результаты выполнения задания, учитель показывает и объясняет, за что была поставлена та или иная отметка, учит детей оценивать работу по критериям и самостоятельно выбирать критерии для оценки.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357158" y="543807"/>
            <a:ext cx="8501122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находит способ увлечь детей знаниями.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считает, что ребенку обязательно уметь планировать и прогнозировать свои действия.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включает детей в конструктивную деятельность, коллективные творческие дела, привлекая их к организации мероприятий и поощряя инициативы детей.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всегда дает шанс исправить ошибку, показывает, что ошибка –это нормально –главное –уметь учиться на ошибках.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помогает ребенку найти самого себя,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простраивая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индивидуальный маршрут, оказывая поддержку, создавая ситуацию успеха.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учит ребенка ставить цели и искать пути их достижения, а также решения возникающих проблем.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учит детей составлять план действий, перед тем, как начать что –то делать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ненавязчиво транслирует детям позитивные ценности, позволяя им прожить их и на собственном примере убедиться в их важности и значимости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428604"/>
            <a:ext cx="857256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учит разным способам выражения своих мыслей, искусству спора, отстаивания собственного мнения, уважения мнения других.</a:t>
            </a:r>
            <a:endParaRPr lang="ru-RU" sz="2000" dirty="0" smtClean="0">
              <a:latin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организует </a:t>
            </a:r>
            <a:r>
              <a:rPr lang="ru-RU" sz="20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деятельностные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формы, в рамках которых дети могли бы прожить и присвоить нужные знания и ценностный ряд.</a:t>
            </a:r>
            <a:endParaRPr lang="ru-RU" sz="2000" dirty="0" smtClean="0">
              <a:latin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учит детей способам эффективного запоминания и организации деятельности.</a:t>
            </a:r>
            <a:endParaRPr lang="ru-RU" sz="2000" dirty="0" smtClean="0">
              <a:latin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показывает, как распределять роли и обязанности, работая в команде</a:t>
            </a:r>
            <a:endParaRPr lang="ru-RU" sz="2000" dirty="0" smtClean="0">
              <a:latin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активно включает каждого в учебный процесс, а также поощряет учебное сотрудничество между учениками, учениками и учителем.</a:t>
            </a:r>
            <a:endParaRPr lang="ru-RU" sz="2000" dirty="0" smtClean="0">
              <a:latin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и ученики вместе решают возникающие учебные проблемы.</a:t>
            </a:r>
            <a:endParaRPr lang="ru-RU" sz="2000" dirty="0" smtClean="0">
              <a:latin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строит урок в </a:t>
            </a:r>
            <a:r>
              <a:rPr lang="ru-RU" sz="20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деятельностной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парадигме, опираясь на структуру формирования умственных действий П. Гальперина</a:t>
            </a:r>
            <a:endParaRPr lang="ru-RU" sz="2000" dirty="0" smtClean="0">
              <a:latin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на уроке использует интерактивные возможности ИКТ</a:t>
            </a:r>
            <a:endParaRPr lang="ru-RU" sz="2000" dirty="0" smtClean="0">
              <a:latin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организует работу в парах сменного состава, в рамках учебных станций</a:t>
            </a:r>
            <a:endParaRPr lang="ru-RU" sz="2000" dirty="0" smtClean="0">
              <a:latin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дает детям возможность самостоятельно выбирать задания из предложенных</a:t>
            </a:r>
            <a:endParaRPr lang="ru-RU" sz="2000" dirty="0" smtClean="0">
              <a:latin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учит детей планировать свой досуг</a:t>
            </a:r>
            <a:endParaRPr lang="ru-RU" sz="2000" dirty="0" smtClean="0">
              <a:latin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организует конструктивную совместную деятельность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1259632" y="2420888"/>
            <a:ext cx="6336704" cy="3324189"/>
          </a:xfrm>
        </p:spPr>
        <p:txBody>
          <a:bodyPr>
            <a:normAutofit/>
          </a:bodyPr>
          <a:lstStyle/>
          <a:p>
            <a:r>
              <a:rPr lang="ru-RU" dirty="0" smtClean="0"/>
              <a:t>Использование инструментария оценки деятельности педагога по формированию УУД в основной школе отражается на:</a:t>
            </a:r>
          </a:p>
          <a:p>
            <a:r>
              <a:rPr lang="ru-RU" dirty="0" smtClean="0"/>
              <a:t>-деятельности педагогов</a:t>
            </a:r>
          </a:p>
          <a:p>
            <a:r>
              <a:rPr lang="ru-RU" dirty="0" smtClean="0"/>
              <a:t>-взаимодействии между педагогами</a:t>
            </a:r>
          </a:p>
          <a:p>
            <a:r>
              <a:rPr lang="ru-RU" dirty="0" smtClean="0"/>
              <a:t>-деятельности учащихся</a:t>
            </a:r>
          </a:p>
          <a:p>
            <a:r>
              <a:rPr lang="ru-RU" dirty="0" smtClean="0"/>
              <a:t>-деятельности администрации</a:t>
            </a:r>
          </a:p>
        </p:txBody>
      </p:sp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214283" y="428605"/>
            <a:ext cx="6572295" cy="857256"/>
          </a:xfrm>
        </p:spPr>
        <p:txBody>
          <a:bodyPr/>
          <a:lstStyle/>
          <a:p>
            <a:pPr algn="ctr">
              <a:buNone/>
            </a:pPr>
            <a:r>
              <a:rPr lang="ru-RU" sz="4000" dirty="0" smtClean="0">
                <a:solidFill>
                  <a:srgbClr val="C00000"/>
                </a:solidFill>
              </a:rPr>
              <a:t>Результативность</a:t>
            </a:r>
            <a:endParaRPr lang="ru-RU" sz="4000" dirty="0">
              <a:solidFill>
                <a:srgbClr val="C00000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64" y="214290"/>
            <a:ext cx="2214578" cy="2050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42910" y="500042"/>
            <a:ext cx="7805766" cy="1143000"/>
          </a:xfrm>
        </p:spPr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</a:rPr>
              <a:t>Спасибо за внимание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42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857364"/>
            <a:ext cx="5706501" cy="3962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678</TotalTime>
  <Words>1808</Words>
  <Application>Microsoft Office PowerPoint</Application>
  <PresentationFormat>Экран (4:3)</PresentationFormat>
  <Paragraphs>413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Воздушный поток</vt:lpstr>
      <vt:lpstr>Инструментарий  оценки деятельности  педагогов по формированию УУД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Характеристика универсальных учебных действий, формируемых у учащихся в ходе освоения основной образовательной программы  основного общего образования </vt:lpstr>
      <vt:lpstr>Личностные:</vt:lpstr>
      <vt:lpstr>Регулятивные:</vt:lpstr>
      <vt:lpstr>Познавательные:</vt:lpstr>
      <vt:lpstr>Коммуникативные:</vt:lpstr>
      <vt:lpstr>Презентация PowerPoint</vt:lpstr>
      <vt:lpstr>Карта изучения формирования УУД на уроках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Документ </vt:lpstr>
      <vt:lpstr>Алгоритм обработки  материалов по оценке деятельности учителя по  формированию УУД на уроке </vt:lpstr>
      <vt:lpstr>Презентация PowerPoint</vt:lpstr>
      <vt:lpstr>Пример работы с картой </vt:lpstr>
      <vt:lpstr>Контроль по формированию учителем  УУД  учащихся 5-7 классов</vt:lpstr>
      <vt:lpstr>Презентация PowerPoint</vt:lpstr>
      <vt:lpstr>Технологическая карта анализа урока </vt:lpstr>
      <vt:lpstr>Презентация PowerPoint</vt:lpstr>
      <vt:lpstr>Административные контрольные работы как  контрольные точки деятельности учителя по формированию УУД</vt:lpstr>
      <vt:lpstr>Анализ контрольной работы </vt:lpstr>
      <vt:lpstr>Работа с формулой</vt:lpstr>
      <vt:lpstr>Презентация PowerPoint</vt:lpstr>
      <vt:lpstr>Презентация PowerPoint</vt:lpstr>
      <vt:lpstr>Презентация PowerPoint</vt:lpstr>
      <vt:lpstr>документ</vt:lpstr>
      <vt:lpstr>Памятка учителю «Как сформировать Универсальные учебные действия?»  </vt:lpstr>
      <vt:lpstr>Презентация PowerPoint</vt:lpstr>
      <vt:lpstr>Презентация PowerPoint</vt:lpstr>
      <vt:lpstr>Результативность</vt:lpstr>
      <vt:lpstr>Спасибо за внимание</vt:lpstr>
    </vt:vector>
  </TitlesOfParts>
  <Company>Средняя школа 3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76</cp:revision>
  <dcterms:created xsi:type="dcterms:W3CDTF">2015-10-20T09:16:23Z</dcterms:created>
  <dcterms:modified xsi:type="dcterms:W3CDTF">2015-10-22T08:11:19Z</dcterms:modified>
</cp:coreProperties>
</file>