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80" r:id="rId3"/>
    <p:sldId id="324" r:id="rId4"/>
    <p:sldId id="332" r:id="rId5"/>
    <p:sldId id="306" r:id="rId6"/>
    <p:sldId id="307" r:id="rId7"/>
    <p:sldId id="312" r:id="rId8"/>
    <p:sldId id="311" r:id="rId9"/>
    <p:sldId id="310" r:id="rId10"/>
    <p:sldId id="309" r:id="rId11"/>
    <p:sldId id="302" r:id="rId12"/>
    <p:sldId id="303" r:id="rId13"/>
    <p:sldId id="304" r:id="rId14"/>
    <p:sldId id="298" r:id="rId15"/>
    <p:sldId id="305" r:id="rId16"/>
    <p:sldId id="299" r:id="rId17"/>
    <p:sldId id="300" r:id="rId18"/>
    <p:sldId id="329" r:id="rId19"/>
    <p:sldId id="274" r:id="rId20"/>
    <p:sldId id="266" r:id="rId21"/>
    <p:sldId id="276" r:id="rId22"/>
    <p:sldId id="278" r:id="rId23"/>
    <p:sldId id="279" r:id="rId24"/>
    <p:sldId id="277" r:id="rId25"/>
    <p:sldId id="301" r:id="rId26"/>
    <p:sldId id="320" r:id="rId27"/>
    <p:sldId id="281" r:id="rId28"/>
    <p:sldId id="282" r:id="rId29"/>
    <p:sldId id="322" r:id="rId30"/>
    <p:sldId id="283" r:id="rId31"/>
    <p:sldId id="284" r:id="rId32"/>
    <p:sldId id="285" r:id="rId33"/>
    <p:sldId id="287" r:id="rId34"/>
    <p:sldId id="288" r:id="rId35"/>
    <p:sldId id="289" r:id="rId36"/>
    <p:sldId id="330" r:id="rId37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401F466-90EE-4331-BE57-CEF0EE93B910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2CEF79E-90FF-4540-9AD3-F96A321F5E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563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6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0D087C-C882-4FEA-B6DF-459A803E1E73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8808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9D5EA-AB7A-4A97-A07B-ACD62BA0A27C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AF65F-3697-45FA-A3DA-DA7C457FF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53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BBFA2-9073-4846-932E-B296357B7351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FA8BE-0528-4B0C-84C0-1F953E349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038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77685-56F6-47FC-B1F2-E9B68FB7C061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74A4D-935D-4837-9D92-147B912559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300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40BFD-8989-4F50-AF7B-D41A4D316530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67EC0-9AC8-4770-97A8-AB0C49AB28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77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804B9-3CB9-4FA7-B1F8-7BBA3FF44D0A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4A01F-D41D-4C28-A982-50A72C460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597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01351-A08F-4B8F-BC17-82A8A4CCE013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F5FBD-D656-4C57-B5A2-D1724D42A1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690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D3CA-30CA-4941-878C-3A1544603C28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AC950-CB51-455D-8437-7E0EFE5549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323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6FA25-CF82-4404-A525-09F8197C8F3F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D7BB7-224E-4788-88A9-FDBFD6E9F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59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C7CA5-770F-4403-9BEE-CADC572756A0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20B0E-83E2-4E0F-8A7C-CBFC339910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7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FE9AE-7319-4E3D-A238-4072BEC57DCD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4F59-8AD7-41E0-849D-F2B632D830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324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07051-5D9E-4080-99A7-499607C547B1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16305-2A17-4BC9-96DF-3180FD1B9F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958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4763" y="4911725"/>
            <a:ext cx="1589088" cy="508000"/>
          </a:xfrm>
          <a:custGeom>
            <a:avLst/>
            <a:gdLst>
              <a:gd name="T0" fmla="*/ 9248 w 9248"/>
              <a:gd name="T1" fmla="*/ 4701 h 10000"/>
              <a:gd name="T2" fmla="*/ 7915 w 9248"/>
              <a:gd name="T3" fmla="*/ 188 h 10000"/>
              <a:gd name="T4" fmla="*/ 7886 w 9248"/>
              <a:gd name="T5" fmla="*/ 94 h 10000"/>
              <a:gd name="T6" fmla="*/ 7803 w 9248"/>
              <a:gd name="T7" fmla="*/ 0 h 10000"/>
              <a:gd name="T8" fmla="*/ 7275 w 9248"/>
              <a:gd name="T9" fmla="*/ 0 h 10000"/>
              <a:gd name="T10" fmla="*/ 0 w 9248"/>
              <a:gd name="T11" fmla="*/ 70 h 10000"/>
              <a:gd name="T12" fmla="*/ 25 w 9248"/>
              <a:gd name="T13" fmla="*/ 10000 h 10000"/>
              <a:gd name="T14" fmla="*/ 7275 w 9248"/>
              <a:gd name="T15" fmla="*/ 9966 h 10000"/>
              <a:gd name="T16" fmla="*/ 7803 w 9248"/>
              <a:gd name="T17" fmla="*/ 9966 h 10000"/>
              <a:gd name="T18" fmla="*/ 7886 w 9248"/>
              <a:gd name="T19" fmla="*/ 9872 h 10000"/>
              <a:gd name="T20" fmla="*/ 7915 w 9248"/>
              <a:gd name="T21" fmla="*/ 9778 h 10000"/>
              <a:gd name="T22" fmla="*/ 9248 w 9248"/>
              <a:gd name="T23" fmla="*/ 5265 h 10000"/>
              <a:gd name="T24" fmla="*/ 9248 w 9248"/>
              <a:gd name="T25" fmla="*/ 4701 h 1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22074-2FC2-4B61-88C8-344BB5B240C2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3" y="4983163"/>
            <a:ext cx="7794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1C705-12CF-4863-9712-A1BE9584EC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117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1F8FE"/>
            </a:gs>
            <a:gs pos="74001">
              <a:srgbClr val="83BFF6"/>
            </a:gs>
            <a:gs pos="83000">
              <a:srgbClr val="83BFF6"/>
            </a:gs>
            <a:gs pos="100000">
              <a:srgbClr val="ACD4F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71C907-0285-4FC0-B077-CD91C7C7ADE1}" type="datetimeFigureOut">
              <a:rPr lang="ru-RU"/>
              <a:pPr>
                <a:defRPr/>
              </a:pPr>
              <a:t>15.11.2019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92AF6-379E-45A9-A5E5-2FC62B5225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1111250" y="506413"/>
            <a:ext cx="9556750" cy="3003550"/>
          </a:xfrm>
        </p:spPr>
        <p:txBody>
          <a:bodyPr/>
          <a:lstStyle/>
          <a:p>
            <a:r>
              <a:rPr lang="en-US" altLang="ru-RU" dirty="0" smtClean="0"/>
              <a:t/>
            </a:r>
            <a:br>
              <a:rPr lang="en-US" altLang="ru-RU" dirty="0" smtClean="0"/>
            </a:br>
            <a:r>
              <a:rPr lang="en-US" altLang="ru-RU" dirty="0" smtClean="0"/>
              <a:t/>
            </a:r>
            <a:br>
              <a:rPr lang="en-US" altLang="ru-RU" dirty="0" smtClean="0"/>
            </a:br>
            <a:r>
              <a:rPr lang="en-US" altLang="ru-RU" dirty="0" smtClean="0"/>
              <a:t> </a:t>
            </a:r>
            <a:endParaRPr lang="ru-RU" altLang="ru-RU" dirty="0" smtClean="0"/>
          </a:p>
        </p:txBody>
      </p:sp>
      <p:sp>
        <p:nvSpPr>
          <p:cNvPr id="40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70501" y="4533362"/>
            <a:ext cx="3597499" cy="724437"/>
          </a:xfrm>
        </p:spPr>
        <p:txBody>
          <a:bodyPr/>
          <a:lstStyle/>
          <a:p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ru-RU" alt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Никитина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Барно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Тохировна</a:t>
            </a:r>
            <a:endParaRPr lang="ru-RU" alt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998538" y="392113"/>
            <a:ext cx="7843837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учреждение №19 «Детский сад комбинированного вида» г. Кемерово</a:t>
            </a:r>
            <a:endParaRPr lang="ru-RU" altLang="ru-RU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altLang="ru-RU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alt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Миофункциональная</a:t>
            </a:r>
            <a:r>
              <a:rPr lang="ru-RU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терапия в логопедической практике</a:t>
            </a:r>
            <a:endParaRPr lang="ru-RU" altLang="ru-RU" dirty="0"/>
          </a:p>
        </p:txBody>
      </p: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868" y="3535719"/>
            <a:ext cx="3621468" cy="272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838" y="114300"/>
            <a:ext cx="10741025" cy="1550988"/>
          </a:xfrm>
        </p:spPr>
        <p:txBody>
          <a:bodyPr rtlCol="0">
            <a:normAutofit fontScale="90000"/>
          </a:bodyPr>
          <a:lstStyle/>
          <a:p>
            <a:pPr eaLnBrk="0" hangingPunct="0">
              <a:lnSpc>
                <a:spcPct val="100000"/>
              </a:lnSpc>
              <a:defRPr/>
            </a:pPr>
            <a:r>
              <a:rPr lang="en-US" dirty="0"/>
              <a:t/>
            </a:r>
            <a:br>
              <a:rPr lang="en-US" dirty="0"/>
            </a:br>
            <a:r>
              <a:rPr lang="ru-RU" sz="2800" dirty="0" err="1" smtClean="0">
                <a:solidFill>
                  <a:srgbClr val="8B451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</a:t>
            </a:r>
            <a:r>
              <a:rPr lang="ru-RU" altLang="ru-RU" sz="2800" dirty="0" err="1" smtClean="0">
                <a:solidFill>
                  <a:srgbClr val="8B451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иофункциональная</a:t>
            </a:r>
            <a:r>
              <a:rPr lang="ru-RU" altLang="ru-RU" sz="2800" dirty="0">
                <a:solidFill>
                  <a:srgbClr val="8B451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терапия</a:t>
            </a:r>
            <a:br>
              <a:rPr lang="ru-RU" altLang="ru-RU" sz="2800" dirty="0">
                <a:solidFill>
                  <a:srgbClr val="8B4513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altLang="ru-RU" sz="2800" u="sng" dirty="0" err="1">
                <a:solidFill>
                  <a:srgbClr val="008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Medicine</a:t>
            </a:r>
            <a:r>
              <a:rPr lang="ru-RU" altLang="ru-RU" sz="2800" u="sng" dirty="0">
                <a:solidFill>
                  <a:srgbClr val="008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myofunctional</a:t>
            </a:r>
            <a:r>
              <a:rPr lang="ru-RU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therapy</a:t>
            </a:r>
            <a:r>
              <a:rPr lang="ru-RU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altLang="ru-RU" sz="2800" i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(комплекс специальных упражнений, тренирующих у ребенка правильное</a:t>
            </a:r>
            <a:r>
              <a:rPr lang="en-US" altLang="ru-RU" sz="2800" i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положение</a:t>
            </a:r>
            <a:r>
              <a:rPr lang="ru-RU" altLang="ru-RU" sz="2800" i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языка в </a:t>
            </a:r>
            <a:r>
              <a:rPr lang="ru-RU" altLang="ru-RU" sz="2800" i="1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покое</a:t>
            </a:r>
            <a:r>
              <a:rPr lang="ru-RU" altLang="ru-RU" sz="2800" dirty="0" smtClean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altLang="ru-RU" sz="2800" dirty="0" smtClean="0"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400" dirty="0" smtClean="0"/>
              <a:t>расположена </a:t>
            </a:r>
            <a:r>
              <a:rPr lang="ru-RU" sz="2400" dirty="0"/>
              <a:t>прямо за верхними резцами - в 5мм за ними, где небо изгибается </a:t>
            </a:r>
            <a:r>
              <a:rPr lang="ru-RU" sz="2400" dirty="0" smtClean="0"/>
              <a:t>вверх)</a:t>
            </a:r>
            <a:r>
              <a:rPr lang="ru-RU" altLang="ru-RU" sz="2800" i="1" dirty="0" smtClean="0">
                <a:solidFill>
                  <a:srgbClr val="0000FF"/>
                </a:solidFill>
                <a:ea typeface="+mn-ea"/>
                <a:cs typeface="Times New Roman" panose="02020603050405020304" pitchFamily="18" charset="0"/>
              </a:rPr>
              <a:t>,</a:t>
            </a:r>
            <a:r>
              <a:rPr lang="ru-RU" altLang="ru-RU" sz="2800" i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нормальное смыкание губ и носовое дыхание</a:t>
            </a:r>
            <a:br>
              <a:rPr lang="ru-RU" altLang="ru-RU" sz="2800" i="1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1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0" t="15559" r="20349" b="17719"/>
          <a:stretch>
            <a:fillRect/>
          </a:stretch>
        </p:blipFill>
        <p:spPr>
          <a:xfrm>
            <a:off x="2487613" y="1843088"/>
            <a:ext cx="8470900" cy="48466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5022850" y="1365250"/>
            <a:ext cx="6330950" cy="325438"/>
          </a:xfrm>
        </p:spPr>
        <p:txBody>
          <a:bodyPr/>
          <a:lstStyle/>
          <a:p>
            <a:pPr algn="ctr"/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b="1" smtClean="0"/>
              <a:t>ЗДОРОВЫЙ ЧЕЛОВЕК ДОЛЖЕН ДЫШАТЬ ТОЛЬКО НОСОМ!</a:t>
            </a:r>
            <a:br>
              <a:rPr lang="ru-RU" altLang="ru-RU" sz="2400" b="1" smtClean="0"/>
            </a:br>
            <a:r>
              <a:rPr lang="ru-RU" altLang="ru-RU" sz="2400" b="1" smtClean="0"/>
              <a:t/>
            </a:r>
            <a:br>
              <a:rPr lang="ru-RU" altLang="ru-RU" sz="2400" b="1" smtClean="0"/>
            </a:br>
            <a:r>
              <a:rPr lang="ru-RU" altLang="ru-RU" sz="2400" smtClean="0"/>
              <a:t>Если носовое дыхание затруднено, человек начинает дышать ртом. Носовое дыхание инстинктивное, естественное, глубокое. Ротовое дыхание- поверхностное, неадекватное. При ротовом дыхании в процесс включаются вспомогательные дыхательные мышцы. Постоянная работа этих мышц приводит к нарушению осанки</a:t>
            </a:r>
            <a:br>
              <a:rPr lang="ru-RU" altLang="ru-RU" sz="2400" smtClean="0"/>
            </a:br>
            <a:endParaRPr lang="ru-RU" altLang="ru-RU" sz="240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3249613"/>
            <a:ext cx="8783638" cy="2678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000000"/>
              </a:solidFill>
              <a:latin typeface="+mj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000000"/>
                </a:solidFill>
                <a:latin typeface="+mj-lt"/>
              </a:rPr>
              <a:t>Дети, имеющие неправильную осанку, как правило, страдают и плохим зрением, заболеваниями органов дыхания, нервной системы и недоразвитием нижней челюсти </a:t>
            </a:r>
          </a:p>
        </p:txBody>
      </p:sp>
      <p:sp>
        <p:nvSpPr>
          <p:cNvPr id="7172" name="Объект 4"/>
          <p:cNvSpPr>
            <a:spLocks noGrp="1"/>
          </p:cNvSpPr>
          <p:nvPr>
            <p:ph idx="1"/>
          </p:nvPr>
        </p:nvSpPr>
        <p:spPr>
          <a:xfrm>
            <a:off x="838200" y="4449763"/>
            <a:ext cx="10515600" cy="4351337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7173" name="Picture 2" descr="http://www.gomelgcge.by/wp-content/uploads/2014/01/PR20100520150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211138"/>
            <a:ext cx="43815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>В сутки человек вдыхает и выдыхает 28 тысяч раз.</a:t>
            </a:r>
            <a:br>
              <a:rPr lang="ru-RU" altLang="ru-RU" sz="2800" smtClean="0"/>
            </a:br>
            <a:r>
              <a:rPr lang="ru-RU" altLang="ru-RU" sz="2800" smtClean="0"/>
              <a:t>Это примерно от 10 до 20 тысячи литров воздуха</a:t>
            </a:r>
            <a:br>
              <a:rPr lang="ru-RU" altLang="ru-RU" sz="2800" smtClean="0"/>
            </a:br>
            <a:r>
              <a:rPr lang="ru-RU" altLang="ru-RU" sz="2800" smtClean="0"/>
              <a:t>В нем содержатся бактерии, пыли и аллергены</a:t>
            </a:r>
            <a:br>
              <a:rPr lang="ru-RU" altLang="ru-RU" sz="2800" smtClean="0"/>
            </a:br>
            <a:r>
              <a:rPr lang="ru-RU" altLang="ru-RU" sz="2800" smtClean="0"/>
              <a:t>Очищение воздуха через нос происходит за 15 минут</a:t>
            </a:r>
            <a:br>
              <a:rPr lang="ru-RU" altLang="ru-RU" sz="2800" smtClean="0"/>
            </a:br>
            <a:r>
              <a:rPr lang="ru-RU" altLang="ru-RU" sz="2800" smtClean="0"/>
              <a:t>А через альвеолы от 60 до 120 дней</a:t>
            </a:r>
          </a:p>
        </p:txBody>
      </p:sp>
      <p:pic>
        <p:nvPicPr>
          <p:cNvPr id="8195" name="Picture 2" descr="http://img1.liveinternet.ru/images/attach/c/10/111/346/111346631_large_5023541_1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24700" y="3197225"/>
            <a:ext cx="4475163" cy="3187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04" t="1439" r="28908" b="36986"/>
          <a:stretch>
            <a:fillRect/>
          </a:stretch>
        </p:blipFill>
        <p:spPr bwMode="auto">
          <a:xfrm>
            <a:off x="1787525" y="446088"/>
            <a:ext cx="7294563" cy="493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2808288" y="0"/>
            <a:ext cx="10198100" cy="911225"/>
          </a:xfrm>
        </p:spPr>
        <p:txBody>
          <a:bodyPr/>
          <a:lstStyle/>
          <a:p>
            <a:r>
              <a:rPr lang="ru-RU" altLang="ru-RU" sz="2000" b="1" smtClean="0">
                <a:solidFill>
                  <a:schemeClr val="tx2"/>
                </a:solidFill>
                <a:latin typeface="Arial Black" panose="020B0A04020102020204" pitchFamily="34" charset="0"/>
              </a:rPr>
              <a:t>ПРИЧИНЫ развития аномалий</a:t>
            </a: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xfrm>
            <a:off x="850900" y="755650"/>
            <a:ext cx="10502900" cy="5421313"/>
          </a:xfrm>
        </p:spPr>
        <p:txBody>
          <a:bodyPr/>
          <a:lstStyle/>
          <a:p>
            <a:r>
              <a:rPr lang="ru-RU" altLang="ru-RU" sz="1800" smtClean="0">
                <a:latin typeface="Arial Black" panose="020B0A04020102020204" pitchFamily="34" charset="0"/>
              </a:rPr>
              <a:t>Генетическое (около 30%)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Остальные 70% обусловлены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Нарушение функций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А) ротовое дыхание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Б) Инфантильное глотание (зык упирается в зубы)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В) вялое сосание и глотание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Г) нарушение речевой артикуляции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 Вредные привычки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-сосание (пальца, пустышки, различных предметов)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-прикусывание (губ, щек, языка)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Прокладывание языка между зубами</a:t>
            </a:r>
          </a:p>
          <a:p>
            <a:r>
              <a:rPr lang="ru-RU" altLang="ru-RU" sz="1800" smtClean="0">
                <a:latin typeface="Arial Black" panose="020B0A04020102020204" pitchFamily="34" charset="0"/>
              </a:rPr>
              <a:t>Ранняя потеря молочных зубов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2" t="5822" r="33607" b="40391"/>
          <a:stretch/>
        </p:blipFill>
        <p:spPr bwMode="auto">
          <a:xfrm>
            <a:off x="1749041" y="365126"/>
            <a:ext cx="8017811" cy="490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229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41" t="5784" r="29796" b="46847"/>
          <a:stretch/>
        </p:blipFill>
        <p:spPr bwMode="auto">
          <a:xfrm>
            <a:off x="1918952" y="605307"/>
            <a:ext cx="8406817" cy="430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6" t="5811" r="29721" b="47062"/>
          <a:stretch/>
        </p:blipFill>
        <p:spPr bwMode="auto">
          <a:xfrm>
            <a:off x="2137893" y="102295"/>
            <a:ext cx="7057622" cy="4173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3" t="4966" r="26743" b="40225"/>
          <a:stretch/>
        </p:blipFill>
        <p:spPr bwMode="auto">
          <a:xfrm>
            <a:off x="1868557" y="993913"/>
            <a:ext cx="8471031" cy="469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36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457200" y="0"/>
            <a:ext cx="11490325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000000"/>
                </a:solidFill>
                <a:latin typeface="Arial" panose="020B0604020202020204" pitchFamily="34" charset="0"/>
              </a:rPr>
              <a:t>Для выявления возможных причин аномалий в строении артикуляционного аппарата необходимо провести внимательный осмотр ребенка с учетом следующих данных:</a:t>
            </a: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1. На состояние артикуляцинного аппарата большое влияние могут оказывать неблагоприятная наследственность и неправильный образ жизни родителей. По наследству могут передаваться особенности артикуляционных органов, в частности, диастема, короткая уздечка языка, наличие расщелин твердого неба, недоразвитие или чрезмерное развитие челюстей.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2. Течение беременности первой и второй половины.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3. Осложнения при родах.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4. Доношенным или недоношенным родился ребенок.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5. До какого возраста ребенка происходило грудное вскармливание, с какого – искусственное, кормление из ложки и питье из чашки. С какого месяца ребенок начал принимать жесткую пищу. Неправильное кормление отражается в последующем на формировании жевательных и глотательных функций.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6.Какие заболевания перенес ребенок в первый год жизни и состоит ли на учете у педиатра.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638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696913" y="811213"/>
            <a:ext cx="100679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7. Внешний осмотр: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 динамика физического развития. Скачки роста. Физически недоразвитые дети чаще подвержены простудным заболеваниям, они вялые, страдают отсутствием аппетита, ранней потерей зубов по поводу кариеса и отставанием в развитии нижней челюсти;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выявляются особенности строения лица: пропорциональность, симметричность или ассиметричность (отмечается при косом прикусе);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выраженность носогубных складок при недоразвитии верхней челюсти и их сглаженность – когда верхняя челюсть более развита, чем нижняя; выраженность подбородочной складки наблюдается при недоразвитии нижней челюсти (дистальный прикус) и ее сглаженность – при более сильном развитии нижней челюсти по сравнению с верхней (мезиальный прикус);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правильность осанки. В норме голова с туловищем находятся на одной вертикальной линии, плечи отведены назад и несколько опущены, располагаются на одном уровне относительно друг друга. Грудная клетка развернута и чуть выдвинута вперед, лопатки не выступают, живот подтянут, ноги в коленях выпрямлены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741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838200" y="1147763"/>
            <a:ext cx="10804525" cy="341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8. Вредные привычки. Многие родители считают, что неровные зубы у ребенка – результат наследственности, тогда как в 70 % случаев виновником являются вредные привычки, которые ведут к нарушению функций зубочелюстной системы.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Вредные привычки формируются в возрасте до 1,5 лет, реже в дошкольном и младшем школьном возрасте, часто развиваются у детей, склонных к депрессии.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К вредным привычкам относятся сосание пальцев, языка, щеки, предметов, прикусывание губ и щек, ротовое дыхание, привычка давить языком на зубы, неправильная речевая артикуляция; зафиксированные позотонические рефлексы, определяющие неправильное положение частей тела в покое – нарушение осанки, неправильная поза тела или подкладывание кулачка под щеку во время сна, запрокидывание головы. В результате чаще наблюдаются чрезмерное развитие верхней челюсти, сужение челюстей в боковых участках, открытый прикус.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843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8436" name="Прямоугольник 3"/>
          <p:cNvSpPr>
            <a:spLocks noChangeArrowheads="1"/>
          </p:cNvSpPr>
          <p:nvPr/>
        </p:nvSpPr>
        <p:spPr bwMode="auto">
          <a:xfrm>
            <a:off x="495300" y="814388"/>
            <a:ext cx="65373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9. Исследование функций дыхания, глотания, жевания, речи, т.к. они влияют на формирование зубочелюстной системы. Отклонения же от нормы в той или иной функции ведут не только к неправильному формированию прикуса, но и отражаются на здоровье ребенка в целом.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37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8438" name="AutoShape 2" descr="http://wallpaperscraft.ru/image/rebenok_goluboglazyy_yabloko_eda_vzglyad_devochka_54562_2048x20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8439" name="AutoShape 4" descr="http://wallpaperscraft.ru/image/rebenok_goluboglazyy_yabloko_eda_vzglyad_devochka_54562_2048x2048.jp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1844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814388"/>
            <a:ext cx="5067300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9459" name="Прямоугольник 4"/>
          <p:cNvSpPr>
            <a:spLocks noChangeArrowheads="1"/>
          </p:cNvSpPr>
          <p:nvPr/>
        </p:nvSpPr>
        <p:spPr bwMode="auto">
          <a:xfrm>
            <a:off x="1111250" y="717550"/>
            <a:ext cx="102155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Функция дыхания играет далеко не последнюю роль в формировании зубочелюстной системы. Затрудненное прохождение струи воздуха через носовые ходы развивает ротовое или смешанное дыхание. Ротовое дыхание относится к вредным привычкам только потому, что ребенок может дышать носом, но он отвык от этого в силу частых простудных заболеваний. Клинические признаки: рот постоянно полуоткрыт, при дыхании заметно напряжение крыльев носа, изменение конфигурации ноздрей, в состоянии физиологического покоя отмечается увеличение нижней трети лица. У таких детей узкие плечи, впалая грудь, бледность щек, они часто облизывают губы, в результате чего у них может развивается хейлит.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При ротовом дыхании изменяется и форма верхней челюсти: она сужена в боковых участках. Одновременно с сужением челюсти изменяется и форма носовых ходов, искривляется носовая перегородка, и эти деформации, в свою очередь, поддерживают привычку к ротовому дыханию, что ведет к изменению тембра голоса. </a:t>
            </a:r>
          </a:p>
        </p:txBody>
      </p:sp>
      <p:sp>
        <p:nvSpPr>
          <p:cNvPr id="19460" name="Объект 5"/>
          <p:cNvSpPr>
            <a:spLocks noGrp="1"/>
          </p:cNvSpPr>
          <p:nvPr>
            <p:ph idx="1"/>
          </p:nvPr>
        </p:nvSpPr>
        <p:spPr>
          <a:xfrm>
            <a:off x="557213" y="495300"/>
            <a:ext cx="10515600" cy="4351338"/>
          </a:xfrm>
        </p:spPr>
        <p:txBody>
          <a:bodyPr/>
          <a:lstStyle/>
          <a:p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0" y="365125"/>
            <a:ext cx="119634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На формирование зубочелюстной системы большое влияние оказывают и функции глотания и жевания. Поэтому родители должны помнить об этом уже с момента применения искусственного вскармливания ребенка и соблюдать ряд правил при этом: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а) при искусственном вскармливании соска должна быть надета на бутылку с широким горлышком, иметь три маленьких отверстия и быть упругой;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б) бутылочку необходимо держать под углом в 45 градусов и не опирать ее на нижнюю челюсть ребенка;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в) брать ребенка на руки, держать преимущественно в одной позе и так, как при кормлении грудью;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г) своевременно переходить на кормление твердой пищей, согласно рекомендациям педиатра;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д) при кормлении с ложки её следует подносить к губам ребенка, а не вводить непосредственно в рот. Малыш должен тянуться к ложке, это движение – своего рода тренировка мышц челюстей. Ложка для ребенка в возрасте одного года должна быть основным столовым прибором.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Формирование функций жевания и глотания будет задерживаться, если искусственное вскармливание будет проводиться неправильно, и после достижении ребенком года его будут кормить только через соску. При осмотре таких детей часто можно наблюдать следующую картину: язык располагается между зубами верхней и нижней челюстей; рот открыт; верхняя челюсть опережает в своем развитии нижнюю; при глотании заметны сокращения мышц приротовой области; глотание остается инфантильным. Все это ведет к значительным изменениям в челюстно-лицевой области. Нарушается и артикуляция, что приводит к дефектному произношению некоторых звуков.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150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503238" y="0"/>
            <a:ext cx="10850562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000000"/>
                </a:solidFill>
                <a:latin typeface="Arial" panose="020B0604020202020204" pitchFamily="34" charset="0"/>
              </a:rPr>
              <a:t>При осмотре полости рта ребенка обращают внимание на следующие показатели:</a:t>
            </a: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состояние слизистой губ. Оно нарушается при наличии вредной привычки прикусывания губ (см. п.1, часть VII статьи);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преддверие полости рта – мелкое, среднее, достаточной глубины;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состояние уздечки верхней губы: нормального или аномального размера, место прикрепления. При диастеме, если уздечка легко растяжима, то оперативное вмешательство проводится перед прорезыванием постоянных зубов;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уздечка нижней губы: если прикреплена к десневому сосочку, проводится рассечение; прорезывание зубов: нормальное, преждевременное, запоздалое, парное или непарное, последовательность;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ru-RU" altLang="ru-RU" b="1">
                <a:solidFill>
                  <a:srgbClr val="000000"/>
                </a:solidFill>
                <a:latin typeface="Arial" panose="020B0604020202020204" pitchFamily="34" charset="0"/>
              </a:rPr>
              <a:t>Прикус</a:t>
            </a: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 – это положение относительно друг друга верхних и нижних зубов при смыкании. Основными признаками правильно сформированного прикуса являются: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а) ровные зубные дуги;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б) верхняя челюсть расположена кпереди относительно нижней;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в) средняя вертикальная линия, проходящая между центральными зубами, совпадает со средней линией лица; </a:t>
            </a:r>
            <a:b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г) коронки верхних передних зубов на 1/3 перекрывают коронки нижних передних зубов.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253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2532" name="Picture 2" descr="http://ozubkah.ru/wp-content/uploads/2016/11/nepravilnyiy-prik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0"/>
            <a:ext cx="918686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4"/>
          <p:cNvSpPr>
            <a:spLocks noChangeArrowheads="1"/>
          </p:cNvSpPr>
          <p:nvPr/>
        </p:nvSpPr>
        <p:spPr bwMode="auto">
          <a:xfrm>
            <a:off x="1238250" y="365125"/>
            <a:ext cx="9593263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Аномалии зубочелюстной системы, ротовой полости и носоглотки, предрасполагают к нарушению звукопроизношения. Во многих работах, посвященным проблемам нарушений звукопроизношения проводится корреляционная зависимость между нарушениями звукопроизношения и аномалиями зубочелюстной системы, аномалиями строения органов ротовой полости и носоглотки. В работе Н, Я. Григоренко, С.А. Цыбульский «Диагностика и коррекция звукопроизносительных расстройств у детей с нетяжелыми зубочелюстными аномалиями» 2005 г. приводятся следующие данные аномалий зубочелюстной системы, ротовой полости и носоглотки, предрасполагающие к нарушению звукопроизношения (Таблица №1).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4579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8" t="20705" r="23384" b="22037"/>
          <a:stretch>
            <a:fillRect/>
          </a:stretch>
        </p:blipFill>
        <p:spPr bwMode="auto">
          <a:xfrm>
            <a:off x="2447925" y="365125"/>
            <a:ext cx="7918450" cy="506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560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560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70" t="11057" r="32732" b="10751"/>
          <a:stretch>
            <a:fillRect/>
          </a:stretch>
        </p:blipFill>
        <p:spPr bwMode="auto">
          <a:xfrm>
            <a:off x="3727450" y="239713"/>
            <a:ext cx="4730750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662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662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4" t="17419" r="36885" b="14650"/>
          <a:stretch>
            <a:fillRect/>
          </a:stretch>
        </p:blipFill>
        <p:spPr bwMode="auto">
          <a:xfrm>
            <a:off x="3548063" y="-127000"/>
            <a:ext cx="4329112" cy="648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765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765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14958" r="37115" b="19984"/>
          <a:stretch>
            <a:fillRect/>
          </a:stretch>
        </p:blipFill>
        <p:spPr bwMode="auto">
          <a:xfrm>
            <a:off x="3292475" y="0"/>
            <a:ext cx="4486275" cy="646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867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2867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77" t="15984" r="36884" b="18549"/>
          <a:stretch>
            <a:fillRect/>
          </a:stretch>
        </p:blipFill>
        <p:spPr bwMode="auto">
          <a:xfrm>
            <a:off x="2517775" y="0"/>
            <a:ext cx="4832350" cy="67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9699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9700" name="Прямоугольник 3"/>
          <p:cNvSpPr>
            <a:spLocks noChangeArrowheads="1"/>
          </p:cNvSpPr>
          <p:nvPr/>
        </p:nvSpPr>
        <p:spPr bwMode="auto">
          <a:xfrm>
            <a:off x="593725" y="544513"/>
            <a:ext cx="114919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Лечение таких случаев ортодонт проводит совместно с дефектологом или логопедом. С целью коррекции открытого прикуса детские стоматологи и ортодонты рекомендуют применять специальные вестибулярные пластинки или трейнеры – мягкие силиконовые моифункциональные позиционеры, корректирующие положение языка и способствующие нормализации мышечного баланса (приоральных и внутриоральных мягких тканей). Логопедам также рекомендуется применять вестибулярные пластинки специальных модификаций в своей работе с ребёнком: пластинки с проволочной заслонкой - для правильного позиционирования языка, пластинки с бусинкой - для разминки языка перед проведением специализированных упражнений. Эти модели пластинок позволяют логопеду в процессе работы с ребёнком эффективно и быстро поставить многие сложные звуки. Вестибулярные пластинки и трейнеры - это стандартные аппараты, которые не требуют снятия слепков и индивидуального изготовления и позволяют наиболее простым и безболезненным способом устранить нарушения прикуса на ранней стадии. Использование таких аппаратов способствует не только нормализации положения и функции языка и коррекции прикуса, но и нормализации типа дыхания и глотания, а также улучшению осанки и общего развития детского организма. При этом уже во время коррекции прикуса логопед может проводить соответствующие артикуляционные упражнения, ускоряющие также и ортодонтическое лечение. 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07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0724" name="Прямоугольник 3"/>
          <p:cNvSpPr>
            <a:spLocks noChangeArrowheads="1"/>
          </p:cNvSpPr>
          <p:nvPr/>
        </p:nvSpPr>
        <p:spPr bwMode="auto">
          <a:xfrm>
            <a:off x="1403350" y="354013"/>
            <a:ext cx="920591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ts val="1000"/>
              </a:spcBef>
            </a:pPr>
            <a:r>
              <a:rPr lang="ru-RU" altLang="ru-RU" b="1"/>
              <a:t>Различные виды вестибулярных пластинок позволяют: </a:t>
            </a:r>
            <a:endParaRPr lang="ru-RU" altLang="ru-RU">
              <a:latin typeface="Arial" panose="020B0604020202020204" pitchFamily="34" charset="0"/>
            </a:endParaRPr>
          </a:p>
          <a:p>
            <a:pPr eaLnBrk="1" hangingPunct="1"/>
            <a:endParaRPr lang="ru-RU" altLang="ru-RU"/>
          </a:p>
          <a:p>
            <a:pPr eaLnBrk="1" hangingPunct="1"/>
            <a:r>
              <a:rPr lang="ru-RU" altLang="ru-RU"/>
              <a:t>*эффективно бороться с детской привычкой сосать соску и пальцы;</a:t>
            </a:r>
          </a:p>
          <a:p>
            <a:pPr eaLnBrk="1" hangingPunct="1"/>
            <a:r>
              <a:rPr lang="ru-RU" altLang="ru-RU"/>
              <a:t>*перевести ротовое дыхание ребенка в носовое;</a:t>
            </a:r>
          </a:p>
          <a:p>
            <a:pPr eaLnBrk="1" hangingPunct="1"/>
            <a:r>
              <a:rPr lang="ru-RU" altLang="ru-RU"/>
              <a:t>*развить круговую мышцу рта и нормализовать смыкание губ;</a:t>
            </a:r>
          </a:p>
          <a:p>
            <a:pPr eaLnBrk="1" hangingPunct="1"/>
            <a:r>
              <a:rPr lang="ru-RU" altLang="ru-RU"/>
              <a:t>*корректировать инфантильное глотание и недоразвитие нижней челюсти;</a:t>
            </a:r>
          </a:p>
          <a:p>
            <a:pPr eaLnBrk="1" hangingPunct="1"/>
            <a:r>
              <a:rPr lang="ru-RU" altLang="ru-RU"/>
              <a:t>*осуществлять миофункциональную тренировку;</a:t>
            </a:r>
          </a:p>
          <a:p>
            <a:pPr eaLnBrk="1" hangingPunct="1"/>
            <a:r>
              <a:rPr lang="ru-RU" altLang="ru-RU"/>
              <a:t>*стимулировать процесс естественной  саморегуляции растущего организма;</a:t>
            </a:r>
          </a:p>
          <a:p>
            <a:pPr eaLnBrk="1" hangingPunct="1"/>
            <a:r>
              <a:rPr lang="ru-RU" altLang="ru-RU"/>
              <a:t>*эффективно корректировать дефекты речи.</a:t>
            </a:r>
          </a:p>
          <a:p>
            <a:pPr eaLnBrk="1" hangingPunct="1"/>
            <a:endParaRPr lang="ru-RU" altLang="ru-RU"/>
          </a:p>
        </p:txBody>
      </p:sp>
      <p:pic>
        <p:nvPicPr>
          <p:cNvPr id="307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" t="21429" r="24190" b="10606"/>
          <a:stretch>
            <a:fillRect/>
          </a:stretch>
        </p:blipFill>
        <p:spPr bwMode="auto">
          <a:xfrm>
            <a:off x="8447088" y="2751138"/>
            <a:ext cx="2786062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1419225" y="0"/>
            <a:ext cx="8912225" cy="1281113"/>
          </a:xfrm>
        </p:spPr>
        <p:txBody>
          <a:bodyPr/>
          <a:lstStyle/>
          <a:p>
            <a:r>
              <a:rPr lang="ru-RU" altLang="ru-RU" sz="2800" smtClean="0"/>
              <a:t>Вестибюлярная пластинка </a:t>
            </a:r>
            <a:r>
              <a:rPr lang="en-US" altLang="ru-RU" sz="2800" smtClean="0"/>
              <a:t>Muppy</a:t>
            </a:r>
            <a:r>
              <a:rPr lang="ru-RU" altLang="ru-RU" sz="2800" smtClean="0"/>
              <a:t> с заслонкой</a:t>
            </a:r>
          </a:p>
        </p:txBody>
      </p:sp>
      <p:sp>
        <p:nvSpPr>
          <p:cNvPr id="31747" name="Объект 2"/>
          <p:cNvSpPr>
            <a:spLocks noGrp="1"/>
          </p:cNvSpPr>
          <p:nvPr>
            <p:ph idx="1"/>
          </p:nvPr>
        </p:nvSpPr>
        <p:spPr>
          <a:xfrm>
            <a:off x="219075" y="2528888"/>
            <a:ext cx="12896850" cy="3529012"/>
          </a:xfrm>
        </p:spPr>
        <p:txBody>
          <a:bodyPr/>
          <a:lstStyle/>
          <a:p>
            <a:endParaRPr lang="ru-RU" altLang="ru-RU" sz="16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8" name="Picture 4" descr="вестибулярная пластинка Mup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4391025"/>
            <a:ext cx="3084512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Прямоугольник 4"/>
          <p:cNvSpPr>
            <a:spLocks noChangeArrowheads="1"/>
          </p:cNvSpPr>
          <p:nvPr/>
        </p:nvSpPr>
        <p:spPr bwMode="auto">
          <a:xfrm>
            <a:off x="2019300" y="750888"/>
            <a:ext cx="9158288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 модель пластинки Muppy будет полезна в тех случаях, если ребенок во время разговора или глотания прокладывает язык между зубами. Это часто приводит к формированию открытого прикуса, так как возникает помеха для полноценного прорезывания зубов верхнего ряда. Могут возникнуть проблемы и с речью – дети не могут держать язык в правильном положении.</a:t>
            </a:r>
          </a:p>
          <a:p>
            <a:pPr eaLnBrk="1" hangingPunct="1"/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Пластинка с заслонкой не позволяет прокладывать язык между зубами, благодаря чему устраняет вероятность развития открытого прикуса и положительно сказывается на качестве речи. Пластинки изготавливаются из прозрачного силикона. От их применения можно заметить следующую пользу: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помогает ребенку научиться правильному произношению звуков;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корректирует положение языка;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обеспечивает миофункциональную тренировку и укрепление круговой мышцы рта;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ru-RU" altLang="ru-RU">
                <a:solidFill>
                  <a:srgbClr val="41414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привычку дышать носом.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2775" y="119063"/>
            <a:ext cx="8912225" cy="128111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/>
              <a:t>Вестибюлярная</a:t>
            </a:r>
            <a:r>
              <a:rPr lang="ru-RU" dirty="0"/>
              <a:t> пластинка </a:t>
            </a:r>
            <a:r>
              <a:rPr lang="en-US" dirty="0" err="1"/>
              <a:t>Muppy</a:t>
            </a:r>
            <a:r>
              <a:rPr lang="ru-RU" dirty="0"/>
              <a:t> с </a:t>
            </a:r>
            <a:r>
              <a:rPr lang="ru-RU" dirty="0" smtClean="0"/>
              <a:t>бусинкой</a:t>
            </a:r>
            <a:endParaRPr lang="ru-RU" dirty="0"/>
          </a:p>
        </p:txBody>
      </p:sp>
      <p:pic>
        <p:nvPicPr>
          <p:cNvPr id="32771" name="Picture 2" descr="http://logopedshop.ru/pictures/items/thumbs/4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94750" y="1843088"/>
            <a:ext cx="3286125" cy="2462212"/>
          </a:xfrm>
          <a:noFill/>
        </p:spPr>
      </p:pic>
      <p:sp>
        <p:nvSpPr>
          <p:cNvPr id="32772" name="Прямоугольник 3"/>
          <p:cNvSpPr>
            <a:spLocks noChangeArrowheads="1"/>
          </p:cNvSpPr>
          <p:nvPr/>
        </p:nvSpPr>
        <p:spPr bwMode="auto">
          <a:xfrm>
            <a:off x="1104900" y="1265238"/>
            <a:ext cx="7466013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с бусинкой имеет очень широкий спектр применения. Она оказывает не только профилактическое, но и выраженное лечебное действие. Это позволяет использовать устройство при следующих патологиях: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-дизартрия;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-нарушение произношения звуков;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-повышенный тонус артикуляционных мышц;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-функциональная ринолалия;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-тахилалия, то есть ускоренный темп речи;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-заикание;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-ослабленная мускулатура языка при макроглоссии;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-брадилалия – замедленный темп речи.</a:t>
            </a:r>
          </a:p>
          <a:p>
            <a:pPr eaLnBrk="1" hangingPunct="1"/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Пластинка с бусинкой помогает удерживать язык в правильном положении, при этом его корень стимулируется, усиливая тонус соответствующей мышцы. 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3795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33796" name="Прямоугольник 4"/>
          <p:cNvSpPr>
            <a:spLocks noChangeArrowheads="1"/>
          </p:cNvSpPr>
          <p:nvPr/>
        </p:nvSpPr>
        <p:spPr bwMode="auto">
          <a:xfrm>
            <a:off x="382588" y="-647700"/>
            <a:ext cx="9440862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ru-RU" altLang="ru-RU"/>
          </a:p>
          <a:p>
            <a:pPr eaLnBrk="1" hangingPunct="1"/>
            <a:endParaRPr lang="ru-RU" altLang="ru-RU"/>
          </a:p>
          <a:p>
            <a:pPr eaLnBrk="1" hangingPunct="1"/>
            <a:endParaRPr lang="ru-RU" altLang="ru-RU"/>
          </a:p>
          <a:p>
            <a:pPr eaLnBrk="1" hangingPunct="1"/>
            <a:r>
              <a:rPr lang="ru-RU" altLang="ru-RU"/>
              <a:t>T4I- (Trainer for Infant)</a:t>
            </a:r>
          </a:p>
          <a:p>
            <a:pPr eaLnBrk="1" hangingPunct="1"/>
            <a:endParaRPr lang="ru-RU" altLang="ru-RU"/>
          </a:p>
          <a:p>
            <a:pPr eaLnBrk="1" hangingPunct="1"/>
            <a:r>
              <a:rPr lang="ru-RU" altLang="ru-RU"/>
              <a:t>- трейнер для малышей (модель T4I), регулярное применение которого позволяет не только восполнить недостающую нагрузку на оральную мускулатуру, но и выработать у ребенка правильное положение языка в покое и при глотании, а также устранить межзубный сигматизм. Эффективен как при индивидуальных, так и групповых занятиях. Рекомендуемый режим применения: 2 раза в течение дня по 10-15 минут. Данная модель, предназначенна для самых маленьких и поэтому снабжена специальной эластичной петелькой и ремешком, посредством которых трейнер пристегивается к одежде малыша. </a:t>
            </a:r>
          </a:p>
          <a:p>
            <a:pPr eaLnBrk="1" hangingPunct="1"/>
            <a:endParaRPr lang="ru-RU" altLang="ru-RU"/>
          </a:p>
          <a:p>
            <a:pPr eaLnBrk="1" hangingPunct="1"/>
            <a:r>
              <a:rPr lang="ru-RU" altLang="ru-RU"/>
              <a:t>T4K – (Trainer for Kids)</a:t>
            </a:r>
          </a:p>
          <a:p>
            <a:pPr eaLnBrk="1" hangingPunct="1"/>
            <a:r>
              <a:rPr lang="ru-RU" altLang="ru-RU"/>
              <a:t>Трейнеры для детей 6-10 летнего возраста (МОДЕЛЬ T4K) предназначены для коррекции миофункциональных нарушений, в том числе и речевых. В конструкции трейнера предусмотрен специальный язычок (3) для коррекции положения языка в полости рта, который «напоминает» ребенку о правильной его позиции – касаясь его язык занимает в полости рта физиологически правильное небное положение. Ограничитель положения языка (4) помогает ребенку избавиться от вредной привычки прокладывать его между зубными рядами при глотании. Трейнеры T4K помогают перестроить тип дыхания и глотания, снизить избыточное давление мышц и нормализовать рост зубочелюстной системы. </a:t>
            </a:r>
          </a:p>
          <a:p>
            <a:pPr eaLnBrk="1" hangingPunct="1"/>
            <a:r>
              <a:rPr lang="ru-RU" altLang="ru-RU"/>
              <a:t>Благодаря эффекту мышечной «памяти», результаты активной дневной миофункциональной коррекции закрепляются во время ночного ношения аппарата. </a:t>
            </a:r>
          </a:p>
        </p:txBody>
      </p:sp>
      <p:pic>
        <p:nvPicPr>
          <p:cNvPr id="33797" name="Picture 5" descr="http://www.vallexm.ru/files/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525" y="776288"/>
            <a:ext cx="2530475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2788" y="3398838"/>
            <a:ext cx="2311400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150"/>
          </a:xfrm>
        </p:spPr>
        <p:txBody>
          <a:bodyPr/>
          <a:lstStyle/>
          <a:p>
            <a:endParaRPr lang="ru-RU" altLang="ru-RU" smtClean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302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4820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150"/>
          </a:xfrm>
        </p:spPr>
        <p:txBody>
          <a:bodyPr/>
          <a:lstStyle/>
          <a:p>
            <a:endParaRPr lang="ru-RU" altLang="ru-RU" smtClean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302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584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150"/>
          </a:xfrm>
        </p:spPr>
        <p:txBody>
          <a:bodyPr/>
          <a:lstStyle/>
          <a:p>
            <a:endParaRPr lang="ru-RU" altLang="ru-RU" smtClean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302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789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317500"/>
            <a:ext cx="10775950" cy="606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82700" y="350838"/>
            <a:ext cx="10221913" cy="5749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150"/>
          </a:xfrm>
        </p:spPr>
        <p:txBody>
          <a:bodyPr/>
          <a:lstStyle/>
          <a:p>
            <a:endParaRPr lang="ru-RU" altLang="ru-RU" smtClean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302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9940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354013"/>
            <a:ext cx="11031537" cy="620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4096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4888" y="623888"/>
            <a:ext cx="9401175" cy="5287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4301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ru-RU" altLang="ru-RU" sz="4400" smtClean="0"/>
              <a:t>Спасибо 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 Microsoft PowerPoint [Режим совместимости]" id="{80F1236C-89E5-48A2-93DE-F7ECB8CFB19D}" vid="{0BD49DB4-C7D5-4E3F-8A3C-289557FB378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Microsoft PowerPoint</Template>
  <TotalTime>1258</TotalTime>
  <Words>1062</Words>
  <Application>Microsoft Office PowerPoint</Application>
  <PresentationFormat>Широкоэкранный</PresentationFormat>
  <Paragraphs>92</Paragraphs>
  <Slides>36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Arial Black</vt:lpstr>
      <vt:lpstr>Calibri</vt:lpstr>
      <vt:lpstr>Calibri Light</vt:lpstr>
      <vt:lpstr>Times New Roman</vt:lpstr>
      <vt:lpstr>Тема Office</vt:lpstr>
      <vt:lpstr>   </vt:lpstr>
      <vt:lpstr> Миофункциональная терапия Medicine: myofunctional therapy (комплекс специальных упражнений, тренирующих у ребенка правильное положение языка в покое (расположена прямо за верхними резцами - в 5мм за ними, где небо изгибается вверх), нормальное смыкание губ и носовое дыхание </vt:lpstr>
      <vt:lpstr>      ЗДОРОВЫЙ ЧЕЛОВЕК ДОЛЖЕН ДЫШАТЬ ТОЛЬКО НОСОМ!  Если носовое дыхание затруднено, человек начинает дышать ртом. Носовое дыхание инстинктивное, естественное, глубокое. Ротовое дыхание- поверхностное, неадекватное. При ротовом дыхании в процесс включаются вспомогательные дыхательные мышцы. Постоянная работа этих мышц приводит к нарушению осанки </vt:lpstr>
      <vt:lpstr>        В сутки человек вдыхает и выдыхает 28 тысяч раз. Это примерно от 10 до 20 тысячи литров воздуха В нем содержатся бактерии, пыли и аллергены Очищение воздуха через нос происходит за 15 минут А через альвеолы от 60 до 120 дней</vt:lpstr>
      <vt:lpstr>Презентация PowerPoint</vt:lpstr>
      <vt:lpstr>ПРИЧИНЫ развития аномалий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Вестибюлярная пластинка Muppy с заслонкой</vt:lpstr>
      <vt:lpstr>Вестибюлярная пластинка Muppy с бусинкой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creator>Барно Никитина</dc:creator>
  <cp:lastModifiedBy>Барно Никитина</cp:lastModifiedBy>
  <cp:revision>8</cp:revision>
  <cp:lastPrinted>2018-05-16T08:04:22Z</cp:lastPrinted>
  <dcterms:created xsi:type="dcterms:W3CDTF">2018-04-23T15:58:12Z</dcterms:created>
  <dcterms:modified xsi:type="dcterms:W3CDTF">2019-11-15T05:54:56Z</dcterms:modified>
</cp:coreProperties>
</file>