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876FAAC-E7F5-4A72-9C94-781BC0E3A3FE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4AE5C6-AA34-4DE0-BFF2-2A8BB9B5B72F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26.01.2023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origina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539552" y="2420889"/>
            <a:ext cx="8352928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3200" b="1" i="1" spc="300" dirty="0" smtClean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50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  <a:p>
            <a:pPr algn="ctr"/>
            <a:r>
              <a:rPr lang="ru-RU" sz="32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Художественно-эстетическое </a:t>
            </a:r>
            <a:r>
              <a:rPr lang="ru-RU" sz="3200" b="1" i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solidFill>
                  <a:schemeClr val="accent4">
                    <a:lumMod val="50000"/>
                  </a:schemeClr>
                </a:soli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развитие дошкольников в соответствии с ФГОС ДО</a:t>
            </a:r>
            <a:endParaRPr lang="ru-RU" sz="3200" b="1" i="1" cap="none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solidFill>
                <a:schemeClr val="accent4">
                  <a:lumMod val="50000"/>
                </a:schemeClr>
              </a:soli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355976" y="4869161"/>
            <a:ext cx="4464496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ru-RU" sz="2000" b="1" cap="none" spc="0" dirty="0" smtClean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043608" y="404664"/>
            <a:ext cx="7488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611560" y="260648"/>
            <a:ext cx="8208912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УПРАВЛЕНИЕ ОБРАЗОВАНИЯ И МОЛОДЕЖНОЙ ПОЛИТИКИ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АДМИНИСТРАЦИИ ГОРОДА РЯЗАНИ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МУНИЦИПАЛЬНОЕ БЮДЖЕТНОЕ ДОШКОЛЬНОЕ ОБРАЗОВАТЕЛЬНОЕ УЧРЕЖДЕНИЕ «ДЕТСКИЙ САД № 99» «КОРАБЛИК»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ru-RU" b="1" dirty="0" smtClean="0">
                <a:solidFill>
                  <a:schemeClr val="bg2">
                    <a:lumMod val="1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390035 г.Рязань, ул. Гоголя, д. 36, к.1; телефоны:92 – 95 – 25, 92 – 87 – 54, 92 – 87 – 53; факс: 92 – 95 – 25; электронная почта: ds99.ryazan@ryazangov.ru</a:t>
            </a:r>
            <a:endParaRPr lang="ru-RU" b="1" dirty="0" smtClean="0">
              <a:solidFill>
                <a:schemeClr val="bg2">
                  <a:lumMod val="1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203848" y="4860160"/>
            <a:ext cx="468052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r">
              <a:buClr>
                <a:srgbClr val="31B6FD"/>
              </a:buClr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Подготовила: </a:t>
            </a:r>
          </a:p>
          <a:p>
            <a:pPr lvl="0" algn="r">
              <a:buClr>
                <a:srgbClr val="31B6FD"/>
              </a:buClr>
            </a:pPr>
            <a:r>
              <a:rPr lang="ru-RU" sz="2000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Курчавая Олеся Борисовна, воспитатель 1 кв. категории</a:t>
            </a:r>
            <a:endParaRPr lang="ru-RU" sz="2000" dirty="0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cae96e0d92c17d921b7d89c5c9a8fe40.jpe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61555" y="357166"/>
            <a:ext cx="4420890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«От того, как прошло детство, кто вел ребенка за руку в детские годы, что вошло в его разум и сердце из окружающего мира - от этого в решающей степени зависит, каким человеком станет сегодняшний малыш»</a:t>
            </a:r>
          </a:p>
          <a:p>
            <a:pPr algn="ctr"/>
            <a:endParaRPr lang="ru-RU" b="1" dirty="0" smtClean="0">
              <a:solidFill>
                <a:schemeClr val="accent4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b="1" dirty="0" smtClean="0">
                <a:solidFill>
                  <a:schemeClr val="accent4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   В.А.Сухомлинский</a:t>
            </a:r>
          </a:p>
          <a:p>
            <a:pPr algn="r"/>
            <a:endParaRPr lang="ru-RU" sz="1600" b="1" dirty="0" smtClean="0"/>
          </a:p>
          <a:p>
            <a:pPr algn="ctr"/>
            <a:endParaRPr lang="ru-RU" sz="16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42844" y="3573016"/>
            <a:ext cx="8605620" cy="230832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2400" b="1" u="sng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pitchFamily="34" charset="0"/>
              </a:rPr>
              <a:t>Целью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effectLst>
                  <a:reflection blurRad="12700" stA="28000" endPos="45000" dist="1000" dir="5400000" sy="-100000" algn="bl" rotWithShape="0"/>
                </a:effectLst>
                <a:latin typeface="Arial Black" pitchFamily="34" charset="0"/>
                <a:cs typeface="Arial" pitchFamily="34" charset="0"/>
              </a:rPr>
              <a:t> художественно-эстетического воспитания является приобщение к изобразительному искусству, развитие детского творчества, формирование эстетического отношения к окружающему миру.</a:t>
            </a:r>
            <a:endParaRPr lang="ru-RU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effectLst>
                <a:reflection blurRad="12700" stA="28000" endPos="45000" dist="1000" dir="5400000" sy="-100000" algn="bl" rotWithShape="0"/>
              </a:effectLst>
              <a:latin typeface="Arial Black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image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61555" y="500042"/>
            <a:ext cx="442089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5400" b="1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Задачи</a:t>
            </a:r>
            <a:endParaRPr lang="ru-RU" sz="54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1" y="1928802"/>
            <a:ext cx="885828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ctr">
              <a:buFont typeface="+mj-lt"/>
              <a:buAutoNum type="arabicPeriod"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Развитие предпосылок ценностно-смыслового восприятия и понимания</a:t>
            </a:r>
          </a:p>
          <a:p>
            <a:pPr marL="342900" indent="-34290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произведений искусства (словесного, музыкального, изобразительного) мира природы;</a:t>
            </a:r>
          </a:p>
          <a:p>
            <a:pPr marL="342900" indent="-342900"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2. Становление эстетического отношения к окружающему миру;</a:t>
            </a:r>
          </a:p>
          <a:p>
            <a:pPr marL="342900" indent="-342900"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3. Формирование элементарных представлений о видах искусства; восприятие музыки,  художественной литературы, фольклора.</a:t>
            </a:r>
          </a:p>
          <a:p>
            <a:pPr marL="342900" indent="-342900"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4. Стимулирование сопереживания персонажам художественных произведений;</a:t>
            </a:r>
          </a:p>
          <a:p>
            <a:pPr marL="342900" indent="-342900" algn="ctr"/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342900" indent="-342900" algn="ctr"/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5. Реализация самостоятельной творческой деятельности детей (изобразительной, конструктивно-модельной, музыкальной и др.). </a:t>
            </a:r>
            <a:endParaRPr lang="ru-RU" b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>
    <p:pull dir="l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image (1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 descr="art-1209519_1920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214346" y="428604"/>
            <a:ext cx="9144000" cy="6267450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2361554" y="1857364"/>
            <a:ext cx="4925090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ru-RU" sz="2800" b="1" u="sng" dirty="0" smtClean="0">
                <a:ln>
                  <a:prstDash val="solid"/>
                </a:ln>
                <a:solidFill>
                  <a:schemeClr val="tx2"/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Направление художественно-эстетического развития:</a:t>
            </a:r>
            <a:endParaRPr lang="ru-RU" sz="2800" b="1" u="sng" cap="none" spc="0" dirty="0">
              <a:ln>
                <a:prstDash val="solid"/>
              </a:ln>
              <a:solidFill>
                <a:schemeClr val="tx2"/>
              </a:soli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41064" y="2967335"/>
            <a:ext cx="6661888" cy="310854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>
              <a:buFont typeface="Arial" pitchFamily="34" charset="0"/>
              <a:buChar char="•"/>
            </a:pPr>
            <a:r>
              <a:rPr lang="ru-RU" sz="2800" b="1" cap="none" spc="0" dirty="0" smtClean="0">
                <a:ln/>
                <a:solidFill>
                  <a:schemeClr val="tx1">
                    <a:lumMod val="85000"/>
                    <a:lumOff val="15000"/>
                  </a:schemeClr>
                </a:solidFill>
                <a:effectLst/>
              </a:rPr>
              <a:t>Приобщение к искусству</a:t>
            </a:r>
          </a:p>
          <a:p>
            <a:pPr algn="ctr">
              <a:buFont typeface="Arial" pitchFamily="34" charset="0"/>
              <a:buChar char="•"/>
            </a:pPr>
            <a:endParaRPr lang="ru-RU" sz="2800" b="1" cap="none" spc="0" dirty="0" smtClean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ln/>
              </a:rPr>
              <a:t>Изобразительная деятельность</a:t>
            </a:r>
          </a:p>
          <a:p>
            <a:pPr algn="ctr">
              <a:buFont typeface="Arial" pitchFamily="34" charset="0"/>
              <a:buChar char="•"/>
            </a:pPr>
            <a:endParaRPr lang="ru-RU" sz="2800" b="1" dirty="0" smtClean="0">
              <a:ln/>
              <a:solidFill>
                <a:schemeClr val="accent5">
                  <a:tint val="50000"/>
                  <a:satMod val="180000"/>
                </a:schemeClr>
              </a:solidFill>
            </a:endParaRPr>
          </a:p>
          <a:p>
            <a:pPr algn="ctr">
              <a:buFont typeface="Arial" pitchFamily="34" charset="0"/>
              <a:buChar char="•"/>
            </a:pPr>
            <a:r>
              <a:rPr lang="ru-RU" sz="2800" b="1" cap="none" spc="0" dirty="0" smtClean="0">
                <a:ln/>
                <a:effectLst/>
              </a:rPr>
              <a:t>Конструктивно-модельная деятельность</a:t>
            </a:r>
          </a:p>
          <a:p>
            <a:pPr algn="ctr">
              <a:buFont typeface="Arial" pitchFamily="34" charset="0"/>
              <a:buChar char="•"/>
            </a:pPr>
            <a:endParaRPr lang="ru-RU" sz="2800" b="1" cap="none" spc="0" dirty="0" smtClean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  <a:p>
            <a:pPr algn="ctr">
              <a:buFont typeface="Arial" pitchFamily="34" charset="0"/>
              <a:buChar char="•"/>
            </a:pPr>
            <a:r>
              <a:rPr lang="ru-RU" sz="2800" b="1" dirty="0" smtClean="0">
                <a:ln/>
              </a:rPr>
              <a:t>Музыкальная деятельность</a:t>
            </a:r>
            <a:endParaRPr lang="ru-RU" sz="2800" b="1" cap="none" spc="0" dirty="0">
              <a:ln/>
              <a:effectLst/>
            </a:endParaRPr>
          </a:p>
        </p:txBody>
      </p:sp>
    </p:spTree>
  </p:cSld>
  <p:clrMapOvr>
    <a:masterClrMapping/>
  </p:clrMapOvr>
  <p:transition>
    <p:wheel spokes="8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pic>
        <p:nvPicPr>
          <p:cNvPr id="1026" name="Picture 2" descr="http://player.myshared.ru/31/1311656/slides/slide_5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push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19458" name="Picture 2" descr="http://player.myshared.ru/31/1311656/slides/slide_6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split orient="vert" dir="in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im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642910" y="571480"/>
            <a:ext cx="7715303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32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Модель эстетического отношения </a:t>
            </a:r>
          </a:p>
          <a:p>
            <a:pPr algn="ctr"/>
            <a:r>
              <a:rPr lang="ru-RU" sz="32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(И.А. Лыкова)</a:t>
            </a:r>
          </a:p>
          <a:p>
            <a:pPr algn="ctr"/>
            <a:endParaRPr lang="ru-RU" sz="32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buFont typeface="Arial" pitchFamily="34" charset="0"/>
              <a:buChar char="•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Способность эмоционального переживания</a:t>
            </a:r>
          </a:p>
          <a:p>
            <a:pPr algn="ctr">
              <a:buFont typeface="Arial" pitchFamily="34" charset="0"/>
              <a:buChar char="•"/>
            </a:pPr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buFont typeface="Arial" pitchFamily="34" charset="0"/>
              <a:buChar char="•"/>
            </a:pPr>
            <a:r>
              <a:rPr lang="ru-RU" sz="2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Способность к активному усвоению художественного опыта (эстетической апперцепции) к самостоятельной творческой деятельности, к саморазвитию и экспериментированию (поисковым действиям)</a:t>
            </a:r>
          </a:p>
          <a:p>
            <a:pPr algn="ctr"/>
            <a:endParaRPr lang="ru-RU" sz="2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>
              <a:buFont typeface="Arial" pitchFamily="34" charset="0"/>
              <a:buChar char="•"/>
            </a:pPr>
            <a:r>
              <a:rPr lang="ru-RU" sz="2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Специфические художественные и творческие способности (восприятие, исполнительство и творчество)</a:t>
            </a:r>
            <a:endParaRPr lang="ru-RU" sz="2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>
    <p:circl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0482" name="Picture 2" descr="http://player.myshared.ru/31/1311656/slides/slide_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715148"/>
          </a:xfrm>
          <a:prstGeom prst="rect">
            <a:avLst/>
          </a:prstGeom>
          <a:noFill/>
        </p:spPr>
      </p:pic>
    </p:spTree>
  </p:cSld>
  <p:clrMapOvr>
    <a:masterClrMapping/>
  </p:clrMapOvr>
  <p:transition>
    <p:checke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22530" name="Picture 2" descr="http://player.myshared.ru/31/1311656/slides/slide_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14346" y="0"/>
            <a:ext cx="9358346" cy="6858000"/>
          </a:xfrm>
          <a:prstGeom prst="rect">
            <a:avLst/>
          </a:prstGeom>
          <a:noFill/>
        </p:spPr>
      </p:pic>
    </p:spTree>
  </p:cSld>
  <p:clrMapOvr>
    <a:masterClrMapping/>
  </p:clrMapOvr>
  <p:transition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pPr>
              <a:buNone/>
            </a:pPr>
            <a:endParaRPr lang="ru-RU" dirty="0"/>
          </a:p>
        </p:txBody>
      </p:sp>
      <p:pic>
        <p:nvPicPr>
          <p:cNvPr id="4" name="Рисунок 3" descr="img1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-214338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19876" y="928670"/>
            <a:ext cx="5038205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54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Важно:</a:t>
            </a:r>
          </a:p>
          <a:p>
            <a:pPr algn="ctr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24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5400" b="1" cap="none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endParaRPr lang="ru-RU" sz="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85720" y="1928802"/>
            <a:ext cx="8643998" cy="403187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b="1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4">
                    <a:lumMod val="50000"/>
                  </a:schemeClr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  <a:latin typeface="Arial Narrow" pitchFamily="34" charset="0"/>
                <a:cs typeface="Arial" pitchFamily="34" charset="0"/>
              </a:rPr>
              <a:t>Предметная среда имеет характер открытой, незамкнутой системы, способной к корректировке и развитию. Иначе говоря, среда не только развивающая, но и развивающаяся. При любых обстоятельствах предметный мир, окружающий ребенка, необходимо пополнять и обновлять, приспосабливая к новообразованиям определенного возраста.</a:t>
            </a:r>
            <a:endParaRPr lang="ru-RU" sz="32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4">
                  <a:lumMod val="50000"/>
                </a:schemeClr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  <a:latin typeface="Arial Narrow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>
    <p:plu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hello_html_3580ba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2361554" y="500042"/>
            <a:ext cx="49250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Вывод:</a:t>
            </a:r>
            <a:endParaRPr lang="ru-RU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357290" y="1714488"/>
            <a:ext cx="7729369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Успешность художественно-эстетической деятельности определяется</a:t>
            </a:r>
          </a:p>
          <a:p>
            <a:pPr algn="ctr"/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увлеченностью и способностью детей свободно использовать приобретенные знания, умения и навыки  в самом процессе деятельности </a:t>
            </a:r>
          </a:p>
          <a:p>
            <a:pPr algn="ctr"/>
            <a:r>
              <a:rPr lang="ru-RU" sz="2400" i="1" dirty="0" smtClean="0">
                <a:solidFill>
                  <a:schemeClr val="accent6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 находить  оригинальные решения поставленных задач. У детей развивается творческое, гибкое мышление, фантазия и воображение. Творческий поиск в конкретном виде деятельности приводит к определенным позитивным результатам.  </a:t>
            </a:r>
          </a:p>
          <a:p>
            <a:endParaRPr lang="ru-RU" dirty="0"/>
          </a:p>
        </p:txBody>
      </p:sp>
    </p:spTree>
  </p:cSld>
  <p:clrMapOvr>
    <a:masterClrMapping/>
  </p:clrMapOvr>
  <p:transition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pic>
        <p:nvPicPr>
          <p:cNvPr id="4" name="Рисунок 3" descr="ramka-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47261"/>
            <a:ext cx="9144000" cy="5963478"/>
          </a:xfrm>
          <a:prstGeom prst="rect">
            <a:avLst/>
          </a:prstGeom>
        </p:spPr>
      </p:pic>
      <p:sp>
        <p:nvSpPr>
          <p:cNvPr id="5" name="Прямоугольник 4"/>
          <p:cNvSpPr/>
          <p:nvPr/>
        </p:nvSpPr>
        <p:spPr>
          <a:xfrm>
            <a:off x="1071538" y="2357430"/>
            <a:ext cx="6786609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5400" b="1" dirty="0" smtClean="0">
                <a:ln w="10541" cmpd="sng">
                  <a:solidFill>
                    <a:srgbClr val="7D7D7D">
                      <a:tint val="100000"/>
                      <a:shade val="100000"/>
                      <a:satMod val="110000"/>
                    </a:srgbClr>
                  </a:solidFill>
                  <a:prstDash val="solid"/>
                </a:ln>
                <a:gradFill>
                  <a:gsLst>
                    <a:gs pos="0">
                      <a:srgbClr val="FFFFFF">
                        <a:tint val="40000"/>
                        <a:satMod val="250000"/>
                      </a:srgbClr>
                    </a:gs>
                    <a:gs pos="9000">
                      <a:srgbClr val="FFFFFF">
                        <a:tint val="52000"/>
                        <a:satMod val="300000"/>
                      </a:srgbClr>
                    </a:gs>
                    <a:gs pos="50000">
                      <a:srgbClr val="FFFFFF">
                        <a:shade val="20000"/>
                        <a:satMod val="300000"/>
                      </a:srgbClr>
                    </a:gs>
                    <a:gs pos="79000">
                      <a:srgbClr val="FFFFFF">
                        <a:tint val="52000"/>
                        <a:satMod val="300000"/>
                      </a:srgbClr>
                    </a:gs>
                    <a:gs pos="100000">
                      <a:srgbClr val="FFFFFF">
                        <a:tint val="40000"/>
                        <a:satMod val="250000"/>
                      </a:srgbClr>
                    </a:gs>
                  </a:gsLst>
                  <a:lin ang="5400000"/>
                </a:gradFill>
              </a:rPr>
              <a:t>Спасибо за внимание!!!</a:t>
            </a:r>
            <a:endParaRPr lang="ru-RU" sz="5400" b="1" cap="none" spc="0" dirty="0">
              <a:ln w="10541" cmpd="sng">
                <a:solidFill>
                  <a:srgbClr val="7D7D7D">
                    <a:tint val="100000"/>
                    <a:shade val="100000"/>
                    <a:satMod val="110000"/>
                  </a:srgbClr>
                </a:solidFill>
                <a:prstDash val="solid"/>
              </a:ln>
              <a:gradFill>
                <a:gsLst>
                  <a:gs pos="0">
                    <a:srgbClr val="FFFFFF">
                      <a:tint val="40000"/>
                      <a:satMod val="250000"/>
                    </a:srgbClr>
                  </a:gs>
                  <a:gs pos="9000">
                    <a:srgbClr val="FFFFFF">
                      <a:tint val="52000"/>
                      <a:satMod val="300000"/>
                    </a:srgbClr>
                  </a:gs>
                  <a:gs pos="50000">
                    <a:srgbClr val="FFFFFF">
                      <a:shade val="20000"/>
                      <a:satMod val="300000"/>
                    </a:srgbClr>
                  </a:gs>
                  <a:gs pos="79000">
                    <a:srgbClr val="FFFFFF">
                      <a:tint val="52000"/>
                      <a:satMod val="300000"/>
                    </a:srgbClr>
                  </a:gs>
                  <a:gs pos="100000">
                    <a:srgbClr val="FFFFFF">
                      <a:tint val="40000"/>
                      <a:satMod val="250000"/>
                    </a:srgbClr>
                  </a:gs>
                </a:gsLst>
                <a:lin ang="5400000"/>
              </a:gradFill>
              <a:effectLst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572000" y="1928802"/>
            <a:ext cx="1847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</p:spTree>
  </p:cSld>
  <p:clrMapOvr>
    <a:masterClrMapping/>
  </p:clrMapOvr>
  <p:transition>
    <p:wedg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147</TotalTime>
  <Words>382</Words>
  <Application>Microsoft Office PowerPoint</Application>
  <PresentationFormat>Экран (4:3)</PresentationFormat>
  <Paragraphs>59</Paragraphs>
  <Slides>12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Тема Office</vt:lpstr>
      <vt:lpstr>Слайд 1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  <vt:lpstr>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Администратор</dc:creator>
  <cp:lastModifiedBy>Владимир</cp:lastModifiedBy>
  <cp:revision>22</cp:revision>
  <dcterms:created xsi:type="dcterms:W3CDTF">2020-12-02T15:35:46Z</dcterms:created>
  <dcterms:modified xsi:type="dcterms:W3CDTF">2023-01-26T16:57:31Z</dcterms:modified>
</cp:coreProperties>
</file>