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3" r:id="rId5"/>
    <p:sldId id="265" r:id="rId6"/>
    <p:sldId id="26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93" r:id="rId16"/>
    <p:sldId id="294" r:id="rId17"/>
    <p:sldId id="295" r:id="rId18"/>
    <p:sldId id="296" r:id="rId19"/>
    <p:sldId id="29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84585" y="452438"/>
            <a:ext cx="7053263" cy="57959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627F0-DBBE-4749-B066-7C806FE7CED5}" type="datetimeFigureOut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DFF75-EA51-4BF2-8D12-A96134EF35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84585" y="452439"/>
            <a:ext cx="7053263" cy="14001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27485" y="2052639"/>
            <a:ext cx="3298031" cy="20208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239817" y="2052639"/>
            <a:ext cx="3298031" cy="20208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827485" y="4225926"/>
            <a:ext cx="3298031" cy="20224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239817" y="4225926"/>
            <a:ext cx="3298031" cy="20224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45AC9-5257-4C7D-A337-A720BE030F42}" type="datetimeFigureOut">
              <a:rPr lang="ru-RU"/>
              <a:pPr>
                <a:defRPr/>
              </a:pPr>
              <a:t>13.12.2017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4D02C-D542-4848-A943-7AAF2EF45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C8EA1-63E4-4115-8572-728E51DEEF4B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28579-59C3-4A7C-B069-3DF77DCBF00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2900" y="1752600"/>
            <a:ext cx="6535341" cy="2705100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sz="4000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Экологическое образование и воспитание  -эффективный метод развития творческих способностей учащихся</a:t>
            </a:r>
            <a:endParaRPr lang="ru-RU" dirty="0" smtClean="0">
              <a:solidFill>
                <a:srgbClr val="1F49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" name="Picture 4" descr="глобус2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197192" y="3012432"/>
            <a:ext cx="1882874" cy="2177002"/>
          </a:xfrm>
          <a:prstGeom prst="rect">
            <a:avLst/>
          </a:prstGeom>
          <a:noFill/>
          <a:extLst/>
        </p:spPr>
      </p:pic>
      <p:pic>
        <p:nvPicPr>
          <p:cNvPr id="5" name="Picture 5" descr="эмблема5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6998873" y="2621047"/>
            <a:ext cx="1010240" cy="1467388"/>
          </a:xfrm>
          <a:prstGeom prst="rect">
            <a:avLst/>
          </a:prstGeom>
          <a:noFill/>
          <a:extLst/>
        </p:spPr>
      </p:pic>
      <p:sp>
        <p:nvSpPr>
          <p:cNvPr id="7" name="TextBox 6"/>
          <p:cNvSpPr txBox="1"/>
          <p:nvPr/>
        </p:nvSpPr>
        <p:spPr>
          <a:xfrm>
            <a:off x="7240191" y="5133975"/>
            <a:ext cx="192129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sp>
        <p:nvSpPr>
          <p:cNvPr id="5126" name="TextBox 5"/>
          <p:cNvSpPr txBox="1">
            <a:spLocks noChangeArrowheads="1"/>
          </p:cNvSpPr>
          <p:nvPr/>
        </p:nvSpPr>
        <p:spPr bwMode="auto">
          <a:xfrm>
            <a:off x="0" y="188914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>
                <a:solidFill>
                  <a:srgbClr val="1F497D"/>
                </a:solidFill>
                <a:latin typeface="Calibri Light"/>
              </a:rPr>
              <a:t>Муниципальное бюджетное образовательное учреждение </a:t>
            </a:r>
            <a:br>
              <a:rPr lang="ru-RU" sz="2000">
                <a:solidFill>
                  <a:srgbClr val="1F497D"/>
                </a:solidFill>
                <a:latin typeface="Calibri Light"/>
              </a:rPr>
            </a:br>
            <a:r>
              <a:rPr lang="ru-RU" sz="2000">
                <a:solidFill>
                  <a:srgbClr val="1F497D"/>
                </a:solidFill>
                <a:latin typeface="Calibri Light"/>
              </a:rPr>
              <a:t>«Средняя школа №9» </a:t>
            </a:r>
          </a:p>
          <a:p>
            <a:pPr algn="ctr"/>
            <a:r>
              <a:rPr lang="ru-RU" sz="2000">
                <a:solidFill>
                  <a:srgbClr val="1F497D"/>
                </a:solidFill>
                <a:latin typeface="Calibri Light"/>
              </a:rPr>
              <a:t>г. Димитровград, Ульяновская область, РФ</a:t>
            </a:r>
            <a:endParaRPr lang="en-US" sz="2000">
              <a:solidFill>
                <a:srgbClr val="1F497D"/>
              </a:solidFill>
              <a:latin typeface="Calibri Light"/>
            </a:endParaRPr>
          </a:p>
          <a:p>
            <a:pPr algn="ctr"/>
            <a:r>
              <a:rPr lang="ru-RU" sz="2000">
                <a:solidFill>
                  <a:srgbClr val="1F497D"/>
                </a:solidFill>
                <a:latin typeface="Calibri Light"/>
              </a:rPr>
              <a:t>Научное общество учащихся «НООСФЕРА»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1488" y="5067301"/>
            <a:ext cx="3731278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dirty="0" err="1">
                <a:solidFill>
                  <a:schemeClr val="accent1">
                    <a:lumMod val="75000"/>
                  </a:schemeClr>
                </a:solidFill>
              </a:rPr>
              <a:t>Капкова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 Татьяна Григорьевна, </a:t>
            </a:r>
          </a:p>
          <a:p>
            <a:pPr>
              <a:defRPr/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Руководитель НОУ «НООСФЕРА»</a:t>
            </a:r>
          </a:p>
          <a:p>
            <a:pPr>
              <a:defRPr/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учитель  биологии и экологии</a:t>
            </a:r>
          </a:p>
          <a:p>
            <a:pPr>
              <a:defRPr/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высшей категории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/>
          <p:cNvSpPr>
            <a:spLocks noGrp="1"/>
          </p:cNvSpPr>
          <p:nvPr>
            <p:ph idx="1"/>
          </p:nvPr>
        </p:nvSpPr>
        <p:spPr>
          <a:xfrm>
            <a:off x="270273" y="247650"/>
            <a:ext cx="8687990" cy="6096000"/>
          </a:xfrm>
        </p:spPr>
        <p:txBody>
          <a:bodyPr>
            <a:normAutofit fontScale="70000" lnSpcReduction="20000"/>
          </a:bodyPr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1. Экологическое образование является необходимым для </a:t>
            </a:r>
            <a:r>
              <a:rPr lang="ru-RU" b="1" u="sng" smtClean="0">
                <a:solidFill>
                  <a:srgbClr val="990000"/>
                </a:solidFill>
              </a:rPr>
              <a:t>формирования адекватного отношения</a:t>
            </a:r>
            <a:r>
              <a:rPr lang="ru-RU" b="1" smtClean="0">
                <a:solidFill>
                  <a:srgbClr val="003366"/>
                </a:solidFill>
              </a:rPr>
              <a:t> к окружающему миру.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       Условия нашей жизни все больше и больше зависят от того,  как человек влияет на природу. Об этом говорят все средства массовой информации и было бы неправильно, если об этом умалчивали в школе. </a:t>
            </a:r>
          </a:p>
          <a:p>
            <a:pPr marL="609600" indent="-609600">
              <a:buFont typeface="Wingdings 3" pitchFamily="18" charset="2"/>
              <a:buNone/>
            </a:pPr>
            <a:r>
              <a:rPr lang="ru-RU" b="1" smtClean="0">
                <a:solidFill>
                  <a:srgbClr val="003366"/>
                </a:solidFill>
              </a:rPr>
              <a:t>2. Экология больше, чем другие предметы является </a:t>
            </a:r>
            <a:r>
              <a:rPr lang="ru-RU" b="1" u="sng" smtClean="0">
                <a:solidFill>
                  <a:srgbClr val="990000"/>
                </a:solidFill>
              </a:rPr>
              <a:t>межпредметной.</a:t>
            </a:r>
            <a:r>
              <a:rPr lang="ru-RU" b="1" smtClean="0">
                <a:solidFill>
                  <a:srgbClr val="003366"/>
                </a:solidFill>
              </a:rPr>
              <a:t> </a:t>
            </a:r>
          </a:p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        Экология синтетическая наука. Прослеживается взаимосвязь между разными учебными курсами – химией, физикой, географией, историей, философией и, конечно, биологией.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3. В школе мы должны способствовать </a:t>
            </a:r>
            <a:r>
              <a:rPr lang="ru-RU" b="1" u="sng" smtClean="0">
                <a:solidFill>
                  <a:srgbClr val="990000"/>
                </a:solidFill>
              </a:rPr>
              <a:t>формированию экологической культуры.</a:t>
            </a:r>
            <a:r>
              <a:rPr lang="ru-RU" b="1" u="sng" smtClean="0">
                <a:solidFill>
                  <a:srgbClr val="003366"/>
                </a:solidFill>
              </a:rPr>
              <a:t>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        Именно в школе человек осознает свое место в природе, понимает отношение к ней и обретает чувство личной ответственности за последствия своей деятельности. Здесь экологию следует рассматривать как этическое отношение к своему окружению, своему дому и собственно к себе.</a:t>
            </a:r>
            <a:endParaRPr lang="en-US" b="1" smtClean="0">
              <a:solidFill>
                <a:srgbClr val="003366"/>
              </a:solidFill>
            </a:endParaRPr>
          </a:p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4. На мой взгляд, вложение средств в экологическое образование </a:t>
            </a:r>
            <a:r>
              <a:rPr lang="ru-RU" b="1" smtClean="0">
                <a:solidFill>
                  <a:srgbClr val="990000"/>
                </a:solidFill>
              </a:rPr>
              <a:t>экономически целесообразно.</a:t>
            </a:r>
            <a:r>
              <a:rPr lang="ru-RU" b="1" smtClean="0">
                <a:solidFill>
                  <a:srgbClr val="003366"/>
                </a:solidFill>
              </a:rPr>
              <a:t> </a:t>
            </a:r>
          </a:p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       Сейчас объясним, что «мусорить» плохо – меньше затратим денег на уборку мусора.</a:t>
            </a:r>
            <a:endParaRPr lang="ru-RU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/>
          <p:cNvSpPr>
            <a:spLocks noGrp="1"/>
          </p:cNvSpPr>
          <p:nvPr>
            <p:ph idx="1"/>
          </p:nvPr>
        </p:nvSpPr>
        <p:spPr>
          <a:xfrm>
            <a:off x="285750" y="800100"/>
            <a:ext cx="8615363" cy="5791200"/>
          </a:xfrm>
        </p:spPr>
        <p:txBody>
          <a:bodyPr>
            <a:normAutofit fontScale="70000" lnSpcReduction="20000"/>
          </a:bodyPr>
          <a:lstStyle/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5. Экология – предмет, который является очень благодатным для </a:t>
            </a:r>
            <a:r>
              <a:rPr lang="ru-RU" b="1" u="sng" smtClean="0">
                <a:solidFill>
                  <a:srgbClr val="990000"/>
                </a:solidFill>
              </a:rPr>
              <a:t>развития творческой личности</a:t>
            </a:r>
            <a:r>
              <a:rPr lang="ru-RU" b="1" smtClean="0">
                <a:solidFill>
                  <a:srgbClr val="990000"/>
                </a:solidFill>
              </a:rPr>
              <a:t>,</a:t>
            </a:r>
            <a:r>
              <a:rPr lang="ru-RU" b="1" smtClean="0">
                <a:solidFill>
                  <a:srgbClr val="003366"/>
                </a:solidFill>
              </a:rPr>
              <a:t>  развитию  креативных способностей</a:t>
            </a:r>
          </a:p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       Для решения любой проблемы нужен </a:t>
            </a:r>
            <a:r>
              <a:rPr lang="ru-RU" b="1" u="sng" smtClean="0">
                <a:solidFill>
                  <a:srgbClr val="003366"/>
                </a:solidFill>
              </a:rPr>
              <a:t>комплексный</a:t>
            </a:r>
            <a:r>
              <a:rPr lang="ru-RU" b="1" smtClean="0">
                <a:solidFill>
                  <a:srgbClr val="003366"/>
                </a:solidFill>
              </a:rPr>
              <a:t> подход, который предполагает анализ ситуации и поиск решения.</a:t>
            </a:r>
            <a:endParaRPr lang="en-US" b="1" smtClean="0">
              <a:solidFill>
                <a:srgbClr val="003366"/>
              </a:solidFill>
            </a:endParaRPr>
          </a:p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6. Прослеживается тесная связь </a:t>
            </a:r>
            <a:r>
              <a:rPr lang="ru-RU" b="1" u="sng" smtClean="0">
                <a:solidFill>
                  <a:srgbClr val="990000"/>
                </a:solidFill>
              </a:rPr>
              <a:t>экологии и эволюции.</a:t>
            </a:r>
            <a:r>
              <a:rPr lang="ru-RU" b="1" u="sng" smtClean="0">
                <a:solidFill>
                  <a:srgbClr val="003366"/>
                </a:solidFill>
              </a:rPr>
              <a:t> </a:t>
            </a:r>
          </a:p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        Эволюционные изменения в любом организме и биологической системе идут в результате приспособлений к той или иной среде.</a:t>
            </a:r>
            <a:endParaRPr lang="en-US" b="1" smtClean="0">
              <a:solidFill>
                <a:srgbClr val="003366"/>
              </a:solidFill>
            </a:endParaRPr>
          </a:p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7. При  существующей тенденции  к сокращению часов биологии и экологии, в экзаменах ЕГЭ </a:t>
            </a:r>
            <a:r>
              <a:rPr lang="ru-RU" b="1" u="sng" smtClean="0">
                <a:solidFill>
                  <a:srgbClr val="990000"/>
                </a:solidFill>
              </a:rPr>
              <a:t>много вопросов по экологии</a:t>
            </a:r>
            <a:endParaRPr lang="en-US" b="1" u="sng" smtClean="0">
              <a:solidFill>
                <a:srgbClr val="990000"/>
              </a:solidFill>
            </a:endParaRPr>
          </a:p>
          <a:p>
            <a:pPr marL="609600" indent="-609600">
              <a:buFontTx/>
              <a:buNone/>
            </a:pPr>
            <a:r>
              <a:rPr lang="ru-RU" b="1" smtClean="0">
                <a:solidFill>
                  <a:srgbClr val="003366"/>
                </a:solidFill>
              </a:rPr>
              <a:t> 8. Экология формирует </a:t>
            </a:r>
            <a:r>
              <a:rPr lang="ru-RU" b="1" u="sng" smtClean="0">
                <a:solidFill>
                  <a:srgbClr val="990000"/>
                </a:solidFill>
              </a:rPr>
              <a:t>системный подход</a:t>
            </a:r>
            <a:r>
              <a:rPr lang="ru-RU" b="1" u="sng" smtClean="0">
                <a:solidFill>
                  <a:srgbClr val="003366"/>
                </a:solidFill>
              </a:rPr>
              <a:t> </a:t>
            </a:r>
            <a:r>
              <a:rPr lang="ru-RU" b="1" smtClean="0">
                <a:solidFill>
                  <a:srgbClr val="003366"/>
                </a:solidFill>
              </a:rPr>
              <a:t>к познанию мира. Любая живая система на всех уровнях организации живой материи от клетки до биосферы – открытая система, где осуществляется взаимосвязь с окружающей средой</a:t>
            </a:r>
            <a:r>
              <a:rPr lang="ru-RU" b="1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247651"/>
            <a:ext cx="7537847" cy="1400175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ЧТО ИЗ СЕБЯ ПРЕДСТАВЛЯЕТ НОУ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710" y="2662238"/>
            <a:ext cx="6710363" cy="4195762"/>
          </a:xfrm>
        </p:spPr>
        <p:txBody>
          <a:bodyPr>
            <a:normAutofit fontScale="92500" lnSpcReduction="10000"/>
          </a:bodyPr>
          <a:lstStyle/>
          <a:p>
            <a:pPr marL="0" indent="0" algn="just" eaLnBrk="1" hangingPunct="1">
              <a:buFont typeface="Wingdings 3" pitchFamily="18" charset="2"/>
              <a:buNone/>
            </a:pPr>
            <a:r>
              <a:rPr lang="ru-RU" smtClean="0">
                <a:solidFill>
                  <a:srgbClr val="1F497D"/>
                </a:solidFill>
                <a:latin typeface="Calibri Light"/>
              </a:rPr>
              <a:t>Участники сего получают возможность:</a:t>
            </a:r>
          </a:p>
          <a:p>
            <a:pPr marL="0" indent="0" algn="just" eaLnBrk="1" hangingPunct="1">
              <a:buFont typeface="Wingdings" pitchFamily="2" charset="2"/>
              <a:buChar char="§"/>
            </a:pPr>
            <a:r>
              <a:rPr lang="ru-RU" smtClean="0">
                <a:solidFill>
                  <a:srgbClr val="1F497D"/>
                </a:solidFill>
                <a:latin typeface="Calibri Light"/>
              </a:rPr>
              <a:t>совершенствовать свои знания в областях науки</a:t>
            </a:r>
          </a:p>
          <a:p>
            <a:pPr marL="0" indent="0" algn="just" eaLnBrk="1" hangingPunct="1">
              <a:buFont typeface="Wingdings" pitchFamily="2" charset="2"/>
              <a:buChar char="§"/>
            </a:pPr>
            <a:r>
              <a:rPr lang="ru-RU" smtClean="0">
                <a:solidFill>
                  <a:srgbClr val="1F497D"/>
                </a:solidFill>
                <a:latin typeface="Calibri Light"/>
              </a:rPr>
              <a:t>развивать свой интеллект</a:t>
            </a:r>
          </a:p>
          <a:p>
            <a:pPr marL="0" indent="0" algn="just" eaLnBrk="1" hangingPunct="1">
              <a:buFont typeface="Wingdings" pitchFamily="2" charset="2"/>
              <a:buChar char="§"/>
            </a:pPr>
            <a:r>
              <a:rPr lang="ru-RU" smtClean="0">
                <a:solidFill>
                  <a:srgbClr val="1F497D"/>
                </a:solidFill>
                <a:latin typeface="Calibri Light"/>
              </a:rPr>
              <a:t>приобретать умения и навыки научно-исследовательской работы</a:t>
            </a:r>
          </a:p>
          <a:p>
            <a:pPr marL="0" indent="0" algn="just" eaLnBrk="1" hangingPunct="1">
              <a:buFont typeface="Wingdings" pitchFamily="2" charset="2"/>
              <a:buChar char="§"/>
            </a:pPr>
            <a:r>
              <a:rPr lang="ru-RU" smtClean="0">
                <a:solidFill>
                  <a:srgbClr val="1F497D"/>
                </a:solidFill>
                <a:latin typeface="Calibri Light"/>
              </a:rPr>
              <a:t>искать перспективы для будущего обучения в ВУЗах</a:t>
            </a:r>
            <a:endParaRPr lang="ru-RU" smtClean="0">
              <a:solidFill>
                <a:srgbClr val="1F497D"/>
              </a:solidFill>
            </a:endParaRP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213123" y="895351"/>
            <a:ext cx="753629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u="sng">
                <a:solidFill>
                  <a:srgbClr val="990033"/>
                </a:solidFill>
                <a:latin typeface="Calibri Light"/>
              </a:rPr>
              <a:t> </a:t>
            </a:r>
            <a:r>
              <a:rPr lang="ru-RU" sz="2000" b="1" u="sng">
                <a:solidFill>
                  <a:srgbClr val="1F497D"/>
                </a:solidFill>
                <a:latin typeface="Calibri Light"/>
              </a:rPr>
              <a:t>НОУ – добровольное научно-творческое формирование.</a:t>
            </a:r>
          </a:p>
          <a:p>
            <a:endParaRPr lang="ru-RU">
              <a:latin typeface="Century Gothic" pitchFamily="34" charset="0"/>
            </a:endParaRPr>
          </a:p>
        </p:txBody>
      </p:sp>
      <p:pic>
        <p:nvPicPr>
          <p:cNvPr id="14" name="Picture 4" descr="глобус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124093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/>
        </p:spPr>
      </p:pic>
      <p:pic>
        <p:nvPicPr>
          <p:cNvPr id="15" name="Picture 5" descr="эмблема5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/>
        </p:spPr>
      </p:pic>
      <p:sp>
        <p:nvSpPr>
          <p:cNvPr id="16" name="TextBox 15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pic>
        <p:nvPicPr>
          <p:cNvPr id="23559" name="Picture 9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4167" y="4943850"/>
            <a:ext cx="1532335" cy="15323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3560" name="Picture 10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84075" y="4960895"/>
            <a:ext cx="1498997" cy="14982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3561" name="Picture 11" descr="IMG_0847 - копия - копи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0863" y="4962805"/>
            <a:ext cx="2038228" cy="14993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3562" name="Picture 12" descr="Рисунок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68275" y="4962525"/>
            <a:ext cx="1496616" cy="1496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3563" name="Picture 13" descr="7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59140" y="1304869"/>
            <a:ext cx="2376588" cy="28385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205" name="Text Box 14"/>
          <p:cNvSpPr txBox="1">
            <a:spLocks noChangeArrowheads="1"/>
          </p:cNvSpPr>
          <p:nvPr/>
        </p:nvSpPr>
        <p:spPr bwMode="auto">
          <a:xfrm>
            <a:off x="316707" y="1598613"/>
            <a:ext cx="15325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tx2"/>
                </a:solidFill>
              </a:rPr>
              <a:t>Кредо НОУ</a:t>
            </a:r>
          </a:p>
          <a:p>
            <a:r>
              <a:rPr lang="ru-RU" b="1">
                <a:solidFill>
                  <a:schemeClr val="tx2"/>
                </a:solidFill>
              </a:rPr>
              <a:t>«НООСФЕРА</a:t>
            </a:r>
            <a:r>
              <a:rPr lang="ru-RU"/>
              <a:t>»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1671638" y="1404939"/>
            <a:ext cx="4572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tx2"/>
                </a:solidFill>
              </a:rPr>
              <a:t>Воспитание активной жизненной позиции.</a:t>
            </a:r>
          </a:p>
          <a:p>
            <a:r>
              <a:rPr lang="ru-RU">
                <a:solidFill>
                  <a:schemeClr val="tx2"/>
                </a:solidFill>
              </a:rPr>
              <a:t>Развитие своего внутреннего потенциала.</a:t>
            </a:r>
          </a:p>
          <a:p>
            <a:r>
              <a:rPr lang="ru-RU">
                <a:solidFill>
                  <a:schemeClr val="tx2"/>
                </a:solidFill>
              </a:rPr>
              <a:t>Применение его уже сейчас, помогая развитию своего города!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/>
            </a:extLst>
          </a:blip>
          <a:stretch>
            <a:fillRect/>
          </a:stretch>
        </p:blipFill>
        <p:spPr>
          <a:xfrm>
            <a:off x="1757497" y="1928802"/>
            <a:ext cx="2320334" cy="353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602" name="Text Box 3"/>
          <p:cNvSpPr txBox="1">
            <a:spLocks noChangeArrowheads="1"/>
          </p:cNvSpPr>
          <p:nvPr/>
        </p:nvSpPr>
        <p:spPr bwMode="auto">
          <a:xfrm>
            <a:off x="5929322" y="1357298"/>
            <a:ext cx="292536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spc="-150" dirty="0">
                <a:solidFill>
                  <a:schemeClr val="tx2"/>
                </a:solidFill>
                <a:latin typeface="Calibri Light" panose="020F0302020204030204" pitchFamily="34" charset="0"/>
                <a:cs typeface="Arial" charset="0"/>
              </a:rPr>
              <a:t>В каждом есть внутренний потенциал. Важно раскрыть его!</a:t>
            </a:r>
          </a:p>
          <a:p>
            <a:pPr>
              <a:defRPr/>
            </a:pPr>
            <a:r>
              <a:rPr lang="ru-RU" sz="2000" spc="-150" dirty="0">
                <a:solidFill>
                  <a:schemeClr val="tx2"/>
                </a:solidFill>
                <a:latin typeface="Calibri Light" panose="020F0302020204030204" pitchFamily="34" charset="0"/>
                <a:cs typeface="Arial" charset="0"/>
              </a:rPr>
              <a:t>Важно  сохранить его! </a:t>
            </a:r>
          </a:p>
          <a:p>
            <a:pPr>
              <a:defRPr/>
            </a:pPr>
            <a:r>
              <a:rPr lang="ru-RU" sz="2000" spc="-150" dirty="0">
                <a:solidFill>
                  <a:schemeClr val="tx2"/>
                </a:solidFill>
                <a:latin typeface="Calibri Light" panose="020F0302020204030204" pitchFamily="34" charset="0"/>
                <a:cs typeface="Arial" charset="0"/>
              </a:rPr>
              <a:t>Наша задача не только раскрыть </a:t>
            </a:r>
          </a:p>
          <a:p>
            <a:pPr>
              <a:defRPr/>
            </a:pPr>
            <a:r>
              <a:rPr lang="ru-RU" sz="2000" spc="-150" dirty="0">
                <a:solidFill>
                  <a:schemeClr val="tx2"/>
                </a:solidFill>
                <a:latin typeface="Calibri Light" panose="020F0302020204030204" pitchFamily="34" charset="0"/>
                <a:cs typeface="Arial" charset="0"/>
              </a:rPr>
              <a:t>внутренний потенциал, но сделать так, </a:t>
            </a:r>
          </a:p>
          <a:p>
            <a:pPr>
              <a:defRPr/>
            </a:pPr>
            <a:r>
              <a:rPr lang="ru-RU" sz="2000" spc="-150" dirty="0">
                <a:solidFill>
                  <a:schemeClr val="tx2"/>
                </a:solidFill>
                <a:latin typeface="Calibri Light" panose="020F0302020204030204" pitchFamily="34" charset="0"/>
                <a:cs typeface="Arial" charset="0"/>
              </a:rPr>
              <a:t>что бы он работал не только на себя, но и на благо своего города.</a:t>
            </a:r>
          </a:p>
        </p:txBody>
      </p:sp>
      <p:sp>
        <p:nvSpPr>
          <p:cNvPr id="25603" name="Text Box 24"/>
          <p:cNvSpPr txBox="1">
            <a:spLocks noChangeArrowheads="1"/>
          </p:cNvSpPr>
          <p:nvPr/>
        </p:nvSpPr>
        <p:spPr bwMode="auto">
          <a:xfrm>
            <a:off x="561834" y="762234"/>
            <a:ext cx="12105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талант</a:t>
            </a:r>
          </a:p>
        </p:txBody>
      </p:sp>
      <p:sp>
        <p:nvSpPr>
          <p:cNvPr id="25604" name="Text Box 25"/>
          <p:cNvSpPr txBox="1">
            <a:spLocks noChangeArrowheads="1"/>
          </p:cNvSpPr>
          <p:nvPr/>
        </p:nvSpPr>
        <p:spPr bwMode="auto">
          <a:xfrm>
            <a:off x="2714612" y="357166"/>
            <a:ext cx="30333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rgbClr val="CC6600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трудоспособность</a:t>
            </a:r>
          </a:p>
        </p:txBody>
      </p:sp>
      <p:sp>
        <p:nvSpPr>
          <p:cNvPr id="25605" name="Text Box 26"/>
          <p:cNvSpPr txBox="1">
            <a:spLocks noChangeArrowheads="1"/>
          </p:cNvSpPr>
          <p:nvPr/>
        </p:nvSpPr>
        <p:spPr bwMode="auto">
          <a:xfrm>
            <a:off x="290774" y="3417889"/>
            <a:ext cx="9300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chemeClr val="tx2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идеи</a:t>
            </a:r>
          </a:p>
        </p:txBody>
      </p:sp>
      <p:sp>
        <p:nvSpPr>
          <p:cNvPr id="25606" name="Text Box 27"/>
          <p:cNvSpPr txBox="1">
            <a:spLocks noChangeArrowheads="1"/>
          </p:cNvSpPr>
          <p:nvPr/>
        </p:nvSpPr>
        <p:spPr bwMode="auto">
          <a:xfrm>
            <a:off x="859409" y="5975601"/>
            <a:ext cx="28047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rgbClr val="00CC66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интерактивность</a:t>
            </a:r>
          </a:p>
        </p:txBody>
      </p:sp>
      <p:sp>
        <p:nvSpPr>
          <p:cNvPr id="25607" name="Text Box 28"/>
          <p:cNvSpPr txBox="1">
            <a:spLocks noChangeArrowheads="1"/>
          </p:cNvSpPr>
          <p:nvPr/>
        </p:nvSpPr>
        <p:spPr bwMode="auto">
          <a:xfrm>
            <a:off x="3698677" y="5658609"/>
            <a:ext cx="24574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коммуникативность</a:t>
            </a:r>
            <a:endParaRPr lang="ru-RU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Calibri Light" panose="020F0302020204030204" pitchFamily="34" charset="0"/>
              <a:cs typeface="Arial" charset="0"/>
            </a:endParaRPr>
          </a:p>
        </p:txBody>
      </p:sp>
      <p:sp>
        <p:nvSpPr>
          <p:cNvPr id="25608" name="Text Box 29"/>
          <p:cNvSpPr txBox="1">
            <a:spLocks noChangeArrowheads="1"/>
          </p:cNvSpPr>
          <p:nvPr/>
        </p:nvSpPr>
        <p:spPr bwMode="auto">
          <a:xfrm>
            <a:off x="4586763" y="1606064"/>
            <a:ext cx="94178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rgbClr val="990099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польза</a:t>
            </a:r>
          </a:p>
        </p:txBody>
      </p:sp>
      <p:sp>
        <p:nvSpPr>
          <p:cNvPr id="25609" name="Text Box 30"/>
          <p:cNvSpPr txBox="1">
            <a:spLocks noChangeArrowheads="1"/>
          </p:cNvSpPr>
          <p:nvPr/>
        </p:nvSpPr>
        <p:spPr bwMode="auto">
          <a:xfrm>
            <a:off x="214313" y="4776789"/>
            <a:ext cx="18040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потенциал</a:t>
            </a:r>
          </a:p>
        </p:txBody>
      </p:sp>
      <p:sp>
        <p:nvSpPr>
          <p:cNvPr id="25610" name="Text Box 31"/>
          <p:cNvSpPr txBox="1">
            <a:spLocks noChangeArrowheads="1"/>
          </p:cNvSpPr>
          <p:nvPr/>
        </p:nvSpPr>
        <p:spPr bwMode="auto">
          <a:xfrm>
            <a:off x="4291821" y="4867948"/>
            <a:ext cx="21386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rgbClr val="00CC66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уверенность</a:t>
            </a:r>
          </a:p>
        </p:txBody>
      </p:sp>
      <p:sp>
        <p:nvSpPr>
          <p:cNvPr id="9228" name="AutoShape 32"/>
          <p:cNvSpPr>
            <a:spLocks noChangeArrowheads="1"/>
          </p:cNvSpPr>
          <p:nvPr/>
        </p:nvSpPr>
        <p:spPr bwMode="auto">
          <a:xfrm rot="-3702294">
            <a:off x="3092436" y="1288452"/>
            <a:ext cx="862012" cy="75009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9" name="AutoShape 33"/>
          <p:cNvSpPr>
            <a:spLocks noChangeArrowheads="1"/>
          </p:cNvSpPr>
          <p:nvPr/>
        </p:nvSpPr>
        <p:spPr bwMode="auto">
          <a:xfrm rot="-8441695">
            <a:off x="1375172" y="1385888"/>
            <a:ext cx="646509" cy="100012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E63E1E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30" name="AutoShape 35"/>
          <p:cNvSpPr>
            <a:spLocks noChangeArrowheads="1"/>
          </p:cNvSpPr>
          <p:nvPr/>
        </p:nvSpPr>
        <p:spPr bwMode="auto">
          <a:xfrm rot="9771324">
            <a:off x="1154907" y="3438526"/>
            <a:ext cx="646510" cy="61913"/>
          </a:xfrm>
          <a:prstGeom prst="notchedRightArrow">
            <a:avLst>
              <a:gd name="adj1" fmla="val 50000"/>
              <a:gd name="adj2" fmla="val 215484"/>
            </a:avLst>
          </a:prstGeom>
          <a:solidFill>
            <a:srgbClr val="E63E1E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31" name="AutoShape 36"/>
          <p:cNvSpPr>
            <a:spLocks noChangeArrowheads="1"/>
          </p:cNvSpPr>
          <p:nvPr/>
        </p:nvSpPr>
        <p:spPr bwMode="auto">
          <a:xfrm rot="8637662">
            <a:off x="1408510" y="4383088"/>
            <a:ext cx="646509" cy="100012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E63E1E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32" name="AutoShape 37"/>
          <p:cNvSpPr>
            <a:spLocks noChangeArrowheads="1"/>
          </p:cNvSpPr>
          <p:nvPr/>
        </p:nvSpPr>
        <p:spPr bwMode="auto">
          <a:xfrm rot="7266325">
            <a:off x="1772246" y="5329040"/>
            <a:ext cx="862012" cy="75009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33" name="AutoShape 38"/>
          <p:cNvSpPr>
            <a:spLocks noChangeArrowheads="1"/>
          </p:cNvSpPr>
          <p:nvPr/>
        </p:nvSpPr>
        <p:spPr bwMode="auto">
          <a:xfrm rot="-1611888">
            <a:off x="3965972" y="2058988"/>
            <a:ext cx="646509" cy="100012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E63E1E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34" name="AutoShape 39"/>
          <p:cNvSpPr>
            <a:spLocks noChangeArrowheads="1"/>
          </p:cNvSpPr>
          <p:nvPr/>
        </p:nvSpPr>
        <p:spPr bwMode="auto">
          <a:xfrm rot="2261884">
            <a:off x="3926682" y="4595813"/>
            <a:ext cx="646510" cy="100012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E63E1E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18" name="Text Box 40"/>
          <p:cNvSpPr txBox="1">
            <a:spLocks noChangeArrowheads="1"/>
          </p:cNvSpPr>
          <p:nvPr/>
        </p:nvSpPr>
        <p:spPr bwMode="auto">
          <a:xfrm>
            <a:off x="1500166" y="214290"/>
            <a:ext cx="10449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rgbClr val="00CC66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успех</a:t>
            </a:r>
          </a:p>
        </p:txBody>
      </p:sp>
      <p:sp>
        <p:nvSpPr>
          <p:cNvPr id="9236" name="AutoShape 41"/>
          <p:cNvSpPr>
            <a:spLocks noChangeArrowheads="1"/>
          </p:cNvSpPr>
          <p:nvPr/>
        </p:nvSpPr>
        <p:spPr bwMode="auto">
          <a:xfrm rot="-7058265">
            <a:off x="1873824" y="1218953"/>
            <a:ext cx="862012" cy="75009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E63E1E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20" name="Text Box 42"/>
          <p:cNvSpPr txBox="1">
            <a:spLocks noChangeArrowheads="1"/>
          </p:cNvSpPr>
          <p:nvPr/>
        </p:nvSpPr>
        <p:spPr bwMode="auto">
          <a:xfrm>
            <a:off x="4416903" y="3308257"/>
            <a:ext cx="12365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Calibri Light" panose="020F0302020204030204" pitchFamily="34" charset="0"/>
                <a:cs typeface="Arial" charset="0"/>
              </a:rPr>
              <a:t>работа</a:t>
            </a:r>
          </a:p>
        </p:txBody>
      </p:sp>
      <p:sp>
        <p:nvSpPr>
          <p:cNvPr id="9238" name="AutoShape 43"/>
          <p:cNvSpPr>
            <a:spLocks noChangeArrowheads="1"/>
          </p:cNvSpPr>
          <p:nvPr/>
        </p:nvSpPr>
        <p:spPr bwMode="auto">
          <a:xfrm rot="1321688">
            <a:off x="3784997" y="3303588"/>
            <a:ext cx="646509" cy="100012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39" name="AutoShape 44"/>
          <p:cNvSpPr>
            <a:spLocks noChangeArrowheads="1"/>
          </p:cNvSpPr>
          <p:nvPr/>
        </p:nvSpPr>
        <p:spPr bwMode="auto">
          <a:xfrm rot="2687329">
            <a:off x="3704035" y="5157788"/>
            <a:ext cx="646509" cy="100012"/>
          </a:xfrm>
          <a:prstGeom prst="notchedRightArrow">
            <a:avLst>
              <a:gd name="adj1" fmla="val 50000"/>
              <a:gd name="adj2" fmla="val 215477"/>
            </a:avLst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621" name="Rectangle 45"/>
          <p:cNvSpPr>
            <a:spLocks noChangeArrowheads="1"/>
          </p:cNvSpPr>
          <p:nvPr/>
        </p:nvSpPr>
        <p:spPr bwMode="auto">
          <a:xfrm>
            <a:off x="5513785" y="415926"/>
            <a:ext cx="279435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Arial" charset="0"/>
              </a:rPr>
              <a:t>ИДЕЯ НОУ</a:t>
            </a:r>
          </a:p>
        </p:txBody>
      </p:sp>
      <p:pic>
        <p:nvPicPr>
          <p:cNvPr id="25" name="Picture 4" descr="глобус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040571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/>
        </p:spPr>
      </p:pic>
      <p:pic>
        <p:nvPicPr>
          <p:cNvPr id="26" name="Picture 5" descr="эмблема5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/>
        </p:spPr>
      </p:pic>
      <p:sp>
        <p:nvSpPr>
          <p:cNvPr id="27" name="TextBox 26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42925" y="242889"/>
            <a:ext cx="7253288" cy="676275"/>
          </a:xfrm>
        </p:spPr>
        <p:txBody>
          <a:bodyPr>
            <a:normAutofit fontScale="90000"/>
          </a:bodyPr>
          <a:lstStyle/>
          <a:p>
            <a:pPr algn="r" eaLnBrk="1" hangingPunct="1"/>
            <a:r>
              <a:rPr lang="ru-RU" sz="3200" smtClean="0"/>
              <a:t>ПОДХОД К РЕШЕНИЮ ПОСТАВЛЕННЫХ ЗАДАЧ</a:t>
            </a:r>
          </a:p>
        </p:txBody>
      </p:sp>
      <p:sp>
        <p:nvSpPr>
          <p:cNvPr id="13" name="Полилиния 12"/>
          <p:cNvSpPr/>
          <p:nvPr/>
        </p:nvSpPr>
        <p:spPr>
          <a:xfrm>
            <a:off x="467916" y="830263"/>
            <a:ext cx="1014413" cy="1930400"/>
          </a:xfrm>
          <a:custGeom>
            <a:avLst/>
            <a:gdLst>
              <a:gd name="connsiteX0" fmla="*/ 0 w 1931458"/>
              <a:gd name="connsiteY0" fmla="*/ 0 h 1352020"/>
              <a:gd name="connsiteX1" fmla="*/ 1255448 w 1931458"/>
              <a:gd name="connsiteY1" fmla="*/ 0 h 1352020"/>
              <a:gd name="connsiteX2" fmla="*/ 1931458 w 1931458"/>
              <a:gd name="connsiteY2" fmla="*/ 676010 h 1352020"/>
              <a:gd name="connsiteX3" fmla="*/ 1255448 w 1931458"/>
              <a:gd name="connsiteY3" fmla="*/ 1352020 h 1352020"/>
              <a:gd name="connsiteX4" fmla="*/ 0 w 1931458"/>
              <a:gd name="connsiteY4" fmla="*/ 1352020 h 1352020"/>
              <a:gd name="connsiteX5" fmla="*/ 676010 w 1931458"/>
              <a:gd name="connsiteY5" fmla="*/ 676010 h 1352020"/>
              <a:gd name="connsiteX6" fmla="*/ 0 w 1931458"/>
              <a:gd name="connsiteY6" fmla="*/ 0 h 135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1458" h="1352020">
                <a:moveTo>
                  <a:pt x="1931457" y="0"/>
                </a:moveTo>
                <a:lnTo>
                  <a:pt x="1931457" y="878813"/>
                </a:lnTo>
                <a:lnTo>
                  <a:pt x="965729" y="1352020"/>
                </a:lnTo>
                <a:lnTo>
                  <a:pt x="1" y="878813"/>
                </a:lnTo>
                <a:lnTo>
                  <a:pt x="1" y="0"/>
                </a:lnTo>
                <a:lnTo>
                  <a:pt x="965729" y="473207"/>
                </a:lnTo>
                <a:lnTo>
                  <a:pt x="1931457" y="0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685" tIns="695696" rIns="19685" bIns="695695" spcCol="1270" anchor="ctr"/>
          <a:lstStyle/>
          <a:p>
            <a:pPr algn="ctr" defTabSz="1377950" fontAlgn="auto">
              <a:lnSpc>
                <a:spcPct val="90000"/>
              </a:lnSpc>
              <a:spcAft>
                <a:spcPct val="35000"/>
              </a:spcAft>
              <a:defRPr/>
            </a:pPr>
            <a:endParaRPr lang="ru-RU" sz="3100"/>
          </a:p>
        </p:txBody>
      </p:sp>
      <p:sp>
        <p:nvSpPr>
          <p:cNvPr id="14" name="Полилиния 13"/>
          <p:cNvSpPr/>
          <p:nvPr/>
        </p:nvSpPr>
        <p:spPr>
          <a:xfrm>
            <a:off x="1466850" y="852489"/>
            <a:ext cx="5081588" cy="1254125"/>
          </a:xfrm>
          <a:custGeom>
            <a:avLst/>
            <a:gdLst>
              <a:gd name="connsiteX0" fmla="*/ 209245 w 1255447"/>
              <a:gd name="connsiteY0" fmla="*/ 0 h 6775979"/>
              <a:gd name="connsiteX1" fmla="*/ 1046202 w 1255447"/>
              <a:gd name="connsiteY1" fmla="*/ 0 h 6775979"/>
              <a:gd name="connsiteX2" fmla="*/ 1255447 w 1255447"/>
              <a:gd name="connsiteY2" fmla="*/ 209245 h 6775979"/>
              <a:gd name="connsiteX3" fmla="*/ 1255447 w 1255447"/>
              <a:gd name="connsiteY3" fmla="*/ 6775979 h 6775979"/>
              <a:gd name="connsiteX4" fmla="*/ 1255447 w 1255447"/>
              <a:gd name="connsiteY4" fmla="*/ 6775979 h 6775979"/>
              <a:gd name="connsiteX5" fmla="*/ 0 w 1255447"/>
              <a:gd name="connsiteY5" fmla="*/ 6775979 h 6775979"/>
              <a:gd name="connsiteX6" fmla="*/ 0 w 1255447"/>
              <a:gd name="connsiteY6" fmla="*/ 6775979 h 6775979"/>
              <a:gd name="connsiteX7" fmla="*/ 0 w 1255447"/>
              <a:gd name="connsiteY7" fmla="*/ 209245 h 6775979"/>
              <a:gd name="connsiteX8" fmla="*/ 209245 w 1255447"/>
              <a:gd name="connsiteY8" fmla="*/ 0 h 677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55447" h="6775979">
                <a:moveTo>
                  <a:pt x="1255447" y="1129352"/>
                </a:moveTo>
                <a:lnTo>
                  <a:pt x="1255447" y="5646627"/>
                </a:lnTo>
                <a:cubicBezTo>
                  <a:pt x="1255447" y="6270350"/>
                  <a:pt x="1238090" y="6775976"/>
                  <a:pt x="1216678" y="6775976"/>
                </a:cubicBezTo>
                <a:lnTo>
                  <a:pt x="0" y="6775976"/>
                </a:lnTo>
                <a:lnTo>
                  <a:pt x="0" y="6775976"/>
                </a:lnTo>
                <a:lnTo>
                  <a:pt x="0" y="3"/>
                </a:lnTo>
                <a:lnTo>
                  <a:pt x="0" y="3"/>
                </a:lnTo>
                <a:lnTo>
                  <a:pt x="1216678" y="3"/>
                </a:lnTo>
                <a:cubicBezTo>
                  <a:pt x="1238090" y="3"/>
                  <a:pt x="1255447" y="505629"/>
                  <a:pt x="1255447" y="1129352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48920" tIns="83511" rIns="83511" bIns="83511" anchor="ctr"/>
          <a:lstStyle/>
          <a:p>
            <a:pPr lvl="1" indent="-457200" defTabSz="1555750">
              <a:lnSpc>
                <a:spcPct val="90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ru-RU" sz="2800" dirty="0">
                <a:solidFill>
                  <a:srgbClr val="1F497D"/>
                </a:solidFill>
                <a:latin typeface="Calibri Light"/>
                <a:cs typeface="Arial" charset="0"/>
              </a:rPr>
              <a:t>Интеракция</a:t>
            </a:r>
          </a:p>
          <a:p>
            <a:pPr lvl="1" indent="-457200" defTabSz="1555750">
              <a:lnSpc>
                <a:spcPct val="90000"/>
              </a:lnSpc>
              <a:spcAft>
                <a:spcPct val="15000"/>
              </a:spcAft>
              <a:defRPr/>
            </a:pPr>
            <a:r>
              <a:rPr lang="ru-RU" dirty="0">
                <a:solidFill>
                  <a:srgbClr val="1F497D"/>
                </a:solidFill>
                <a:latin typeface="Calibri Light"/>
                <a:cs typeface="Arial" charset="0"/>
              </a:rPr>
              <a:t>Процесс обогащения идеями, развитие друг друга в результате взаимодействия 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67916" y="2124075"/>
            <a:ext cx="1014413" cy="1931988"/>
          </a:xfrm>
          <a:custGeom>
            <a:avLst/>
            <a:gdLst>
              <a:gd name="connsiteX0" fmla="*/ 0 w 1931458"/>
              <a:gd name="connsiteY0" fmla="*/ 0 h 1352020"/>
              <a:gd name="connsiteX1" fmla="*/ 1255448 w 1931458"/>
              <a:gd name="connsiteY1" fmla="*/ 0 h 1352020"/>
              <a:gd name="connsiteX2" fmla="*/ 1931458 w 1931458"/>
              <a:gd name="connsiteY2" fmla="*/ 676010 h 1352020"/>
              <a:gd name="connsiteX3" fmla="*/ 1255448 w 1931458"/>
              <a:gd name="connsiteY3" fmla="*/ 1352020 h 1352020"/>
              <a:gd name="connsiteX4" fmla="*/ 0 w 1931458"/>
              <a:gd name="connsiteY4" fmla="*/ 1352020 h 1352020"/>
              <a:gd name="connsiteX5" fmla="*/ 676010 w 1931458"/>
              <a:gd name="connsiteY5" fmla="*/ 676010 h 1352020"/>
              <a:gd name="connsiteX6" fmla="*/ 0 w 1931458"/>
              <a:gd name="connsiteY6" fmla="*/ 0 h 135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1458" h="1352020">
                <a:moveTo>
                  <a:pt x="1931457" y="0"/>
                </a:moveTo>
                <a:lnTo>
                  <a:pt x="1931457" y="878813"/>
                </a:lnTo>
                <a:lnTo>
                  <a:pt x="965729" y="1352020"/>
                </a:lnTo>
                <a:lnTo>
                  <a:pt x="1" y="878813"/>
                </a:lnTo>
                <a:lnTo>
                  <a:pt x="1" y="0"/>
                </a:lnTo>
                <a:lnTo>
                  <a:pt x="965729" y="473207"/>
                </a:lnTo>
                <a:lnTo>
                  <a:pt x="1931457" y="0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685" tIns="695696" rIns="19685" bIns="695695" spcCol="1270" anchor="ctr"/>
          <a:lstStyle/>
          <a:p>
            <a:pPr algn="ctr" defTabSz="1377950" fontAlgn="auto">
              <a:lnSpc>
                <a:spcPct val="90000"/>
              </a:lnSpc>
              <a:spcAft>
                <a:spcPct val="35000"/>
              </a:spcAft>
              <a:defRPr/>
            </a:pPr>
            <a:endParaRPr lang="ru-RU" sz="3100"/>
          </a:p>
        </p:txBody>
      </p:sp>
      <p:sp>
        <p:nvSpPr>
          <p:cNvPr id="17" name="Полилиния 16"/>
          <p:cNvSpPr/>
          <p:nvPr/>
        </p:nvSpPr>
        <p:spPr>
          <a:xfrm>
            <a:off x="467916" y="3416300"/>
            <a:ext cx="1014413" cy="1931988"/>
          </a:xfrm>
          <a:custGeom>
            <a:avLst/>
            <a:gdLst>
              <a:gd name="connsiteX0" fmla="*/ 0 w 1931458"/>
              <a:gd name="connsiteY0" fmla="*/ 0 h 1352020"/>
              <a:gd name="connsiteX1" fmla="*/ 1255448 w 1931458"/>
              <a:gd name="connsiteY1" fmla="*/ 0 h 1352020"/>
              <a:gd name="connsiteX2" fmla="*/ 1931458 w 1931458"/>
              <a:gd name="connsiteY2" fmla="*/ 676010 h 1352020"/>
              <a:gd name="connsiteX3" fmla="*/ 1255448 w 1931458"/>
              <a:gd name="connsiteY3" fmla="*/ 1352020 h 1352020"/>
              <a:gd name="connsiteX4" fmla="*/ 0 w 1931458"/>
              <a:gd name="connsiteY4" fmla="*/ 1352020 h 1352020"/>
              <a:gd name="connsiteX5" fmla="*/ 676010 w 1931458"/>
              <a:gd name="connsiteY5" fmla="*/ 676010 h 1352020"/>
              <a:gd name="connsiteX6" fmla="*/ 0 w 1931458"/>
              <a:gd name="connsiteY6" fmla="*/ 0 h 135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1458" h="1352020">
                <a:moveTo>
                  <a:pt x="1931457" y="0"/>
                </a:moveTo>
                <a:lnTo>
                  <a:pt x="1931457" y="878813"/>
                </a:lnTo>
                <a:lnTo>
                  <a:pt x="965729" y="1352020"/>
                </a:lnTo>
                <a:lnTo>
                  <a:pt x="1" y="878813"/>
                </a:lnTo>
                <a:lnTo>
                  <a:pt x="1" y="0"/>
                </a:lnTo>
                <a:lnTo>
                  <a:pt x="965729" y="473207"/>
                </a:lnTo>
                <a:lnTo>
                  <a:pt x="1931457" y="0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685" tIns="695696" rIns="19685" bIns="695695" spcCol="1270" anchor="ctr"/>
          <a:lstStyle/>
          <a:p>
            <a:pPr algn="ctr" defTabSz="1377950" fontAlgn="auto">
              <a:lnSpc>
                <a:spcPct val="90000"/>
              </a:lnSpc>
              <a:spcAft>
                <a:spcPct val="35000"/>
              </a:spcAft>
              <a:defRPr/>
            </a:pPr>
            <a:endParaRPr lang="ru-RU" sz="3100"/>
          </a:p>
        </p:txBody>
      </p:sp>
      <p:sp>
        <p:nvSpPr>
          <p:cNvPr id="19" name="Полилиния 18"/>
          <p:cNvSpPr/>
          <p:nvPr/>
        </p:nvSpPr>
        <p:spPr>
          <a:xfrm>
            <a:off x="1481137" y="2143126"/>
            <a:ext cx="5081588" cy="1255713"/>
          </a:xfrm>
          <a:custGeom>
            <a:avLst/>
            <a:gdLst>
              <a:gd name="connsiteX0" fmla="*/ 209245 w 1255447"/>
              <a:gd name="connsiteY0" fmla="*/ 0 h 6775979"/>
              <a:gd name="connsiteX1" fmla="*/ 1046202 w 1255447"/>
              <a:gd name="connsiteY1" fmla="*/ 0 h 6775979"/>
              <a:gd name="connsiteX2" fmla="*/ 1255447 w 1255447"/>
              <a:gd name="connsiteY2" fmla="*/ 209245 h 6775979"/>
              <a:gd name="connsiteX3" fmla="*/ 1255447 w 1255447"/>
              <a:gd name="connsiteY3" fmla="*/ 6775979 h 6775979"/>
              <a:gd name="connsiteX4" fmla="*/ 1255447 w 1255447"/>
              <a:gd name="connsiteY4" fmla="*/ 6775979 h 6775979"/>
              <a:gd name="connsiteX5" fmla="*/ 0 w 1255447"/>
              <a:gd name="connsiteY5" fmla="*/ 6775979 h 6775979"/>
              <a:gd name="connsiteX6" fmla="*/ 0 w 1255447"/>
              <a:gd name="connsiteY6" fmla="*/ 6775979 h 6775979"/>
              <a:gd name="connsiteX7" fmla="*/ 0 w 1255447"/>
              <a:gd name="connsiteY7" fmla="*/ 209245 h 6775979"/>
              <a:gd name="connsiteX8" fmla="*/ 209245 w 1255447"/>
              <a:gd name="connsiteY8" fmla="*/ 0 h 677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55447" h="6775979">
                <a:moveTo>
                  <a:pt x="1255447" y="1129352"/>
                </a:moveTo>
                <a:lnTo>
                  <a:pt x="1255447" y="5646627"/>
                </a:lnTo>
                <a:cubicBezTo>
                  <a:pt x="1255447" y="6270350"/>
                  <a:pt x="1238090" y="6775976"/>
                  <a:pt x="1216678" y="6775976"/>
                </a:cubicBezTo>
                <a:lnTo>
                  <a:pt x="0" y="6775976"/>
                </a:lnTo>
                <a:lnTo>
                  <a:pt x="0" y="6775976"/>
                </a:lnTo>
                <a:lnTo>
                  <a:pt x="0" y="3"/>
                </a:lnTo>
                <a:lnTo>
                  <a:pt x="0" y="3"/>
                </a:lnTo>
                <a:lnTo>
                  <a:pt x="1216678" y="3"/>
                </a:lnTo>
                <a:cubicBezTo>
                  <a:pt x="1238090" y="3"/>
                  <a:pt x="1255447" y="505629"/>
                  <a:pt x="1255447" y="1129352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48920" tIns="83511" rIns="83511" bIns="83511" anchor="ctr"/>
          <a:lstStyle/>
          <a:p>
            <a:pPr lvl="1" indent="-457200" defTabSz="1555750">
              <a:lnSpc>
                <a:spcPct val="90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ru-RU" sz="2800" dirty="0" err="1">
                <a:solidFill>
                  <a:srgbClr val="1F497D"/>
                </a:solidFill>
                <a:latin typeface="Calibri Light"/>
                <a:cs typeface="Arial" charset="0"/>
              </a:rPr>
              <a:t>ТРИЗ-технология</a:t>
            </a:r>
            <a:r>
              <a:rPr lang="ru-RU" sz="3500" dirty="0">
                <a:solidFill>
                  <a:srgbClr val="1F497D"/>
                </a:solidFill>
                <a:latin typeface="Calibri Light"/>
                <a:cs typeface="Arial" charset="0"/>
              </a:rPr>
              <a:t> </a:t>
            </a:r>
          </a:p>
          <a:p>
            <a:pPr lvl="1" indent="-457200" defTabSz="1555750">
              <a:lnSpc>
                <a:spcPct val="90000"/>
              </a:lnSpc>
              <a:spcAft>
                <a:spcPct val="15000"/>
              </a:spcAft>
              <a:defRPr/>
            </a:pPr>
            <a:r>
              <a:rPr lang="ru-RU" dirty="0">
                <a:solidFill>
                  <a:srgbClr val="1F497D"/>
                </a:solidFill>
                <a:latin typeface="Calibri Light"/>
                <a:cs typeface="Arial" charset="0"/>
              </a:rPr>
              <a:t>ТРИЗ – теория решения изобретательских задач</a:t>
            </a:r>
          </a:p>
        </p:txBody>
      </p:sp>
      <p:sp>
        <p:nvSpPr>
          <p:cNvPr id="20" name="Полилиния 19"/>
          <p:cNvSpPr/>
          <p:nvPr/>
        </p:nvSpPr>
        <p:spPr>
          <a:xfrm>
            <a:off x="1481137" y="3435351"/>
            <a:ext cx="5081588" cy="1255713"/>
          </a:xfrm>
          <a:custGeom>
            <a:avLst/>
            <a:gdLst>
              <a:gd name="connsiteX0" fmla="*/ 209245 w 1255447"/>
              <a:gd name="connsiteY0" fmla="*/ 0 h 6775979"/>
              <a:gd name="connsiteX1" fmla="*/ 1046202 w 1255447"/>
              <a:gd name="connsiteY1" fmla="*/ 0 h 6775979"/>
              <a:gd name="connsiteX2" fmla="*/ 1255447 w 1255447"/>
              <a:gd name="connsiteY2" fmla="*/ 209245 h 6775979"/>
              <a:gd name="connsiteX3" fmla="*/ 1255447 w 1255447"/>
              <a:gd name="connsiteY3" fmla="*/ 6775979 h 6775979"/>
              <a:gd name="connsiteX4" fmla="*/ 1255447 w 1255447"/>
              <a:gd name="connsiteY4" fmla="*/ 6775979 h 6775979"/>
              <a:gd name="connsiteX5" fmla="*/ 0 w 1255447"/>
              <a:gd name="connsiteY5" fmla="*/ 6775979 h 6775979"/>
              <a:gd name="connsiteX6" fmla="*/ 0 w 1255447"/>
              <a:gd name="connsiteY6" fmla="*/ 6775979 h 6775979"/>
              <a:gd name="connsiteX7" fmla="*/ 0 w 1255447"/>
              <a:gd name="connsiteY7" fmla="*/ 209245 h 6775979"/>
              <a:gd name="connsiteX8" fmla="*/ 209245 w 1255447"/>
              <a:gd name="connsiteY8" fmla="*/ 0 h 677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55447" h="6775979">
                <a:moveTo>
                  <a:pt x="1255447" y="1129352"/>
                </a:moveTo>
                <a:lnTo>
                  <a:pt x="1255447" y="5646627"/>
                </a:lnTo>
                <a:cubicBezTo>
                  <a:pt x="1255447" y="6270350"/>
                  <a:pt x="1238090" y="6775976"/>
                  <a:pt x="1216678" y="6775976"/>
                </a:cubicBezTo>
                <a:lnTo>
                  <a:pt x="0" y="6775976"/>
                </a:lnTo>
                <a:lnTo>
                  <a:pt x="0" y="6775976"/>
                </a:lnTo>
                <a:lnTo>
                  <a:pt x="0" y="3"/>
                </a:lnTo>
                <a:lnTo>
                  <a:pt x="0" y="3"/>
                </a:lnTo>
                <a:lnTo>
                  <a:pt x="1216678" y="3"/>
                </a:lnTo>
                <a:cubicBezTo>
                  <a:pt x="1238090" y="3"/>
                  <a:pt x="1255447" y="505629"/>
                  <a:pt x="1255447" y="1129352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48920" tIns="83511" rIns="83511" bIns="83511" anchor="ctr"/>
          <a:lstStyle/>
          <a:p>
            <a:pPr lvl="1" indent="-457200" defTabSz="1555750">
              <a:lnSpc>
                <a:spcPct val="90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ru-RU" sz="2800" dirty="0">
                <a:solidFill>
                  <a:srgbClr val="1F497D"/>
                </a:solidFill>
                <a:latin typeface="Calibri Light"/>
                <a:cs typeface="Arial" charset="0"/>
              </a:rPr>
              <a:t>Технология </a:t>
            </a:r>
            <a:r>
              <a:rPr lang="ru-RU" sz="2800" dirty="0" err="1">
                <a:solidFill>
                  <a:srgbClr val="1F497D"/>
                </a:solidFill>
                <a:latin typeface="Calibri Light"/>
                <a:cs typeface="Arial" charset="0"/>
              </a:rPr>
              <a:t>креативного</a:t>
            </a:r>
            <a:r>
              <a:rPr lang="ru-RU" sz="2800" dirty="0">
                <a:solidFill>
                  <a:srgbClr val="1F497D"/>
                </a:solidFill>
                <a:latin typeface="Calibri Light"/>
                <a:cs typeface="Arial" charset="0"/>
              </a:rPr>
              <a:t> мышления</a:t>
            </a:r>
          </a:p>
          <a:p>
            <a:pPr lvl="1" indent="-457200" defTabSz="1555750">
              <a:lnSpc>
                <a:spcPct val="90000"/>
              </a:lnSpc>
              <a:spcAft>
                <a:spcPct val="15000"/>
              </a:spcAft>
              <a:buFont typeface="Wingdings" pitchFamily="2" charset="2"/>
              <a:buNone/>
              <a:defRPr/>
            </a:pPr>
            <a:r>
              <a:rPr lang="ru-RU" dirty="0">
                <a:solidFill>
                  <a:srgbClr val="1F497D"/>
                </a:solidFill>
                <a:latin typeface="Calibri Light"/>
                <a:cs typeface="Arial" charset="0"/>
              </a:rPr>
              <a:t>Метод </a:t>
            </a:r>
            <a:r>
              <a:rPr lang="ru-RU" dirty="0" err="1">
                <a:solidFill>
                  <a:srgbClr val="1F497D"/>
                </a:solidFill>
                <a:latin typeface="Calibri Light"/>
                <a:cs typeface="Arial" charset="0"/>
              </a:rPr>
              <a:t>кейс-стади</a:t>
            </a:r>
            <a:r>
              <a:rPr lang="ru-RU" dirty="0">
                <a:solidFill>
                  <a:srgbClr val="1F497D"/>
                </a:solidFill>
                <a:latin typeface="Calibri Light"/>
                <a:cs typeface="Arial" charset="0"/>
              </a:rPr>
              <a:t>, </a:t>
            </a:r>
            <a:r>
              <a:rPr lang="ru-RU" dirty="0" err="1">
                <a:solidFill>
                  <a:srgbClr val="1F497D"/>
                </a:solidFill>
                <a:latin typeface="Calibri Light"/>
                <a:cs typeface="Arial" charset="0"/>
              </a:rPr>
              <a:t>фишбоун</a:t>
            </a:r>
            <a:r>
              <a:rPr lang="ru-RU" dirty="0">
                <a:solidFill>
                  <a:srgbClr val="1F497D"/>
                </a:solidFill>
                <a:latin typeface="Calibri Light"/>
                <a:cs typeface="Arial" charset="0"/>
              </a:rPr>
              <a:t>, деловые игры </a:t>
            </a:r>
          </a:p>
        </p:txBody>
      </p:sp>
      <p:pic>
        <p:nvPicPr>
          <p:cNvPr id="21" name="Picture 4" descr="глобус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009793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>
            <a:ext uri="{909E8E84-426E-40DD-AFC4-6F175D3DCCD1}"/>
          </a:extLst>
        </p:spPr>
      </p:pic>
      <p:pic>
        <p:nvPicPr>
          <p:cNvPr id="22" name="Picture 5" descr="эмблема5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/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>
            <a:ext uri="{909E8E84-426E-40DD-AFC4-6F175D3DCCD1}"/>
          </a:extLst>
        </p:spPr>
      </p:pic>
      <p:sp>
        <p:nvSpPr>
          <p:cNvPr id="23" name="TextBox 22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sp>
        <p:nvSpPr>
          <p:cNvPr id="2" name="Полилиния 19"/>
          <p:cNvSpPr/>
          <p:nvPr/>
        </p:nvSpPr>
        <p:spPr>
          <a:xfrm>
            <a:off x="1457325" y="4737101"/>
            <a:ext cx="5081588" cy="1255713"/>
          </a:xfrm>
          <a:custGeom>
            <a:avLst/>
            <a:gdLst>
              <a:gd name="connsiteX0" fmla="*/ 209245 w 1255447"/>
              <a:gd name="connsiteY0" fmla="*/ 0 h 6775979"/>
              <a:gd name="connsiteX1" fmla="*/ 1046202 w 1255447"/>
              <a:gd name="connsiteY1" fmla="*/ 0 h 6775979"/>
              <a:gd name="connsiteX2" fmla="*/ 1255447 w 1255447"/>
              <a:gd name="connsiteY2" fmla="*/ 209245 h 6775979"/>
              <a:gd name="connsiteX3" fmla="*/ 1255447 w 1255447"/>
              <a:gd name="connsiteY3" fmla="*/ 6775979 h 6775979"/>
              <a:gd name="connsiteX4" fmla="*/ 1255447 w 1255447"/>
              <a:gd name="connsiteY4" fmla="*/ 6775979 h 6775979"/>
              <a:gd name="connsiteX5" fmla="*/ 0 w 1255447"/>
              <a:gd name="connsiteY5" fmla="*/ 6775979 h 6775979"/>
              <a:gd name="connsiteX6" fmla="*/ 0 w 1255447"/>
              <a:gd name="connsiteY6" fmla="*/ 6775979 h 6775979"/>
              <a:gd name="connsiteX7" fmla="*/ 0 w 1255447"/>
              <a:gd name="connsiteY7" fmla="*/ 209245 h 6775979"/>
              <a:gd name="connsiteX8" fmla="*/ 209245 w 1255447"/>
              <a:gd name="connsiteY8" fmla="*/ 0 h 6775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55447" h="6775979">
                <a:moveTo>
                  <a:pt x="1255447" y="1129352"/>
                </a:moveTo>
                <a:lnTo>
                  <a:pt x="1255447" y="5646627"/>
                </a:lnTo>
                <a:cubicBezTo>
                  <a:pt x="1255447" y="6270350"/>
                  <a:pt x="1238090" y="6775976"/>
                  <a:pt x="1216678" y="6775976"/>
                </a:cubicBezTo>
                <a:lnTo>
                  <a:pt x="0" y="6775976"/>
                </a:lnTo>
                <a:lnTo>
                  <a:pt x="0" y="6775976"/>
                </a:lnTo>
                <a:lnTo>
                  <a:pt x="0" y="3"/>
                </a:lnTo>
                <a:lnTo>
                  <a:pt x="0" y="3"/>
                </a:lnTo>
                <a:lnTo>
                  <a:pt x="1216678" y="3"/>
                </a:lnTo>
                <a:cubicBezTo>
                  <a:pt x="1238090" y="3"/>
                  <a:pt x="1255447" y="505629"/>
                  <a:pt x="1255447" y="1129352"/>
                </a:cubicBez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48920" tIns="83511" rIns="83511" bIns="83511" anchor="ctr"/>
          <a:lstStyle/>
          <a:p>
            <a:pPr lvl="1" indent="-457200" defTabSz="1555750">
              <a:lnSpc>
                <a:spcPct val="90000"/>
              </a:lnSpc>
              <a:spcAft>
                <a:spcPct val="15000"/>
              </a:spcAft>
              <a:buFont typeface="Wingdings" pitchFamily="2" charset="2"/>
              <a:buChar char="§"/>
              <a:defRPr/>
            </a:pPr>
            <a:r>
              <a:rPr lang="ru-RU" sz="2800" dirty="0">
                <a:solidFill>
                  <a:srgbClr val="1F497D"/>
                </a:solidFill>
                <a:latin typeface="Calibri Light"/>
                <a:cs typeface="Arial" charset="0"/>
              </a:rPr>
              <a:t>Метод 6 шляп Эдварда де Боне</a:t>
            </a:r>
          </a:p>
          <a:p>
            <a:pPr lvl="1" indent="-457200" defTabSz="1555750">
              <a:lnSpc>
                <a:spcPct val="90000"/>
              </a:lnSpc>
              <a:spcAft>
                <a:spcPct val="15000"/>
              </a:spcAft>
              <a:defRPr/>
            </a:pPr>
            <a:r>
              <a:rPr lang="ru-RU" dirty="0">
                <a:solidFill>
                  <a:srgbClr val="1F497D"/>
                </a:solidFill>
                <a:latin typeface="Arial" charset="0"/>
                <a:cs typeface="Arial" charset="0"/>
              </a:rPr>
              <a:t>Рассматриваем проблему в различных аспектах, тем самым находя наиболее рациональное решение, </a:t>
            </a:r>
            <a:endParaRPr lang="ru-RU" sz="2800" dirty="0">
              <a:solidFill>
                <a:srgbClr val="1F497D"/>
              </a:solidFill>
              <a:latin typeface="Calibri Light"/>
              <a:cs typeface="Arial" charset="0"/>
            </a:endParaRPr>
          </a:p>
        </p:txBody>
      </p:sp>
      <p:sp>
        <p:nvSpPr>
          <p:cNvPr id="3" name="Полилиния 16"/>
          <p:cNvSpPr/>
          <p:nvPr/>
        </p:nvSpPr>
        <p:spPr>
          <a:xfrm>
            <a:off x="472678" y="4716464"/>
            <a:ext cx="1014413" cy="1931987"/>
          </a:xfrm>
          <a:custGeom>
            <a:avLst/>
            <a:gdLst>
              <a:gd name="connsiteX0" fmla="*/ 0 w 1931458"/>
              <a:gd name="connsiteY0" fmla="*/ 0 h 1352020"/>
              <a:gd name="connsiteX1" fmla="*/ 1255448 w 1931458"/>
              <a:gd name="connsiteY1" fmla="*/ 0 h 1352020"/>
              <a:gd name="connsiteX2" fmla="*/ 1931458 w 1931458"/>
              <a:gd name="connsiteY2" fmla="*/ 676010 h 1352020"/>
              <a:gd name="connsiteX3" fmla="*/ 1255448 w 1931458"/>
              <a:gd name="connsiteY3" fmla="*/ 1352020 h 1352020"/>
              <a:gd name="connsiteX4" fmla="*/ 0 w 1931458"/>
              <a:gd name="connsiteY4" fmla="*/ 1352020 h 1352020"/>
              <a:gd name="connsiteX5" fmla="*/ 676010 w 1931458"/>
              <a:gd name="connsiteY5" fmla="*/ 676010 h 1352020"/>
              <a:gd name="connsiteX6" fmla="*/ 0 w 1931458"/>
              <a:gd name="connsiteY6" fmla="*/ 0 h 135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1458" h="1352020">
                <a:moveTo>
                  <a:pt x="1931457" y="0"/>
                </a:moveTo>
                <a:lnTo>
                  <a:pt x="1931457" y="878813"/>
                </a:lnTo>
                <a:lnTo>
                  <a:pt x="965729" y="1352020"/>
                </a:lnTo>
                <a:lnTo>
                  <a:pt x="1" y="878813"/>
                </a:lnTo>
                <a:lnTo>
                  <a:pt x="1" y="0"/>
                </a:lnTo>
                <a:lnTo>
                  <a:pt x="965729" y="473207"/>
                </a:lnTo>
                <a:lnTo>
                  <a:pt x="1931457" y="0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9685" tIns="695696" rIns="19685" bIns="695695" spcCol="1270" anchor="ctr"/>
          <a:lstStyle/>
          <a:p>
            <a:pPr algn="ctr" defTabSz="1377950" fontAlgn="auto">
              <a:lnSpc>
                <a:spcPct val="90000"/>
              </a:lnSpc>
              <a:spcAft>
                <a:spcPct val="35000"/>
              </a:spcAft>
              <a:defRPr/>
            </a:pPr>
            <a:endParaRPr lang="ru-RU" sz="3100"/>
          </a:p>
        </p:txBody>
      </p:sp>
      <p:pic>
        <p:nvPicPr>
          <p:cNvPr id="60430" name="Picture 14" descr="IMG_0657 - коп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06778" y="3146425"/>
            <a:ext cx="2365772" cy="168275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rgbClr val="EAEAEA"/>
            </a:outerShdw>
          </a:effectLst>
        </p:spPr>
      </p:pic>
      <p:pic>
        <p:nvPicPr>
          <p:cNvPr id="10255" name="Рисунок 15" descr="Рисунок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90148" y="1360489"/>
            <a:ext cx="1793081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327422" y="228601"/>
            <a:ext cx="7053263" cy="1400175"/>
          </a:xfrm>
        </p:spPr>
        <p:txBody>
          <a:bodyPr/>
          <a:lstStyle/>
          <a:p>
            <a:pPr algn="ctr"/>
            <a:r>
              <a:rPr lang="ru-RU" sz="3600" smtClean="0"/>
              <a:t>Всероссийская премия НОУ «ЭКОПОЗИТИВ»</a:t>
            </a:r>
          </a:p>
        </p:txBody>
      </p:sp>
      <p:pic>
        <p:nvPicPr>
          <p:cNvPr id="11267" name="Содержимое 5" descr="img0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034" y="2500306"/>
            <a:ext cx="4462463" cy="3629038"/>
          </a:xfrm>
        </p:spPr>
      </p:pic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5643570" y="1071546"/>
            <a:ext cx="264318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</a:rPr>
              <a:t>НОУ «НООСФЕРА»</a:t>
            </a:r>
          </a:p>
          <a:p>
            <a:r>
              <a:rPr lang="ru-RU" sz="2000" dirty="0">
                <a:solidFill>
                  <a:schemeClr val="tx2"/>
                </a:solidFill>
              </a:rPr>
              <a:t> -  победитель</a:t>
            </a:r>
          </a:p>
          <a:p>
            <a:r>
              <a:rPr lang="ru-RU" sz="2000" dirty="0">
                <a:solidFill>
                  <a:schemeClr val="tx2"/>
                </a:solidFill>
              </a:rPr>
              <a:t> Всероссийской премии</a:t>
            </a:r>
          </a:p>
          <a:p>
            <a:r>
              <a:rPr lang="ru-RU" sz="2000" dirty="0">
                <a:solidFill>
                  <a:schemeClr val="tx2"/>
                </a:solidFill>
              </a:rPr>
              <a:t> «ЭКОПОЗИТИВ» за масштабную и комплексную работу по экологическому просвещению</a:t>
            </a:r>
          </a:p>
          <a:p>
            <a:r>
              <a:rPr lang="ru-RU" dirty="0"/>
              <a:t> </a:t>
            </a:r>
          </a:p>
        </p:txBody>
      </p:sp>
      <p:pic>
        <p:nvPicPr>
          <p:cNvPr id="11269" name="Рисунок 7" descr="IMG_533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4391991"/>
            <a:ext cx="2886066" cy="2123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431" y="1066379"/>
            <a:ext cx="2735384" cy="2111626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/>
          <a:srcRect t="5381" r="6103" b="1"/>
          <a:stretch/>
        </p:blipFill>
        <p:spPr>
          <a:xfrm>
            <a:off x="385320" y="3930113"/>
            <a:ext cx="2626063" cy="2006169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/>
          </a:blip>
          <a:srcRect l="710" t="3724" r="9600" b="6833"/>
          <a:stretch/>
        </p:blipFill>
        <p:spPr>
          <a:xfrm>
            <a:off x="3254719" y="4345604"/>
            <a:ext cx="2788807" cy="2055196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5738764" y="3641299"/>
            <a:ext cx="3158405" cy="2131081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4425" y="1046900"/>
            <a:ext cx="3438836" cy="2320792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sp>
        <p:nvSpPr>
          <p:cNvPr id="12295" name="AutoShape 11"/>
          <p:cNvSpPr>
            <a:spLocks noChangeArrowheads="1"/>
          </p:cNvSpPr>
          <p:nvPr/>
        </p:nvSpPr>
        <p:spPr bwMode="auto">
          <a:xfrm rot="-2543547">
            <a:off x="2636044" y="5830889"/>
            <a:ext cx="378619" cy="1031875"/>
          </a:xfrm>
          <a:prstGeom prst="curvedRightArrow">
            <a:avLst>
              <a:gd name="adj1" fmla="val 40881"/>
              <a:gd name="adj2" fmla="val 81761"/>
              <a:gd name="adj3" fmla="val 33333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  <p:sp>
        <p:nvSpPr>
          <p:cNvPr id="12296" name="AutoShape 12"/>
          <p:cNvSpPr>
            <a:spLocks noChangeArrowheads="1"/>
          </p:cNvSpPr>
          <p:nvPr/>
        </p:nvSpPr>
        <p:spPr bwMode="auto">
          <a:xfrm rot="-7871617">
            <a:off x="6202562" y="6029921"/>
            <a:ext cx="504825" cy="770335"/>
          </a:xfrm>
          <a:prstGeom prst="curvedRightArrow">
            <a:avLst>
              <a:gd name="adj1" fmla="val 40692"/>
              <a:gd name="adj2" fmla="val 81384"/>
              <a:gd name="adj3" fmla="val 33333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  <p:sp>
        <p:nvSpPr>
          <p:cNvPr id="12297" name="AutoShape 13"/>
          <p:cNvSpPr>
            <a:spLocks noChangeArrowheads="1"/>
          </p:cNvSpPr>
          <p:nvPr/>
        </p:nvSpPr>
        <p:spPr bwMode="auto">
          <a:xfrm rot="9196967">
            <a:off x="8499873" y="2625726"/>
            <a:ext cx="378619" cy="962025"/>
          </a:xfrm>
          <a:prstGeom prst="curvedRightArrow">
            <a:avLst>
              <a:gd name="adj1" fmla="val 38113"/>
              <a:gd name="adj2" fmla="val 76226"/>
              <a:gd name="adj3" fmla="val 33333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  <p:sp>
        <p:nvSpPr>
          <p:cNvPr id="12298" name="Text Box 14"/>
          <p:cNvSpPr txBox="1">
            <a:spLocks noChangeArrowheads="1"/>
          </p:cNvSpPr>
          <p:nvPr/>
        </p:nvSpPr>
        <p:spPr bwMode="auto">
          <a:xfrm>
            <a:off x="935831" y="3217863"/>
            <a:ext cx="29670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chemeClr val="tx2"/>
                </a:solidFill>
                <a:latin typeface="Calibri Light"/>
              </a:rPr>
              <a:t>1. Создание общей идеи</a:t>
            </a:r>
          </a:p>
        </p:txBody>
      </p:sp>
      <p:sp>
        <p:nvSpPr>
          <p:cNvPr id="12299" name="Text Box 15"/>
          <p:cNvSpPr txBox="1">
            <a:spLocks noChangeArrowheads="1"/>
          </p:cNvSpPr>
          <p:nvPr/>
        </p:nvSpPr>
        <p:spPr bwMode="auto">
          <a:xfrm>
            <a:off x="588169" y="5697538"/>
            <a:ext cx="25347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tx2"/>
                </a:solidFill>
                <a:latin typeface="Calibri Light"/>
              </a:rPr>
              <a:t>2. Обдумывание</a:t>
            </a:r>
          </a:p>
        </p:txBody>
      </p:sp>
      <p:sp>
        <p:nvSpPr>
          <p:cNvPr id="12300" name="Text Box 16"/>
          <p:cNvSpPr txBox="1">
            <a:spLocks noChangeArrowheads="1"/>
          </p:cNvSpPr>
          <p:nvPr/>
        </p:nvSpPr>
        <p:spPr bwMode="auto">
          <a:xfrm>
            <a:off x="3436144" y="6400801"/>
            <a:ext cx="26311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tx2"/>
                </a:solidFill>
                <a:latin typeface="Calibri Light"/>
              </a:rPr>
              <a:t>3. Вклад каждого</a:t>
            </a:r>
          </a:p>
        </p:txBody>
      </p:sp>
      <p:sp>
        <p:nvSpPr>
          <p:cNvPr id="12301" name="Text Box 17"/>
          <p:cNvSpPr txBox="1">
            <a:spLocks noChangeArrowheads="1"/>
          </p:cNvSpPr>
          <p:nvPr/>
        </p:nvSpPr>
        <p:spPr bwMode="auto">
          <a:xfrm>
            <a:off x="5950744" y="3132138"/>
            <a:ext cx="34524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tx2"/>
                </a:solidFill>
                <a:latin typeface="Calibri Light"/>
              </a:rPr>
              <a:t>5. Реализация проекта</a:t>
            </a:r>
          </a:p>
        </p:txBody>
      </p:sp>
      <p:sp>
        <p:nvSpPr>
          <p:cNvPr id="12302" name="Text Box 18"/>
          <p:cNvSpPr txBox="1">
            <a:spLocks noChangeArrowheads="1"/>
          </p:cNvSpPr>
          <p:nvPr/>
        </p:nvSpPr>
        <p:spPr bwMode="auto">
          <a:xfrm>
            <a:off x="6694885" y="5767388"/>
            <a:ext cx="31288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tx2"/>
                </a:solidFill>
                <a:latin typeface="Calibri Light"/>
              </a:rPr>
              <a:t>4. Создание проекта</a:t>
            </a:r>
          </a:p>
        </p:txBody>
      </p:sp>
      <p:sp>
        <p:nvSpPr>
          <p:cNvPr id="53267" name="Rectangle 19"/>
          <p:cNvSpPr>
            <a:spLocks noChangeArrowheads="1"/>
          </p:cNvSpPr>
          <p:nvPr/>
        </p:nvSpPr>
        <p:spPr bwMode="auto">
          <a:xfrm>
            <a:off x="-698897" y="328614"/>
            <a:ext cx="845701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4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Arial" charset="0"/>
              </a:rPr>
              <a:t>НАШ ПРИНЦИП РАБОТЫ</a:t>
            </a:r>
          </a:p>
        </p:txBody>
      </p:sp>
      <p:sp>
        <p:nvSpPr>
          <p:cNvPr id="12304" name="AutoShape 59"/>
          <p:cNvSpPr>
            <a:spLocks noChangeArrowheads="1"/>
          </p:cNvSpPr>
          <p:nvPr/>
        </p:nvSpPr>
        <p:spPr bwMode="auto">
          <a:xfrm rot="-789591">
            <a:off x="486966" y="2308226"/>
            <a:ext cx="378619" cy="1031875"/>
          </a:xfrm>
          <a:prstGeom prst="curvedRightArrow">
            <a:avLst>
              <a:gd name="adj1" fmla="val 40881"/>
              <a:gd name="adj2" fmla="val 81761"/>
              <a:gd name="adj3" fmla="val 33333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4000" smtClean="0"/>
              <a:t>ВСТРЕЧА С ИНТЕРЕСНЫМИ ЛЮДЬМИ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06223" y="1218052"/>
            <a:ext cx="3436981" cy="45898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410766" y="5907089"/>
            <a:ext cx="882401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1F497D"/>
                </a:solidFill>
                <a:latin typeface="Calibri Light"/>
              </a:rPr>
              <a:t>Рукопожатие с Президентом Татарстана. Казань</a:t>
            </a:r>
          </a:p>
          <a:p>
            <a:r>
              <a:rPr lang="ru-RU">
                <a:solidFill>
                  <a:srgbClr val="1F497D"/>
                </a:solidFill>
                <a:latin typeface="Calibri Light"/>
              </a:rPr>
              <a:t>Защита экологического проекта «Экологическое картирование реки Мелекесска</a:t>
            </a:r>
            <a:endParaRPr lang="en-US">
              <a:solidFill>
                <a:srgbClr val="1F497D"/>
              </a:solidFill>
              <a:latin typeface="Calibri Light"/>
            </a:endParaRPr>
          </a:p>
          <a:p>
            <a:endParaRPr lang="ru-RU">
              <a:solidFill>
                <a:srgbClr val="1F497D"/>
              </a:solidFill>
              <a:latin typeface="Calibri Ligh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352601" y="1646592"/>
            <a:ext cx="4063711" cy="36058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318" name="TextBox 9"/>
          <p:cNvSpPr txBox="1">
            <a:spLocks noChangeArrowheads="1"/>
          </p:cNvSpPr>
          <p:nvPr/>
        </p:nvSpPr>
        <p:spPr bwMode="auto">
          <a:xfrm>
            <a:off x="4218385" y="5338763"/>
            <a:ext cx="518731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1F497D"/>
                </a:solidFill>
                <a:latin typeface="Calibri Light"/>
              </a:rPr>
              <a:t>Индивидуальный показ проекта руководителю</a:t>
            </a:r>
            <a:br>
              <a:rPr lang="ru-RU">
                <a:solidFill>
                  <a:srgbClr val="1F497D"/>
                </a:solidFill>
                <a:latin typeface="Calibri Light"/>
              </a:rPr>
            </a:br>
            <a:r>
              <a:rPr lang="ru-RU">
                <a:solidFill>
                  <a:srgbClr val="1F497D"/>
                </a:solidFill>
                <a:latin typeface="Calibri Light"/>
              </a:rPr>
              <a:t>«Водного конкурса». Москва</a:t>
            </a:r>
          </a:p>
        </p:txBody>
      </p:sp>
      <p:pic>
        <p:nvPicPr>
          <p:cNvPr id="11" name="Picture 4" descr="глобус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009793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>
            <a:ext uri="{909E8E84-426E-40DD-AFC4-6F175D3DCCD1}"/>
          </a:extLst>
        </p:spPr>
      </p:pic>
      <p:pic>
        <p:nvPicPr>
          <p:cNvPr id="12" name="Picture 5" descr="эмблема5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/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>
            <a:ext uri="{909E8E84-426E-40DD-AFC4-6F175D3DCCD1}"/>
          </a:extLst>
        </p:spPr>
      </p:pic>
      <p:sp>
        <p:nvSpPr>
          <p:cNvPr id="13" name="TextBox 12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656035" y="247651"/>
            <a:ext cx="7053263" cy="771525"/>
          </a:xfrm>
        </p:spPr>
        <p:txBody>
          <a:bodyPr/>
          <a:lstStyle/>
          <a:p>
            <a:pPr algn="r"/>
            <a:r>
              <a:rPr lang="ru-RU" sz="4000" smtClean="0"/>
              <a:t>РЕАЛИЗАЦИЯ ПРОЕКТОВ</a:t>
            </a:r>
          </a:p>
        </p:txBody>
      </p:sp>
      <p:graphicFrame>
        <p:nvGraphicFramePr>
          <p:cNvPr id="44087" name="Group 55"/>
          <p:cNvGraphicFramePr>
            <a:graphicFrameLocks noGrp="1"/>
          </p:cNvGraphicFramePr>
          <p:nvPr>
            <p:ph sz="half" idx="1"/>
          </p:nvPr>
        </p:nvGraphicFramePr>
        <p:xfrm>
          <a:off x="414338" y="1481138"/>
          <a:ext cx="8354616" cy="3108960"/>
        </p:xfrm>
        <a:graphic>
          <a:graphicData uri="http://schemas.openxmlformats.org/drawingml/2006/table">
            <a:tbl>
              <a:tblPr/>
              <a:tblGrid>
                <a:gridCol w="3657600"/>
                <a:gridCol w="4697016"/>
              </a:tblGrid>
              <a:tr h="614363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/>
                          <a:cs typeface="Arial" charset="0"/>
                        </a:rPr>
                        <a:t>«Особоохраняемые природные территории г.Димитровграда»</a:t>
                      </a:r>
                    </a:p>
                  </a:txBody>
                  <a:tcPr marL="68580" marR="685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/>
                          <a:cs typeface="Arial" charset="0"/>
                        </a:rPr>
                        <a:t>Используется МКУ «Служба охраны окружающей среды» для планирования мероприятий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/>
                          <a:cs typeface="Arial" charset="0"/>
                        </a:rPr>
                        <a:t>«Исследование проблемы бездомных животных!»</a:t>
                      </a:r>
                    </a:p>
                  </a:txBody>
                  <a:tcPr marL="68580" marR="685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/>
                          <a:cs typeface="Arial" charset="0"/>
                        </a:rPr>
                        <a:t>Создание клуба защиты животных «Верное сердце»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950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/>
                          <a:cs typeface="Arial" charset="0"/>
                        </a:rPr>
                        <a:t>«Экологическая перспектива прудов на реке Мелекесске»</a:t>
                      </a:r>
                    </a:p>
                  </a:txBody>
                  <a:tcPr marL="68580" marR="685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/>
                          <a:cs typeface="Arial" charset="0"/>
                        </a:rPr>
                        <a:t>Использовано МКУ «СООС» при проектировании работ по очистке прудов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/>
                          <a:cs typeface="Arial" charset="0"/>
                        </a:rPr>
                        <a:t>«Орхидные окрестностей г.Димитровграда»</a:t>
                      </a:r>
                    </a:p>
                  </a:txBody>
                  <a:tcPr marL="68580" marR="685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/>
                          <a:cs typeface="Arial" charset="0"/>
                        </a:rPr>
                        <a:t>Информация о местонахождении передано в природоохранные органы Ульяновской области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9504" name="Group 112"/>
          <p:cNvGraphicFramePr>
            <a:graphicFrameLocks noGrp="1"/>
          </p:cNvGraphicFramePr>
          <p:nvPr>
            <p:ph sz="half" idx="2"/>
          </p:nvPr>
        </p:nvGraphicFramePr>
        <p:xfrm>
          <a:off x="414338" y="4048126"/>
          <a:ext cx="8366522" cy="3383280"/>
        </p:xfrm>
        <a:graphic>
          <a:graphicData uri="http://schemas.openxmlformats.org/drawingml/2006/table">
            <a:tbl>
              <a:tblPr/>
              <a:tblGrid>
                <a:gridCol w="3657600"/>
                <a:gridCol w="4708922"/>
              </a:tblGrid>
              <a:tr h="714375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 panose="020F0302020204030204" pitchFamily="34" charset="0"/>
                        </a:rPr>
                        <a:t>«Экологическое картирование реки Мелекесс»</a:t>
                      </a:r>
                    </a:p>
                  </a:txBody>
                  <a:tcPr marL="68580" marR="685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 panose="020F0302020204030204" pitchFamily="34" charset="0"/>
                        </a:rPr>
                        <a:t>Передано в Администрацию г.Димитровграда для использования  в Генплане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8650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 panose="020F0302020204030204" pitchFamily="34" charset="0"/>
                        </a:rPr>
                        <a:t>«Влияние ледяного дождя на экосистемы города Димитровграда»</a:t>
                      </a:r>
                    </a:p>
                  </a:txBody>
                  <a:tcPr marL="68580" marR="685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 panose="020F0302020204030204" pitchFamily="34" charset="0"/>
                        </a:rPr>
                        <a:t>Передано в Администрацию для планирования рубок ухода за лесом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 panose="020F0302020204030204" pitchFamily="34" charset="0"/>
                        </a:rPr>
                        <a:t>«Возвращение леса. Заселение растительность брошенных полей»</a:t>
                      </a:r>
                    </a:p>
                  </a:txBody>
                  <a:tcPr marL="68580" marR="685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 panose="020F0302020204030204" pitchFamily="34" charset="0"/>
                        </a:rPr>
                        <a:t>Используется Минприроды Ульяновской области для лесохозяйственных мероприятий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8650"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 panose="020F0302020204030204" pitchFamily="34" charset="0"/>
                        </a:rPr>
                        <a:t>«Музей школы как отражение жизни города»</a:t>
                      </a:r>
                    </a:p>
                  </a:txBody>
                  <a:tcPr marL="68580" marR="6858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libri Light" panose="020F0302020204030204" pitchFamily="34" charset="0"/>
                        </a:rPr>
                        <a:t>Материалы использованы для подготовки публикации к юбилею школы №9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73" name="Text Box 99"/>
          <p:cNvSpPr txBox="1">
            <a:spLocks noChangeArrowheads="1"/>
          </p:cNvSpPr>
          <p:nvPr/>
        </p:nvSpPr>
        <p:spPr bwMode="auto">
          <a:xfrm>
            <a:off x="745331" y="868363"/>
            <a:ext cx="340003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Calibri Light"/>
              </a:rPr>
              <a:t>Исследовательский проект</a:t>
            </a:r>
          </a:p>
        </p:txBody>
      </p:sp>
      <p:sp>
        <p:nvSpPr>
          <p:cNvPr id="14374" name="Text Box 100"/>
          <p:cNvSpPr txBox="1">
            <a:spLocks noChangeArrowheads="1"/>
          </p:cNvSpPr>
          <p:nvPr/>
        </p:nvSpPr>
        <p:spPr bwMode="auto">
          <a:xfrm>
            <a:off x="4264819" y="874713"/>
            <a:ext cx="44367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chemeClr val="tx2"/>
                </a:solidFill>
                <a:latin typeface="Calibri Light"/>
              </a:rPr>
              <a:t>Практическое применение в городе</a:t>
            </a:r>
          </a:p>
        </p:txBody>
      </p:sp>
      <p:sp>
        <p:nvSpPr>
          <p:cNvPr id="14375" name="AutoShape 103"/>
          <p:cNvSpPr>
            <a:spLocks noChangeArrowheads="1"/>
          </p:cNvSpPr>
          <p:nvPr/>
        </p:nvSpPr>
        <p:spPr bwMode="auto">
          <a:xfrm>
            <a:off x="3469482" y="2527301"/>
            <a:ext cx="603647" cy="857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76" name="AutoShape 104"/>
          <p:cNvSpPr>
            <a:spLocks noChangeArrowheads="1"/>
          </p:cNvSpPr>
          <p:nvPr/>
        </p:nvSpPr>
        <p:spPr bwMode="auto">
          <a:xfrm>
            <a:off x="3502819" y="3143251"/>
            <a:ext cx="603647" cy="857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77" name="AutoShape 105"/>
          <p:cNvSpPr>
            <a:spLocks noChangeArrowheads="1"/>
          </p:cNvSpPr>
          <p:nvPr/>
        </p:nvSpPr>
        <p:spPr bwMode="auto">
          <a:xfrm>
            <a:off x="3507582" y="3759201"/>
            <a:ext cx="603647" cy="857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78" name="AutoShape 106"/>
          <p:cNvSpPr>
            <a:spLocks noChangeArrowheads="1"/>
          </p:cNvSpPr>
          <p:nvPr/>
        </p:nvSpPr>
        <p:spPr bwMode="auto">
          <a:xfrm>
            <a:off x="3555207" y="4413251"/>
            <a:ext cx="603647" cy="857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79" name="AutoShape 107"/>
          <p:cNvSpPr>
            <a:spLocks noChangeArrowheads="1"/>
          </p:cNvSpPr>
          <p:nvPr/>
        </p:nvSpPr>
        <p:spPr bwMode="auto">
          <a:xfrm>
            <a:off x="3559969" y="5067301"/>
            <a:ext cx="603647" cy="857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80" name="AutoShape 108"/>
          <p:cNvSpPr>
            <a:spLocks noChangeArrowheads="1"/>
          </p:cNvSpPr>
          <p:nvPr/>
        </p:nvSpPr>
        <p:spPr bwMode="auto">
          <a:xfrm>
            <a:off x="3550444" y="5683251"/>
            <a:ext cx="603647" cy="857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81" name="AutoShape 109"/>
          <p:cNvSpPr>
            <a:spLocks noChangeArrowheads="1"/>
          </p:cNvSpPr>
          <p:nvPr/>
        </p:nvSpPr>
        <p:spPr bwMode="auto">
          <a:xfrm>
            <a:off x="3540919" y="6318251"/>
            <a:ext cx="603647" cy="857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82" name="AutoShape 110"/>
          <p:cNvSpPr>
            <a:spLocks noChangeArrowheads="1"/>
          </p:cNvSpPr>
          <p:nvPr/>
        </p:nvSpPr>
        <p:spPr bwMode="auto">
          <a:xfrm>
            <a:off x="3488532" y="1809750"/>
            <a:ext cx="603647" cy="857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9506" name="AutoShape 114"/>
          <p:cNvSpPr>
            <a:spLocks noChangeArrowheads="1"/>
          </p:cNvSpPr>
          <p:nvPr/>
        </p:nvSpPr>
        <p:spPr bwMode="auto">
          <a:xfrm>
            <a:off x="109538" y="1628775"/>
            <a:ext cx="235744" cy="266700"/>
          </a:xfrm>
          <a:prstGeom prst="star5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9507" name="AutoShape 115"/>
          <p:cNvSpPr>
            <a:spLocks noChangeArrowheads="1"/>
          </p:cNvSpPr>
          <p:nvPr/>
        </p:nvSpPr>
        <p:spPr bwMode="auto">
          <a:xfrm>
            <a:off x="114300" y="3521075"/>
            <a:ext cx="235744" cy="266700"/>
          </a:xfrm>
          <a:prstGeom prst="star5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9508" name="AutoShape 116"/>
          <p:cNvSpPr>
            <a:spLocks noChangeArrowheads="1"/>
          </p:cNvSpPr>
          <p:nvPr/>
        </p:nvSpPr>
        <p:spPr bwMode="auto">
          <a:xfrm>
            <a:off x="119063" y="4213225"/>
            <a:ext cx="235744" cy="266700"/>
          </a:xfrm>
          <a:prstGeom prst="star5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9509" name="AutoShape 117"/>
          <p:cNvSpPr>
            <a:spLocks noChangeArrowheads="1"/>
          </p:cNvSpPr>
          <p:nvPr/>
        </p:nvSpPr>
        <p:spPr bwMode="auto">
          <a:xfrm>
            <a:off x="123825" y="4924425"/>
            <a:ext cx="235744" cy="266700"/>
          </a:xfrm>
          <a:prstGeom prst="star5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9510" name="AutoShape 118"/>
          <p:cNvSpPr>
            <a:spLocks noChangeArrowheads="1"/>
          </p:cNvSpPr>
          <p:nvPr/>
        </p:nvSpPr>
        <p:spPr bwMode="auto">
          <a:xfrm>
            <a:off x="114300" y="5502275"/>
            <a:ext cx="235744" cy="266700"/>
          </a:xfrm>
          <a:prstGeom prst="star5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9511" name="AutoShape 119"/>
          <p:cNvSpPr>
            <a:spLocks noChangeArrowheads="1"/>
          </p:cNvSpPr>
          <p:nvPr/>
        </p:nvSpPr>
        <p:spPr bwMode="auto">
          <a:xfrm>
            <a:off x="104775" y="6137275"/>
            <a:ext cx="235744" cy="266700"/>
          </a:xfrm>
          <a:prstGeom prst="star5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9512" name="AutoShape 120"/>
          <p:cNvSpPr>
            <a:spLocks noChangeArrowheads="1"/>
          </p:cNvSpPr>
          <p:nvPr/>
        </p:nvSpPr>
        <p:spPr bwMode="auto">
          <a:xfrm>
            <a:off x="114300" y="2949575"/>
            <a:ext cx="235744" cy="266700"/>
          </a:xfrm>
          <a:prstGeom prst="star5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9513" name="AutoShape 121"/>
          <p:cNvSpPr>
            <a:spLocks noChangeArrowheads="1"/>
          </p:cNvSpPr>
          <p:nvPr/>
        </p:nvSpPr>
        <p:spPr bwMode="auto">
          <a:xfrm>
            <a:off x="114300" y="2301875"/>
            <a:ext cx="235744" cy="266700"/>
          </a:xfrm>
          <a:prstGeom prst="star5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0" y="5424488"/>
            <a:ext cx="3686175" cy="5762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smtClean="0"/>
              <a:t>Фестиваль НОУ «Вместе в будущее»</a:t>
            </a:r>
          </a:p>
        </p:txBody>
      </p:sp>
      <p:pic>
        <p:nvPicPr>
          <p:cNvPr id="1536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1450" y="323850"/>
            <a:ext cx="5316141" cy="4933950"/>
          </a:xfrm>
        </p:spPr>
      </p:pic>
      <p:pic>
        <p:nvPicPr>
          <p:cNvPr id="15364" name="Содержимое 3" descr="рената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86451" y="285751"/>
            <a:ext cx="2899172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Box 4"/>
          <p:cNvSpPr txBox="1">
            <a:spLocks noChangeArrowheads="1"/>
          </p:cNvSpPr>
          <p:nvPr/>
        </p:nvSpPr>
        <p:spPr bwMode="auto">
          <a:xfrm>
            <a:off x="4086225" y="5380039"/>
            <a:ext cx="4886325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</a:rPr>
              <a:t>Президент НОУ «НООСФЕРА» Гиматдинова Рената</a:t>
            </a:r>
          </a:p>
          <a:p>
            <a:endParaRPr lang="ru-RU" sz="1600">
              <a:solidFill>
                <a:srgbClr val="002060"/>
              </a:solidFill>
            </a:endParaRPr>
          </a:p>
          <a:p>
            <a:r>
              <a:rPr lang="ru-RU" sz="1600">
                <a:solidFill>
                  <a:srgbClr val="002060"/>
                </a:solidFill>
              </a:rPr>
              <a:t>Призер Заключительного этапа олимпиады по литературе 2016</a:t>
            </a:r>
          </a:p>
          <a:p>
            <a:r>
              <a:rPr lang="ru-RU" sz="1600">
                <a:solidFill>
                  <a:srgbClr val="002060"/>
                </a:solidFill>
              </a:rPr>
              <a:t>Победитель  регионального этапа олимпиады по русскому языку , </a:t>
            </a:r>
          </a:p>
          <a:p>
            <a:r>
              <a:rPr lang="ru-RU" sz="1600">
                <a:solidFill>
                  <a:srgbClr val="002060"/>
                </a:solidFill>
              </a:rPr>
              <a:t>истории, обществознанию, МХК в 2017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-1128713" y="300039"/>
            <a:ext cx="8929688" cy="676275"/>
          </a:xfrm>
        </p:spPr>
        <p:txBody>
          <a:bodyPr/>
          <a:lstStyle/>
          <a:p>
            <a:pPr algn="r" eaLnBrk="1" hangingPunct="1"/>
            <a:r>
              <a:rPr lang="ru-RU" sz="2800" smtClean="0"/>
              <a:t>Российский национальный юниорский водный конкурс</a:t>
            </a:r>
          </a:p>
        </p:txBody>
      </p:sp>
      <p:pic>
        <p:nvPicPr>
          <p:cNvPr id="47106" name="Picture 4" descr="DSCF42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911" y="1286557"/>
            <a:ext cx="3857625" cy="38576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251223" y="5386388"/>
            <a:ext cx="638294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tx2"/>
                </a:solidFill>
                <a:latin typeface="Calibri Light"/>
              </a:rPr>
              <a:t>Нехожин Александр, финалист конкурса, 2013</a:t>
            </a:r>
          </a:p>
          <a:p>
            <a:r>
              <a:rPr lang="ru-RU">
                <a:solidFill>
                  <a:schemeClr val="tx2"/>
                </a:solidFill>
                <a:latin typeface="Calibri Light"/>
              </a:rPr>
              <a:t>Исследовательская работа </a:t>
            </a:r>
          </a:p>
          <a:p>
            <a:r>
              <a:rPr lang="ru-RU">
                <a:solidFill>
                  <a:schemeClr val="tx2"/>
                </a:solidFill>
                <a:latin typeface="Calibri Light"/>
              </a:rPr>
              <a:t>«Влияние ледяного дождя на экосистемы</a:t>
            </a:r>
          </a:p>
          <a:p>
            <a:r>
              <a:rPr lang="ru-RU">
                <a:solidFill>
                  <a:schemeClr val="tx2"/>
                </a:solidFill>
                <a:latin typeface="Calibri Light"/>
              </a:rPr>
              <a:t> г.Димитровграда»</a:t>
            </a:r>
          </a:p>
        </p:txBody>
      </p:sp>
      <p:pic>
        <p:nvPicPr>
          <p:cNvPr id="8" name="Picture 4" descr="глобус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009793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/>
        </p:spPr>
      </p:pic>
      <p:pic>
        <p:nvPicPr>
          <p:cNvPr id="9" name="Picture 5" descr="эмблема5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/>
        </p:spPr>
      </p:pic>
      <p:sp>
        <p:nvSpPr>
          <p:cNvPr id="10" name="TextBox 9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/>
          </a:blip>
          <a:srcRect l="217" t="29956" r="911" b="13593"/>
          <a:stretch/>
        </p:blipFill>
        <p:spPr>
          <a:xfrm>
            <a:off x="4457700" y="1146884"/>
            <a:ext cx="3837385" cy="41282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6393" name="TextBox 12"/>
          <p:cNvSpPr txBox="1">
            <a:spLocks noChangeArrowheads="1"/>
          </p:cNvSpPr>
          <p:nvPr/>
        </p:nvSpPr>
        <p:spPr bwMode="auto">
          <a:xfrm>
            <a:off x="4300538" y="5372100"/>
            <a:ext cx="578190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tx2"/>
                </a:solidFill>
                <a:latin typeface="Calibri Light"/>
              </a:rPr>
              <a:t>Хуртин Александр, Суриков Сергей</a:t>
            </a:r>
          </a:p>
          <a:p>
            <a:r>
              <a:rPr lang="ru-RU">
                <a:solidFill>
                  <a:schemeClr val="tx2"/>
                </a:solidFill>
                <a:latin typeface="Calibri Light"/>
              </a:rPr>
              <a:t>Победители конкурса в номинации «Вода и атом»</a:t>
            </a:r>
          </a:p>
          <a:p>
            <a:r>
              <a:rPr lang="ru-RU">
                <a:solidFill>
                  <a:schemeClr val="tx2"/>
                </a:solidFill>
                <a:latin typeface="Calibri Light"/>
              </a:rPr>
              <a:t>Премия Президента РФ по поддержке талантливой </a:t>
            </a:r>
          </a:p>
          <a:p>
            <a:r>
              <a:rPr lang="ru-RU">
                <a:solidFill>
                  <a:schemeClr val="tx2"/>
                </a:solidFill>
                <a:latin typeface="Calibri Light"/>
              </a:rPr>
              <a:t>Молодежи в рамках ПНПО, 2014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 sz="quarter"/>
          </p:nvPr>
        </p:nvSpPr>
        <p:spPr>
          <a:xfrm>
            <a:off x="311944" y="277814"/>
            <a:ext cx="8510588" cy="7334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800" smtClean="0"/>
              <a:t>Всероссийские юношеские чтения </a:t>
            </a:r>
            <a:br>
              <a:rPr lang="ru-RU" sz="2800" smtClean="0"/>
            </a:br>
            <a:r>
              <a:rPr lang="ru-RU" sz="2800" smtClean="0"/>
              <a:t>имени В.И.Вернадского</a:t>
            </a:r>
          </a:p>
        </p:txBody>
      </p:sp>
      <p:pic>
        <p:nvPicPr>
          <p:cNvPr id="48132" name="Picture 10" descr="DSC0220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4952537" y="1281872"/>
            <a:ext cx="2564760" cy="5144479"/>
          </a:xfr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8133" name="Picture 11" descr="DSC02031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329274" y="1569376"/>
            <a:ext cx="4103487" cy="3638122"/>
          </a:xfr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7413" name="Text Box 13"/>
          <p:cNvSpPr txBox="1">
            <a:spLocks noChangeArrowheads="1"/>
          </p:cNvSpPr>
          <p:nvPr/>
        </p:nvSpPr>
        <p:spPr bwMode="auto">
          <a:xfrm>
            <a:off x="169069" y="5530851"/>
            <a:ext cx="480484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solidFill>
                  <a:schemeClr val="tx2"/>
                </a:solidFill>
                <a:latin typeface="Calibri Light"/>
              </a:rPr>
              <a:t>Вильданова Алина, призер конкурса.</a:t>
            </a:r>
          </a:p>
          <a:p>
            <a:r>
              <a:rPr lang="ru-RU" sz="1600">
                <a:solidFill>
                  <a:schemeClr val="tx2"/>
                </a:solidFill>
                <a:latin typeface="Calibri Light"/>
              </a:rPr>
              <a:t>Победитель в номинации «Экология», 2014</a:t>
            </a:r>
          </a:p>
          <a:p>
            <a:r>
              <a:rPr lang="ru-RU" sz="1600">
                <a:solidFill>
                  <a:schemeClr val="tx2"/>
                </a:solidFill>
                <a:latin typeface="Calibri Light"/>
              </a:rPr>
              <a:t>«Возвращение леса. Заселение растительность</a:t>
            </a:r>
          </a:p>
          <a:p>
            <a:r>
              <a:rPr lang="ru-RU" sz="1600">
                <a:solidFill>
                  <a:schemeClr val="tx2"/>
                </a:solidFill>
                <a:latin typeface="Calibri Light"/>
              </a:rPr>
              <a:t> брошенных полей»</a:t>
            </a:r>
          </a:p>
        </p:txBody>
      </p:sp>
      <p:pic>
        <p:nvPicPr>
          <p:cNvPr id="14" name="Picture 4" descr="глобус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009793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/>
        </p:spPr>
      </p:pic>
      <p:pic>
        <p:nvPicPr>
          <p:cNvPr id="15" name="Picture 5" descr="эмблема5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/>
        </p:spPr>
      </p:pic>
      <p:sp>
        <p:nvSpPr>
          <p:cNvPr id="16" name="TextBox 15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smtClean="0"/>
              <a:t>ТРИЗ </a:t>
            </a:r>
          </a:p>
        </p:txBody>
      </p:sp>
      <p:pic>
        <p:nvPicPr>
          <p:cNvPr id="18435" name="Содержимое 3" descr="грамота Щукиной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62700" y="1104900"/>
            <a:ext cx="2781300" cy="5238750"/>
          </a:xfrm>
        </p:spPr>
      </p:pic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2386012" y="1239839"/>
            <a:ext cx="4214813" cy="406265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chemeClr val="tx2"/>
                </a:solidFill>
              </a:rPr>
              <a:t>Учащиеся НОУ активно применяют  ТРИЗ</a:t>
            </a:r>
          </a:p>
          <a:p>
            <a:endParaRPr lang="ru-RU" sz="2000">
              <a:solidFill>
                <a:schemeClr val="tx2"/>
              </a:solidFill>
            </a:endParaRPr>
          </a:p>
          <a:p>
            <a:r>
              <a:rPr lang="ru-RU" sz="2000">
                <a:solidFill>
                  <a:schemeClr val="tx2"/>
                </a:solidFill>
              </a:rPr>
              <a:t>В 2016 году Щукина Полина стала победителем </a:t>
            </a:r>
          </a:p>
          <a:p>
            <a:r>
              <a:rPr lang="ru-RU" sz="2000">
                <a:solidFill>
                  <a:schemeClr val="tx2"/>
                </a:solidFill>
              </a:rPr>
              <a:t>регионального этапа олимпиады ТРИЗ и призером  Олимпиады Приволжского ФО</a:t>
            </a:r>
          </a:p>
          <a:p>
            <a:endParaRPr lang="ru-RU" sz="2000">
              <a:solidFill>
                <a:schemeClr val="tx2"/>
              </a:solidFill>
            </a:endParaRPr>
          </a:p>
          <a:p>
            <a:r>
              <a:rPr lang="ru-RU" sz="2000">
                <a:solidFill>
                  <a:schemeClr val="tx2"/>
                </a:solidFill>
              </a:rPr>
              <a:t>В 2017 г. Лесина Настя  стала призером региональной олимпиады ТРИЗ</a:t>
            </a:r>
          </a:p>
          <a:p>
            <a:endParaRPr lang="ru-RU"/>
          </a:p>
        </p:txBody>
      </p:sp>
      <p:pic>
        <p:nvPicPr>
          <p:cNvPr id="18437" name="Рисунок 5" descr="i.jpg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6" y="247651"/>
            <a:ext cx="1955006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Рисунок 6" descr="некрасова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152651"/>
            <a:ext cx="2243138" cy="422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Рисунок 7" descr="хуртин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18098" y="4210051"/>
            <a:ext cx="122515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Рисунок 8" descr="некрасова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27772" y="4514850"/>
            <a:ext cx="1122759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Рисунок 9" descr="салтыков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0298" y="4781550"/>
            <a:ext cx="1021556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Рисунок 10" descr="сельмаков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37560" y="4924426"/>
            <a:ext cx="1006078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>
          <a:xfrm>
            <a:off x="185738" y="400051"/>
            <a:ext cx="6952060" cy="714375"/>
          </a:xfrm>
        </p:spPr>
        <p:txBody>
          <a:bodyPr>
            <a:normAutofit fontScale="90000"/>
          </a:bodyPr>
          <a:lstStyle/>
          <a:p>
            <a:pPr algn="r" eaLnBrk="1" hangingPunct="1"/>
            <a:r>
              <a:rPr lang="ru-RU" sz="2800" smtClean="0"/>
              <a:t>Научная и инженерная выставка молодых исследователей городов ЗАТО, г.Снежинск</a:t>
            </a:r>
          </a:p>
        </p:txBody>
      </p:sp>
      <p:pic>
        <p:nvPicPr>
          <p:cNvPr id="49157" name="Picture 7" descr="PICT10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1458" y="1757428"/>
            <a:ext cx="3786786" cy="35517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9158" name="Picture 8" descr="PICT109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8043" y="1705682"/>
            <a:ext cx="4282558" cy="42825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Picture 4" descr="глобус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009793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/>
        </p:spPr>
      </p:pic>
      <p:pic>
        <p:nvPicPr>
          <p:cNvPr id="10" name="Picture 5" descr="эмблема5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/>
        </p:spPr>
      </p:pic>
      <p:sp>
        <p:nvSpPr>
          <p:cNvPr id="11" name="TextBox 10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02432" y="6213475"/>
            <a:ext cx="443877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 b="1">
                <a:solidFill>
                  <a:schemeClr val="tx2"/>
                </a:solidFill>
              </a:rPr>
              <a:t>Суриков Сергей, Нехожин Александр, лауреаты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ru-RU" sz="3200" smtClean="0"/>
              <a:t>МЕЖДУНАРОДНЫЙ ФОРУМ </a:t>
            </a:r>
            <a:br>
              <a:rPr lang="ru-RU" sz="3200" smtClean="0"/>
            </a:br>
            <a:r>
              <a:rPr lang="ru-RU" sz="3200" smtClean="0"/>
              <a:t>«ОТКРЫТИЕ ТАЛАНТОВ», Казань</a:t>
            </a:r>
          </a:p>
        </p:txBody>
      </p:sp>
      <p:pic>
        <p:nvPicPr>
          <p:cNvPr id="51204" name="Picture 7" descr="DSC056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8" y="1562101"/>
            <a:ext cx="4336240" cy="38451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Picture 4" descr="глобус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320504" y="5612749"/>
            <a:ext cx="823496" cy="952135"/>
          </a:xfrm>
          <a:prstGeom prst="ellipse">
            <a:avLst/>
          </a:prstGeom>
          <a:ln>
            <a:noFill/>
          </a:ln>
          <a:effectLst>
            <a:softEdge rad="31750"/>
          </a:effectLst>
          <a:extLst/>
        </p:spPr>
      </p:pic>
      <p:pic>
        <p:nvPicPr>
          <p:cNvPr id="12" name="Picture 5" descr="эмблема5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158163" y="5560957"/>
            <a:ext cx="435016" cy="631866"/>
          </a:xfrm>
          <a:prstGeom prst="rect">
            <a:avLst/>
          </a:prstGeom>
          <a:noFill/>
          <a:extLst/>
        </p:spPr>
      </p:pic>
      <p:sp>
        <p:nvSpPr>
          <p:cNvPr id="13" name="TextBox 12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679973" y="1739900"/>
            <a:ext cx="4049690" cy="3594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3200" smtClean="0"/>
              <a:t>Пропагандистские акции </a:t>
            </a:r>
          </a:p>
        </p:txBody>
      </p:sp>
      <p:pic>
        <p:nvPicPr>
          <p:cNvPr id="53250" name="Picture 4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1147" y="1235519"/>
            <a:ext cx="6081116" cy="54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Picture 4" descr="глобус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009793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/>
        </p:spPr>
      </p:pic>
      <p:pic>
        <p:nvPicPr>
          <p:cNvPr id="11" name="Picture 5" descr="эмблема5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/>
        </p:spPr>
      </p:pic>
      <p:sp>
        <p:nvSpPr>
          <p:cNvPr id="12" name="TextBox 11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IMG_970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57453" y="1104900"/>
            <a:ext cx="8152622" cy="5143500"/>
          </a:xfr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89898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818" y="1729126"/>
            <a:ext cx="4433888" cy="44338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-2548743" y="282576"/>
            <a:ext cx="1046401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 sz="3200">
                <a:solidFill>
                  <a:schemeClr val="tx2"/>
                </a:solidFill>
                <a:latin typeface="Calibri Light"/>
              </a:rPr>
              <a:t>«</a:t>
            </a:r>
            <a:r>
              <a:rPr lang="ru-RU" sz="3200" i="1">
                <a:solidFill>
                  <a:schemeClr val="tx2"/>
                </a:solidFill>
                <a:latin typeface="Calibri Light"/>
              </a:rPr>
              <a:t>Исследовать - значит видеть то, что видели все, </a:t>
            </a:r>
          </a:p>
          <a:p>
            <a:pPr algn="r"/>
            <a:r>
              <a:rPr lang="ru-RU" sz="3200" i="1">
                <a:solidFill>
                  <a:schemeClr val="tx2"/>
                </a:solidFill>
                <a:latin typeface="Calibri Light"/>
              </a:rPr>
              <a:t>а думать так, как не думал никто</a:t>
            </a:r>
            <a:r>
              <a:rPr lang="ru-RU" sz="3200">
                <a:solidFill>
                  <a:schemeClr val="tx2"/>
                </a:solidFill>
                <a:latin typeface="Calibri Light"/>
              </a:rPr>
              <a:t>»</a:t>
            </a:r>
          </a:p>
          <a:p>
            <a:pPr algn="r"/>
            <a:r>
              <a:rPr lang="ru-RU" sz="2400">
                <a:solidFill>
                  <a:schemeClr val="tx2"/>
                </a:solidFill>
                <a:latin typeface="Calibri Light"/>
              </a:rPr>
              <a:t>Альберт Сент Дьердви</a:t>
            </a:r>
          </a:p>
        </p:txBody>
      </p:sp>
      <p:pic>
        <p:nvPicPr>
          <p:cNvPr id="6" name="Picture 4" descr="глобус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8009793" y="5288899"/>
            <a:ext cx="1014728" cy="1173241"/>
          </a:xfrm>
          <a:prstGeom prst="ellipse">
            <a:avLst/>
          </a:prstGeom>
          <a:ln>
            <a:noFill/>
          </a:ln>
          <a:effectLst>
            <a:softEdge rad="31750"/>
          </a:effectLst>
          <a:extLst/>
        </p:spPr>
      </p:pic>
      <p:pic>
        <p:nvPicPr>
          <p:cNvPr id="7" name="Picture 5" descr="эмблема5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862997" y="5084707"/>
            <a:ext cx="544444" cy="790812"/>
          </a:xfrm>
          <a:prstGeom prst="rect">
            <a:avLst/>
          </a:prstGeom>
          <a:noFill/>
          <a:extLst/>
        </p:spPr>
      </p:pic>
      <p:sp>
        <p:nvSpPr>
          <p:cNvPr id="8" name="TextBox 7"/>
          <p:cNvSpPr txBox="1"/>
          <p:nvPr/>
        </p:nvSpPr>
        <p:spPr>
          <a:xfrm>
            <a:off x="8009335" y="6462714"/>
            <a:ext cx="2091928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sz="11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pic>
        <p:nvPicPr>
          <p:cNvPr id="9" name="Picture 4" descr="глобус2"/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6524567" y="2440876"/>
            <a:ext cx="1882874" cy="2177002"/>
          </a:xfrm>
          <a:prstGeom prst="rect">
            <a:avLst/>
          </a:prstGeom>
          <a:noFill/>
          <a:extLst/>
        </p:spPr>
      </p:pic>
      <p:pic>
        <p:nvPicPr>
          <p:cNvPr id="10" name="Picture 5" descr="эмблема5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6326248" y="2049491"/>
            <a:ext cx="1010240" cy="1467388"/>
          </a:xfrm>
          <a:prstGeom prst="rect">
            <a:avLst/>
          </a:prstGeom>
          <a:noFill/>
          <a:extLst/>
        </p:spPr>
      </p:pic>
      <p:sp>
        <p:nvSpPr>
          <p:cNvPr id="11" name="TextBox 10"/>
          <p:cNvSpPr txBox="1"/>
          <p:nvPr/>
        </p:nvSpPr>
        <p:spPr>
          <a:xfrm>
            <a:off x="6567487" y="4562475"/>
            <a:ext cx="192129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НООСФЕРА</a:t>
            </a:r>
            <a:r>
              <a:rPr lang="ru-RU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288" y="3101975"/>
            <a:ext cx="669131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800" dirty="0">
                <a:solidFill>
                  <a:schemeClr val="tx2"/>
                </a:solidFill>
                <a:latin typeface="+mn-lt"/>
                <a:cs typeface="Arial" charset="0"/>
              </a:rPr>
              <a:t>СПАСИБО ЗА ВНИМАНИЕ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1" grpId="0"/>
      <p:bldP spid="8" grpId="0"/>
      <p:bldP spid="11" grpId="0"/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910</Words>
  <Application>Microsoft Office PowerPoint</Application>
  <PresentationFormat>Экран (4:3)</PresentationFormat>
  <Paragraphs>141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Экологическое образование и воспитание  -эффективный метод развития творческих способностей учащихся</vt:lpstr>
      <vt:lpstr>Слайд 2</vt:lpstr>
      <vt:lpstr>Слайд 3</vt:lpstr>
      <vt:lpstr>ЧТО ИЗ СЕБЯ ПРЕДСТАВЛЯЕТ НОУ</vt:lpstr>
      <vt:lpstr>Слайд 5</vt:lpstr>
      <vt:lpstr>ПОДХОД К РЕШЕНИЮ ПОСТАВЛЕННЫХ ЗАДАЧ</vt:lpstr>
      <vt:lpstr>Всероссийская премия НОУ «ЭКОПОЗИТИВ»</vt:lpstr>
      <vt:lpstr>Слайд 8</vt:lpstr>
      <vt:lpstr>ВСТРЕЧА С ИНТЕРЕСНЫМИ ЛЮДЬМИ</vt:lpstr>
      <vt:lpstr>РЕАЛИЗАЦИЯ ПРОЕКТОВ</vt:lpstr>
      <vt:lpstr>Фестиваль НОУ «Вместе в будущее»</vt:lpstr>
      <vt:lpstr>Российский национальный юниорский водный конкурс</vt:lpstr>
      <vt:lpstr>Всероссийские юношеские чтения  имени В.И.Вернадского</vt:lpstr>
      <vt:lpstr>ТРИЗ </vt:lpstr>
      <vt:lpstr>Научная и инженерная выставка молодых исследователей городов ЗАТО, г.Снежинск</vt:lpstr>
      <vt:lpstr>МЕЖДУНАРОДНЫЙ ФОРУМ  «ОТКРЫТИЕ ТАЛАНТОВ», Казань</vt:lpstr>
      <vt:lpstr>Пропагандистские акции 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Экологическое образование и воспитание  -эффективный метод развития творческих способностей учащихся</dc:title>
  <dc:creator>Admin</dc:creator>
  <cp:lastModifiedBy>Admin</cp:lastModifiedBy>
  <cp:revision>1</cp:revision>
  <dcterms:created xsi:type="dcterms:W3CDTF">2017-04-24T17:45:35Z</dcterms:created>
  <dcterms:modified xsi:type="dcterms:W3CDTF">2017-12-13T17:14:28Z</dcterms:modified>
</cp:coreProperties>
</file>