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309" r:id="rId4"/>
    <p:sldId id="307" r:id="rId5"/>
    <p:sldId id="308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319" r:id="rId16"/>
    <p:sldId id="320" r:id="rId17"/>
    <p:sldId id="321" r:id="rId18"/>
    <p:sldId id="268" r:id="rId19"/>
    <p:sldId id="298" r:id="rId20"/>
    <p:sldId id="303" r:id="rId21"/>
    <p:sldId id="294" r:id="rId22"/>
    <p:sldId id="275" r:id="rId23"/>
    <p:sldId id="277" r:id="rId24"/>
    <p:sldId id="285" r:id="rId25"/>
    <p:sldId id="287" r:id="rId26"/>
    <p:sldId id="278" r:id="rId27"/>
    <p:sldId id="280" r:id="rId28"/>
    <p:sldId id="274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05" autoAdjust="0"/>
  </p:normalViewPr>
  <p:slideViewPr>
    <p:cSldViewPr>
      <p:cViewPr>
        <p:scale>
          <a:sx n="77" d="100"/>
          <a:sy n="77" d="100"/>
        </p:scale>
        <p:origin x="-117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85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56D6A-AA01-483F-A46F-A2A39D9F6CD6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7B3EB-CB18-4007-97B5-E3F1D7398C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4C5DC-6976-46E4-A934-745EFD8E78B3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1A2DC-C024-4EA0-854E-8807F07F2B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BBEB8-6B3F-4849-BD5E-E8E78F79F4F6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CCF20-AA22-409D-A21A-3AD4861E5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4A84B-1A7E-4534-8FBF-9BC5F32F890F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75126-C7C6-4CB8-838D-3833C28773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057FD-B202-4C19-AA84-B0969C949B1D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91AA4-F9B5-46AD-B143-633C5404FD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53DA9-E7C1-4A14-ACFB-4ECB38C3AC06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0752-AC15-47A5-9F85-A7ABC9D09D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2B83D-5CBB-43C0-A42C-EC0E31A6703B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AAE2D-BC44-4669-BF69-CD9C92496E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BBEA0-5B5A-49FC-8840-05FCA7BD5E19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31B94-29CA-4713-9182-A94D2A478B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02AC8-2866-4AE9-80E2-68C7A1976420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BFBFF-37A8-4959-9F82-0974BC4DB7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9E767-F40E-4D55-8347-FBC64C6A94B3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1AB0B-4F54-4737-849F-B79BBD6961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0DCAB-A14E-49F1-9C19-9411292DD3DB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7FD60-B3A8-4FCF-B275-E5E8091802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BA6151-1676-42F7-8EB4-729486DD1DB0}" type="datetimeFigureOut">
              <a:rPr lang="ru-RU"/>
              <a:pPr>
                <a:defRPr/>
              </a:pPr>
              <a:t>13.05.2019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709C00-2672-4843-9103-EA3E82C133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018" y="3645024"/>
            <a:ext cx="5022174" cy="2790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2187674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dirty="0" smtClean="0">
                <a:latin typeface="Comic Sans MS" pitchFamily="66" charset="0"/>
              </a:rPr>
              <a:t>Игры развивающие логическое мышление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14312" y="1071563"/>
            <a:ext cx="8318127" cy="4589685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b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-способствовать развитию познавательной активности и логических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способностей детей.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-формировать стремление к самостоятельному познанию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размышлению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0399" y="260648"/>
            <a:ext cx="8496944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Задачи: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-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создание условий для развития познавательных способностей и логического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мышления;</a:t>
            </a:r>
          </a:p>
          <a:p>
            <a:pPr algn="just"/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-развить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совершенствовать работу мыслительных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операций: анализ, 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синтез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обобщение, сравнение, классификации, упорядоченности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действий, ориентировке в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пространстве;</a:t>
            </a:r>
          </a:p>
          <a:p>
            <a:pPr algn="just"/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-развить у детей слуховую и зрительную память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восприятие, произвольное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внимание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воображение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-воспитать у детей коммуникативные навыки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стремление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проеодолению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трудностей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уверенности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себе.</a:t>
            </a:r>
            <a:b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07863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571472" y="3113600"/>
            <a:ext cx="1840288" cy="887698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наглядные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71472" y="357166"/>
            <a:ext cx="81439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Методы формирования основ логического мышления у старших дошкольников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76394" y="4500570"/>
            <a:ext cx="18954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Словестные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786446" y="4500570"/>
            <a:ext cx="1580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Практические</a:t>
            </a:r>
            <a:endParaRPr lang="ru-RU" b="1" dirty="0">
              <a:solidFill>
                <a:schemeClr val="bg1"/>
              </a:solidFill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rot="5400000">
            <a:off x="821505" y="1821645"/>
            <a:ext cx="1571636" cy="78581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5400000">
            <a:off x="2393141" y="2821777"/>
            <a:ext cx="235745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16200000" flipH="1">
            <a:off x="4572000" y="2214554"/>
            <a:ext cx="2214578" cy="107157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16200000" flipH="1">
            <a:off x="6286512" y="1500174"/>
            <a:ext cx="1214446" cy="78581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940152" y="598086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с двумя скругленными противолежащими углами 20"/>
          <p:cNvSpPr/>
          <p:nvPr/>
        </p:nvSpPr>
        <p:spPr>
          <a:xfrm>
            <a:off x="2504967" y="4056721"/>
            <a:ext cx="1840288" cy="887698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словесные</a:t>
            </a:r>
            <a:endParaRPr lang="ru-RU" dirty="0"/>
          </a:p>
        </p:txBody>
      </p:sp>
      <p:sp>
        <p:nvSpPr>
          <p:cNvPr id="24" name="Прямоугольник с двумя скругленными противолежащими углами 23"/>
          <p:cNvSpPr/>
          <p:nvPr/>
        </p:nvSpPr>
        <p:spPr>
          <a:xfrm>
            <a:off x="5167587" y="4042467"/>
            <a:ext cx="1840288" cy="887698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практические</a:t>
            </a:r>
            <a:endParaRPr lang="ru-RU" dirty="0"/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6422075" y="2541302"/>
            <a:ext cx="1840288" cy="887698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игровые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6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16632"/>
            <a:ext cx="6347713" cy="1320800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chemeClr val="accent4"/>
                </a:solidFill>
              </a:rPr>
              <a:t>Логическое мышление и дидактическая игра</a:t>
            </a:r>
            <a:endParaRPr lang="ru-RU" sz="3200" b="1" i="1" dirty="0">
              <a:solidFill>
                <a:schemeClr val="accent4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340768"/>
            <a:ext cx="8784976" cy="55172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/>
              <a:t>  </a:t>
            </a:r>
            <a:r>
              <a:rPr lang="ru-RU" sz="2400" b="1" dirty="0" smtClean="0">
                <a:solidFill>
                  <a:schemeClr val="tx1"/>
                </a:solidFill>
              </a:rPr>
              <a:t>Логическое мышление - это система навыков, позволяющая выражать мысли в ясной и отчетливой форме, а главное понимать суть вещей,  происходящих процессов.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Лучше всего привычку логично думать прививать ребенку с дошкольного возраста, но не предлагая ему готовый ответ на заданный вопрос, а давая возможность найти решение самому. В этом поможет дидактическая игра.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Дидактическая игра делает процесс обучения легким и занимательным. Та или иная умственная задача, заключенная в игру, решается в ходе доступной и привлекательной для детей деятельности.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80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4806" y="0"/>
            <a:ext cx="6347713" cy="150944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Средства, развивающие логическое мышление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0310" y="1196752"/>
            <a:ext cx="8046146" cy="583264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dirty="0"/>
              <a:t>Стихотворные тексты на развитие операций обобщения, классификации и конкретизации.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Игры и упражнения на установление причинно-следственных связей в природных и социальных явлениях.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Занятия, игры и упражнение на развитие операций сравнения и установления причинности.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Загадки. Задачи – шутки.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Игры-головоломки.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Игры с счетными палочками.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Разгадывание ребусов.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3660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90236" y="323945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вадрат Воскобовича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124744"/>
            <a:ext cx="504056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Р</a:t>
            </a:r>
            <a:r>
              <a:rPr lang="ru-RU" sz="2000" dirty="0" smtClean="0"/>
              <a:t>азвивает</a:t>
            </a:r>
            <a:r>
              <a:rPr lang="ru-RU" sz="2000" dirty="0"/>
              <a:t>:  </a:t>
            </a:r>
            <a:endParaRPr lang="ru-RU" sz="2000" dirty="0" smtClean="0"/>
          </a:p>
          <a:p>
            <a:r>
              <a:rPr lang="ru-RU" sz="2000" dirty="0"/>
              <a:t>-</a:t>
            </a:r>
            <a:r>
              <a:rPr lang="ru-RU" sz="2000" dirty="0" smtClean="0"/>
              <a:t>умение </a:t>
            </a:r>
            <a:r>
              <a:rPr lang="ru-RU" sz="2000" dirty="0"/>
              <a:t>ориентироваться в форме и размере геометрических фигур, пространственных отношениях;</a:t>
            </a:r>
            <a:br>
              <a:rPr lang="ru-RU" sz="2000" dirty="0"/>
            </a:br>
            <a:r>
              <a:rPr lang="ru-RU" sz="2000" dirty="0" smtClean="0"/>
              <a:t>-умение </a:t>
            </a:r>
            <a:r>
              <a:rPr lang="ru-RU" sz="2000" dirty="0"/>
              <a:t>конструировать плоскостные и объемные </a:t>
            </a:r>
            <a:r>
              <a:rPr lang="ru-RU" sz="2000" dirty="0" smtClean="0"/>
              <a:t>фигуры, внимание, память, пространственное </a:t>
            </a:r>
            <a:r>
              <a:rPr lang="ru-RU" sz="2000" dirty="0"/>
              <a:t>и логическое мышление,</a:t>
            </a:r>
            <a:br>
              <a:rPr lang="ru-RU" sz="2000" dirty="0"/>
            </a:br>
            <a:r>
              <a:rPr lang="ru-RU" sz="2000" dirty="0" smtClean="0"/>
              <a:t>воображение</a:t>
            </a:r>
            <a:r>
              <a:rPr lang="ru-RU" sz="2000" dirty="0"/>
              <a:t>, творческие способности, мелкую моторику </a:t>
            </a:r>
            <a:r>
              <a:rPr lang="ru-RU" sz="2000" dirty="0" smtClean="0"/>
              <a:t>рук.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798" y="1556792"/>
            <a:ext cx="2949792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131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452" y="404664"/>
            <a:ext cx="6768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3200" b="1" dirty="0"/>
              <a:t>Развивающая </a:t>
            </a:r>
            <a:r>
              <a:rPr lang="ru-RU" sz="3200" b="1" dirty="0" smtClean="0"/>
              <a:t>игра-конструктор:</a:t>
            </a:r>
          </a:p>
          <a:p>
            <a:pPr algn="ctr" fontAlgn="base"/>
            <a:r>
              <a:rPr lang="ru-RU" sz="3200" b="1" dirty="0" smtClean="0"/>
              <a:t>«Волшебный лес»</a:t>
            </a:r>
            <a:endParaRPr lang="ru-RU" sz="32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628800"/>
            <a:ext cx="2924504" cy="44371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1666890"/>
            <a:ext cx="554461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Развивает:</a:t>
            </a:r>
          </a:p>
          <a:p>
            <a:r>
              <a:rPr lang="ru-RU" sz="2000" dirty="0" smtClean="0"/>
              <a:t>-освоение названий и структуры геометрических фигур, их размера;</a:t>
            </a:r>
          </a:p>
          <a:p>
            <a:r>
              <a:rPr lang="ru-RU" sz="2000" dirty="0" smtClean="0"/>
              <a:t>-умение строить симметричные и несимметричные фигуры, узоры, ориентироваться в пространстве;</a:t>
            </a:r>
          </a:p>
          <a:p>
            <a:r>
              <a:rPr lang="ru-RU" sz="2000" dirty="0" smtClean="0"/>
              <a:t>-умение конструировать фигуры по схеме, картинке, словесному алгоритму и собственному замыслу;</a:t>
            </a:r>
          </a:p>
          <a:p>
            <a:r>
              <a:rPr lang="ru-RU" sz="2000" dirty="0" smtClean="0"/>
              <a:t>-пальцевую и кистевую моторику рук.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89869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286763"/>
            <a:ext cx="68407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Цель:</a:t>
            </a:r>
          </a:p>
          <a:p>
            <a:r>
              <a:rPr lang="ru-RU" dirty="0" smtClean="0"/>
              <a:t>• </a:t>
            </a:r>
            <a:r>
              <a:rPr lang="ru-RU" dirty="0"/>
              <a:t>Развивать у детей представление о числе;</a:t>
            </a:r>
          </a:p>
          <a:p>
            <a:r>
              <a:rPr lang="ru-RU" dirty="0"/>
              <a:t>• Научить их измерению с помощью мерки;</a:t>
            </a:r>
          </a:p>
          <a:p>
            <a:r>
              <a:rPr lang="ru-RU" dirty="0"/>
              <a:t>• Развивать комбинаторные способности;</a:t>
            </a:r>
          </a:p>
          <a:p>
            <a:r>
              <a:rPr lang="ru-RU" dirty="0"/>
              <a:t>• Познакомить с ориентированием;</a:t>
            </a:r>
          </a:p>
          <a:p>
            <a:r>
              <a:rPr lang="ru-RU" dirty="0"/>
              <a:t>• Учить выкладывать плоскостные и объёмные фигуры и композиции, буквы, цифры.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15616" y="412919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Игры с цветными палочками </a:t>
            </a:r>
            <a:r>
              <a:rPr lang="ru-RU" sz="2800" dirty="0" err="1" smtClean="0"/>
              <a:t>Кюизенера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772" y="3318088"/>
            <a:ext cx="4394352" cy="329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396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rightbrain.training/uploads/editor/2015/03/55058ed4245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4792" y="3648456"/>
            <a:ext cx="3209544" cy="320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077283" y="333225"/>
            <a:ext cx="2368296" cy="4077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22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Д</a:t>
            </a:r>
            <a:r>
              <a:rPr lang="ru-RU" sz="2200" dirty="0" smtClean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ети легко </a:t>
            </a:r>
          </a:p>
          <a:p>
            <a:pPr>
              <a:lnSpc>
                <a:spcPct val="107000"/>
              </a:lnSpc>
            </a:pPr>
            <a:r>
              <a:rPr lang="ru-RU" sz="2200" dirty="0" smtClean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усваивают понятия </a:t>
            </a:r>
          </a:p>
          <a:p>
            <a:pPr>
              <a:lnSpc>
                <a:spcPct val="107000"/>
              </a:lnSpc>
            </a:pPr>
            <a:r>
              <a:rPr lang="ru-RU" sz="2200" dirty="0" smtClean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«левое», «длинное», </a:t>
            </a:r>
          </a:p>
          <a:p>
            <a:pPr>
              <a:lnSpc>
                <a:spcPct val="107000"/>
              </a:lnSpc>
            </a:pPr>
            <a:r>
              <a:rPr lang="ru-RU" sz="2200" dirty="0" smtClean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«между», «каждый», </a:t>
            </a:r>
          </a:p>
          <a:p>
            <a:pPr>
              <a:lnSpc>
                <a:spcPct val="107000"/>
              </a:lnSpc>
            </a:pPr>
            <a:r>
              <a:rPr lang="ru-RU" sz="2200" dirty="0" smtClean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«один из...», «быть не </a:t>
            </a:r>
          </a:p>
          <a:p>
            <a:pPr>
              <a:lnSpc>
                <a:spcPct val="107000"/>
              </a:lnSpc>
            </a:pPr>
            <a:r>
              <a:rPr lang="ru-RU" sz="2200" dirty="0" smtClean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одного цвета» </a:t>
            </a:r>
          </a:p>
          <a:p>
            <a:pPr>
              <a:lnSpc>
                <a:spcPct val="107000"/>
              </a:lnSpc>
            </a:pPr>
            <a:r>
              <a:rPr lang="ru-RU" sz="2200" dirty="0" smtClean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и многие другие.</a:t>
            </a:r>
            <a:r>
              <a:rPr lang="ru-RU" sz="2200" dirty="0" smtClean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img-fotki.yandex.ru/get/6109/157721644.4/0_93a7d_4a849e3_X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4" b="9973"/>
          <a:stretch/>
        </p:blipFill>
        <p:spPr bwMode="auto">
          <a:xfrm>
            <a:off x="2123728" y="530275"/>
            <a:ext cx="2741554" cy="2234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sadik110.ru/ckfinder/userfiles/images/opyt/IMGP0230_%D0%B8%D0%B7%D0%BC%D0%B5%D0%BD%D0%B5%D0%BD%D0%B8%D0%B5%20%D1%80%D0%B0%D0%B7%D0%BC%D0%B5%D1%80%D0%B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6042"/>
            <a:ext cx="3715509" cy="331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35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1" y="623456"/>
            <a:ext cx="8712968" cy="3283527"/>
          </a:xfrm>
        </p:spPr>
        <p:txBody>
          <a:bodyPr>
            <a:noAutofit/>
          </a:bodyPr>
          <a:lstStyle/>
          <a:p>
            <a:pPr lvl="0" algn="ctr"/>
            <a:r>
              <a:rPr lang="ru-RU" altLang="ru-RU" sz="2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первом этапе (работа с детьми 2-4 лет) </a:t>
            </a:r>
            <a:r>
              <a:rPr lang="ru-RU" altLang="ru-RU" sz="20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палочки используются просто как игровой материал. Дети играют с ними, как с обычными кубиками и палочками, создают различные конфигурации. Их привлекают конкретные образы, а также качественные характеристики материала — цвет, размер, форма.</a:t>
            </a:r>
            <a:br>
              <a:rPr lang="ru-RU" altLang="ru-RU" sz="20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2000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b="0" i="1" dirty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2000" b="0" i="1" dirty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втором этапе</a:t>
            </a:r>
            <a:r>
              <a:rPr lang="ru-RU" altLang="ru-RU" sz="2000" b="0" i="1" dirty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lang="ru-RU" altLang="ru-RU" sz="2000" b="0" dirty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altLang="ru-RU" sz="2000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(работа с детьми 4-7 лет) </a:t>
            </a:r>
            <a:r>
              <a:rPr lang="ru-RU" altLang="ru-RU" sz="2000" b="0" dirty="0" smtClean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палочки </a:t>
            </a:r>
            <a:r>
              <a:rPr lang="ru-RU" altLang="ru-RU" sz="2000" b="0" dirty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уже выступают как пособие для маленьких математиков. </a:t>
            </a:r>
            <a:r>
              <a:rPr lang="ru-RU" altLang="ru-RU" sz="2000" b="0" dirty="0" smtClean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Дети </a:t>
            </a:r>
            <a:r>
              <a:rPr lang="ru-RU" altLang="ru-RU" sz="2000" b="0" dirty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учатся постигать законы загадочного мира чисел и других математических </a:t>
            </a:r>
            <a:r>
              <a:rPr lang="ru-RU" altLang="ru-RU" sz="2000" b="0" dirty="0" smtClean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понятий, количественного и порядкового счета, сравнение по длине и высоте, арифметических действий…</a:t>
            </a:r>
            <a:r>
              <a:rPr lang="ru-RU" altLang="ru-RU" sz="2000" b="0" dirty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2000" b="0" dirty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78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27584" y="260648"/>
            <a:ext cx="440740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/>
              <a:t>Выкладывание </a:t>
            </a:r>
            <a:r>
              <a:rPr lang="ru-RU" sz="2000" dirty="0" smtClean="0"/>
              <a:t>сюжетных картин.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 smtClean="0"/>
              <a:t>Освоение количественного и порядкового счета.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 smtClean="0"/>
              <a:t>Решение числовых выражений и задач.</a:t>
            </a:r>
            <a:r>
              <a:rPr lang="en-US" sz="2000" dirty="0" smtClean="0"/>
              <a:t> </a:t>
            </a:r>
            <a:endParaRPr lang="ru-RU" sz="2000" dirty="0"/>
          </a:p>
        </p:txBody>
      </p:sp>
      <p:pic>
        <p:nvPicPr>
          <p:cNvPr id="3074" name="Picture 2" descr="http://festival.1september.ru/articles/211383/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54" y="4152021"/>
            <a:ext cx="1506415" cy="236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3359" t="17334" r="2631" b="8222"/>
          <a:stretch/>
        </p:blipFill>
        <p:spPr>
          <a:xfrm>
            <a:off x="2529375" y="4152020"/>
            <a:ext cx="3122745" cy="257162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9464" y="3756656"/>
            <a:ext cx="1833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Состав числа 5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174150" y="3786522"/>
            <a:ext cx="1833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Состав числа 8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5423" y="302259"/>
            <a:ext cx="3128963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65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Работа </a:t>
            </a:r>
            <a:r>
              <a:rPr lang="ru-RU" b="1" dirty="0"/>
              <a:t>с картами В.Я. </a:t>
            </a:r>
            <a:r>
              <a:rPr lang="ru-RU" b="1" dirty="0" err="1"/>
              <a:t>Проппа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8147248" cy="5217443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работы с 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картами Владимира Яковлевича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Проппа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давно. Но свою актуальность она не потеряла и в настоящее время. 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Задачи,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решаются при помощи данной методики полностью соответствуют положениям и требованиям ФГОС ДО: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формируется умение продумывать замысел, следовать ему в сочинении, выбирать тему, интересный сюжет, героев;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карты развивают внимание, восприятие, фантазию, воображение, обогащают эмоциональную сферу, активизируют устную связную речь;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карты развивают активность личности, не оставляя ребенка равнодушным к сказочному сюжету.</a:t>
            </a:r>
          </a:p>
        </p:txBody>
      </p:sp>
    </p:spTree>
    <p:extLst>
      <p:ext uri="{BB962C8B-B14F-4D97-AF65-F5344CB8AC3E}">
        <p14:creationId xmlns:p14="http://schemas.microsoft.com/office/powerpoint/2010/main" val="1365080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4079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all" dirty="0"/>
              <a:t>КУБИКИ НИКИТИНА 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" y="3732398"/>
            <a:ext cx="4222287" cy="309634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7504" y="1192684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Суть методики этих интеллектуальных игр в отсутствии навязывания правил. Дите плавно вовлекается в атмосферу деятельности с помощью старших братьев и сестер или родителей. Затем их участие минимизируется, и ребенок занимается самостоятельно. Малыш начинает выполнять задачи, со временем они усложняются, но он сам должен отыскать пути решения, подсказки недопустимы. При отсутствии прогресса необходимо возвратиться к более легким вариантам. Если и этот способ не помогает, от игры нужно временно отдохнуть.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350100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Эта методика развивает в ребенке самостоятельность в принятии решений, заставляет логически думать и искать ответы на вопросы без помощи посторонних. </a:t>
            </a:r>
          </a:p>
        </p:txBody>
      </p:sp>
    </p:spTree>
    <p:extLst>
      <p:ext uri="{BB962C8B-B14F-4D97-AF65-F5344CB8AC3E}">
        <p14:creationId xmlns:p14="http://schemas.microsoft.com/office/powerpoint/2010/main" val="13062276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7504" y="260648"/>
            <a:ext cx="8640960" cy="468052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	У </a:t>
            </a:r>
            <a:r>
              <a:rPr lang="ru-RU" dirty="0"/>
              <a:t>игр в </a:t>
            </a:r>
            <a:r>
              <a:rPr lang="ru-RU" dirty="0" err="1" smtClean="0"/>
              <a:t>никитинские</a:t>
            </a:r>
            <a:r>
              <a:rPr lang="ru-RU" dirty="0" smtClean="0"/>
              <a:t> </a:t>
            </a:r>
            <a:r>
              <a:rPr lang="ru-RU" dirty="0"/>
              <a:t>кубики есть основополагающие </a:t>
            </a:r>
            <a:r>
              <a:rPr lang="ru-RU" dirty="0" smtClean="0"/>
              <a:t>принципы: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Подсказки давать запрещено. Жесты, многозначительные взгляды и слова - табу. Только так малыш научится самостоятельности действий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На решение задачи малышу нужно давать столько времени, сколько требуется. Запрещено требовать решить быстрее или пропустить текущую. </a:t>
            </a:r>
            <a:endParaRPr lang="ru-RU" sz="2000" dirty="0" smtClean="0"/>
          </a:p>
          <a:p>
            <a:r>
              <a:rPr lang="ru-RU" sz="2000" dirty="0" smtClean="0"/>
              <a:t>Готовый </a:t>
            </a:r>
            <a:r>
              <a:rPr lang="ru-RU" sz="2000" dirty="0"/>
              <a:t>комплект предполагает вариации. На основании начального набора старшие сами могут придумывать новые задания для малыша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Хвалите чадо. Дайте ему почувствовать вкус победы даже при выполнении элементарных задач. </a:t>
            </a:r>
            <a:endParaRPr lang="ru-RU" sz="2000" dirty="0" smtClean="0"/>
          </a:p>
          <a:p>
            <a:r>
              <a:rPr lang="ru-RU" sz="2000" dirty="0" smtClean="0"/>
              <a:t>Не </a:t>
            </a:r>
            <a:r>
              <a:rPr lang="ru-RU" sz="2000" dirty="0"/>
              <a:t>дайте малышу перенасытиться игрой. Если вы видите, что он слишком увлекся, лучше выделять ограниченное время для занятий, чтобы интерес не угас.</a:t>
            </a:r>
            <a:r>
              <a:rPr lang="ru-RU" dirty="0"/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441166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Логические блоки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Дьенеша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44" y="3422643"/>
            <a:ext cx="4238632" cy="3065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1700808"/>
            <a:ext cx="849694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четырех форм (круги, треугольники, квадраты, прямоугольники);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трех цветов (красные, синие и желтые);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двух размеров (большие и маленькие);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двух видов  толщины (толстые и тонкие).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наборе нет  ни одной одинаковой фигуры. Каждая геометрическая фигура характеризуется  четырьмя признаками: формой, цветом, размером, толщиной</a:t>
            </a:r>
            <a:r>
              <a:rPr lang="ru-RU" sz="1600" dirty="0">
                <a:latin typeface="Bookman Old Style" pitchFamily="18" charset="0"/>
              </a:rPr>
              <a:t>.</a:t>
            </a:r>
          </a:p>
          <a:p>
            <a:pPr>
              <a:buFont typeface="Arial" charset="0"/>
              <a:buNone/>
            </a:pPr>
            <a:endParaRPr lang="ru-RU" sz="2000" dirty="0">
              <a:latin typeface="Bookman Old Style" pitchFamily="18" charset="0"/>
            </a:endParaRPr>
          </a:p>
          <a:p>
            <a:pPr>
              <a:buFont typeface="Arial" charset="0"/>
              <a:buNone/>
            </a:pPr>
            <a:endParaRPr lang="ru-RU" sz="2000" dirty="0"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5057" y="1315376"/>
            <a:ext cx="85591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представляют собой набор из 48 геометрических фигур: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768" y="3720742"/>
            <a:ext cx="4282894" cy="2469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24164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3"/>
          <p:cNvSpPr>
            <a:spLocks noChangeArrowheads="1"/>
          </p:cNvSpPr>
          <p:nvPr/>
        </p:nvSpPr>
        <p:spPr bwMode="auto">
          <a:xfrm>
            <a:off x="357188" y="285750"/>
            <a:ext cx="857250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</a:t>
            </a:r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логическими блоками </a:t>
            </a:r>
            <a:r>
              <a:rPr lang="ru-RU" sz="20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Дьенеша</a:t>
            </a:r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позволяют:</a:t>
            </a:r>
            <a:endParaRPr lang="ru-RU" sz="20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 Познакомить с формой, цветом, размером, толщиной объектов.</a:t>
            </a: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 Развивать пространственные представления.</a:t>
            </a: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 Развивать логическое мышление, представление о множестве, операции над множествами (сравнение, разбиение, классификация, абстрагирование, кодирование и декодирование инфор­мации).</a:t>
            </a: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 Усвоить элементарные навыки алгоритмической культуры мышления.</a:t>
            </a: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 Развивать умения выявлять свойства в объектах, называть их, обобщать объекты по их свойствам, объяснять сходства и различия объектов, обосновывать свои рассуждения.</a:t>
            </a: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 Развивать познавательные процессы, мыслительные операции.</a:t>
            </a: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 Воспитывать самостоятельность, инициативу, настойчивость в достижении цели.</a:t>
            </a: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 Развивать творческие способности, воображение, фантазию, способности к моделированию и конструированию.</a:t>
            </a: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 Развивать речь.</a:t>
            </a: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 Успешно овладеть основами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математики.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50904" cy="3082354"/>
          </a:xfrm>
        </p:spPr>
        <p:txBody>
          <a:bodyPr/>
          <a:lstStyle/>
          <a:p>
            <a:pPr algn="l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      детей      оперировать 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полученными    знаниями   помогает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конструировании,       аппликации,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рисовании     по    образцу: 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*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 путем      накладывания      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* самостоятельного           выкладывая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*рисования  фигуры  на чистом листе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356992"/>
            <a:ext cx="4536504" cy="30243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043" y="168950"/>
            <a:ext cx="4187956" cy="314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5081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Татьяна\Рабочий стол\для работы\МО\03labdu6s121981513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46600" y="198438"/>
            <a:ext cx="4376738" cy="6461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67" name="Прямоугольник 3"/>
          <p:cNvSpPr>
            <a:spLocks noChangeArrowheads="1"/>
          </p:cNvSpPr>
          <p:nvPr/>
        </p:nvSpPr>
        <p:spPr bwMode="auto">
          <a:xfrm>
            <a:off x="357188" y="357188"/>
            <a:ext cx="41433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54000" algn="just" eaLnBrk="0" hangingPunct="0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многих играх с логическими </a:t>
            </a:r>
          </a:p>
          <a:p>
            <a:pPr indent="254000" algn="just" eaLnBrk="0" hangingPunct="0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фигурами используются карточки </a:t>
            </a:r>
          </a:p>
          <a:p>
            <a:pPr indent="254000" algn="just" eaLnBrk="0" hangingPunct="0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символами свойств.</a:t>
            </a:r>
          </a:p>
        </p:txBody>
      </p:sp>
      <p:sp>
        <p:nvSpPr>
          <p:cNvPr id="11268" name="Прямоугольник 4"/>
          <p:cNvSpPr>
            <a:spLocks noChangeArrowheads="1"/>
          </p:cNvSpPr>
          <p:nvPr/>
        </p:nvSpPr>
        <p:spPr bwMode="auto">
          <a:xfrm>
            <a:off x="742537" y="1556792"/>
            <a:ext cx="375802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обозначается пятном;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контур фигур (круглый, квадратный, треугольный, прямоугольный,);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величина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силуэт домика (большой, маленький);  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толщина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условное изображение человеческой фигуры (толстый и тонкий). </a:t>
            </a:r>
          </a:p>
        </p:txBody>
      </p:sp>
    </p:spTree>
    <p:extLst>
      <p:ext uri="{BB962C8B-B14F-4D97-AF65-F5344CB8AC3E}">
        <p14:creationId xmlns:p14="http://schemas.microsoft.com/office/powerpoint/2010/main" val="2739793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49"/>
            <a:ext cx="9144000" cy="684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3901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571750"/>
            <a:ext cx="8229600" cy="1143000"/>
          </a:xfrm>
        </p:spPr>
        <p:txBody>
          <a:bodyPr/>
          <a:lstStyle/>
          <a:p>
            <a:pPr algn="just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Логические блоки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Дьенеша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на занятиях по математике можно использовать: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 разделе «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и счет» -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работе по выявлению общих свойств отдельных предметов и групп предметов, выделению из множества отдельных его частей, в которые входят предметы, отличающиеся от других тем или иным признаком, по совершенствованию навыков счета и отсчета в пределах 10, по усвоению понятий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поровну, не поровну, больше, меньше;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упражнениях на закрепление знаний о составе числа из единиц в пределах десяти и из двух меньших чисел. Также блоки помогут усвоить смысл арифметических действий сложения и вычитания, научить детей составлять арифметические задачи в одно действие.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 разделе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величина»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сравнение предметов по размеру (большие, маленькие), по толщине ( толстые, тонкие) путем   непосредственного соизмерения и сравнения на глаз.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440005"/>
            <a:ext cx="83581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ru-RU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предлагаются самые простые игры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 eaLnBrk="0" hangingPunct="0">
              <a:defRPr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buFontTx/>
              <a:buAutoNum type="arabicPeriod"/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все фигуры (блоки), как эта" по цвету (по размеру, форме). </a:t>
            </a:r>
          </a:p>
          <a:p>
            <a:pPr eaLnBrk="0" hangingPunct="0">
              <a:buFontTx/>
              <a:buAutoNum type="arabicPeriod"/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не такую фигуру, как эта" по цвету (по форме, размеру). </a:t>
            </a:r>
          </a:p>
        </p:txBody>
      </p:sp>
      <p:pic>
        <p:nvPicPr>
          <p:cNvPr id="18435" name="Рисунок 3" descr="DSCF1613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7188" y="2071688"/>
            <a:ext cx="3286125" cy="246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Рисунок 4" descr="DSCF1342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000500" y="2143125"/>
            <a:ext cx="3881438" cy="291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И, наконец, наиболее сложные задачи - это задачи на разбиение по двум свойствам. При последовательной подготовке детей на предыдущем материале возможно решение и более сложных задач. </a:t>
            </a:r>
          </a:p>
        </p:txBody>
      </p:sp>
      <p:sp>
        <p:nvSpPr>
          <p:cNvPr id="22531" name="Прямоугольник 2"/>
          <p:cNvSpPr>
            <a:spLocks noChangeArrowheads="1"/>
          </p:cNvSpPr>
          <p:nvPr/>
        </p:nvSpPr>
        <p:spPr bwMode="auto">
          <a:xfrm>
            <a:off x="857250" y="1643063"/>
            <a:ext cx="7500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Вариантом логических игр для детей являются игры с обручами.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2950"/>
            <a:ext cx="9144000" cy="4845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smtClean="0">
                <a:latin typeface="Comic Sans MS" pitchFamily="66" charset="0"/>
              </a:rPr>
              <a:t>С детьми старшего дошкольного возраста используются более усложнённые варианты занятий:</a:t>
            </a:r>
          </a:p>
        </p:txBody>
      </p:sp>
      <p:pic>
        <p:nvPicPr>
          <p:cNvPr id="24579" name="Picture 8" descr="Вид учебно-игрового пособия Поиск затонувшего клада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71750" y="1000125"/>
            <a:ext cx="628650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6627" name="Picture 4" descr="http://www.smartytoys.ru/images/store/22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285750"/>
            <a:ext cx="285750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6" descr="http://mdou.ru/images/products/product_img_737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14688" y="4643438"/>
            <a:ext cx="315277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8" descr="http://www.rebenok.com/img/4729_200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 rot="958707">
            <a:off x="5926138" y="725488"/>
            <a:ext cx="2976562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10" descr="http://mirknig.com/uploads/posts/2011-01/1294410807_250-2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794125" y="2867025"/>
            <a:ext cx="238125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12" descr="http://www.rebenok.com/img/8630_400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0" y="4786313"/>
            <a:ext cx="2867025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14" descr="http://www.corvet-igra.ru/prod/albom_02_full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2714625" y="571500"/>
            <a:ext cx="3214688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18" descr="http://jili-bili.ru/files/small/120315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0" y="2428875"/>
            <a:ext cx="299085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Picture 22" descr="http://www.smartytoys.ru/images/store/222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6500813" y="3571875"/>
            <a:ext cx="2143125" cy="306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500063" y="2357438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Опыт российских педагогов показал эффективность использования логических блоков как</a:t>
            </a:r>
            <a:b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игрового материала в работе с детьми дошкольного и начального школьного возраста для:</a:t>
            </a:r>
            <a:b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2200" dirty="0" smtClean="0">
                <a:latin typeface="Comic Sans MS" pitchFamily="66" charset="0"/>
              </a:rPr>
              <a:t/>
            </a:r>
            <a:br>
              <a:rPr lang="ru-RU" sz="2200" dirty="0" smtClean="0">
                <a:latin typeface="Comic Sans MS" pitchFamily="66" charset="0"/>
              </a:rPr>
            </a:br>
            <a:r>
              <a:rPr lang="ru-RU" sz="2200" dirty="0" smtClean="0">
                <a:latin typeface="Comic Sans MS" pitchFamily="66" charset="0"/>
              </a:rPr>
              <a:t>• Ознакомления детей с геометрическими фигурами и формой предметов, размером;</a:t>
            </a:r>
            <a:br>
              <a:rPr lang="ru-RU" sz="2200" dirty="0" smtClean="0">
                <a:latin typeface="Comic Sans MS" pitchFamily="66" charset="0"/>
              </a:rPr>
            </a:br>
            <a:r>
              <a:rPr lang="ru-RU" sz="2200" dirty="0" smtClean="0">
                <a:latin typeface="Comic Sans MS" pitchFamily="66" charset="0"/>
              </a:rPr>
              <a:t>• Развития мыслительных умений: сравнивать, анализировать, классифицировать, обобщать,</a:t>
            </a:r>
            <a:br>
              <a:rPr lang="ru-RU" sz="2200" dirty="0" smtClean="0">
                <a:latin typeface="Comic Sans MS" pitchFamily="66" charset="0"/>
              </a:rPr>
            </a:br>
            <a:r>
              <a:rPr lang="ru-RU" sz="2200" dirty="0" smtClean="0">
                <a:latin typeface="Comic Sans MS" pitchFamily="66" charset="0"/>
              </a:rPr>
              <a:t>абстрагировать, кодировать и декодировать информацию;</a:t>
            </a:r>
            <a:br>
              <a:rPr lang="ru-RU" sz="2200" dirty="0" smtClean="0">
                <a:latin typeface="Comic Sans MS" pitchFamily="66" charset="0"/>
              </a:rPr>
            </a:br>
            <a:r>
              <a:rPr lang="ru-RU" sz="2200" dirty="0" smtClean="0">
                <a:latin typeface="Comic Sans MS" pitchFamily="66" charset="0"/>
              </a:rPr>
              <a:t>• Усвоения элементарных навыков алгоритмической культуры мышления;</a:t>
            </a:r>
            <a:br>
              <a:rPr lang="ru-RU" sz="2200" dirty="0" smtClean="0">
                <a:latin typeface="Comic Sans MS" pitchFamily="66" charset="0"/>
              </a:rPr>
            </a:br>
            <a:r>
              <a:rPr lang="ru-RU" sz="2200" dirty="0" smtClean="0">
                <a:latin typeface="Comic Sans MS" pitchFamily="66" charset="0"/>
              </a:rPr>
              <a:t>• Развития познавательных процессов восприятия памяти, внимания, воображения;</a:t>
            </a:r>
            <a:br>
              <a:rPr lang="ru-RU" sz="2200" dirty="0" smtClean="0">
                <a:latin typeface="Comic Sans MS" pitchFamily="66" charset="0"/>
              </a:rPr>
            </a:br>
            <a:r>
              <a:rPr lang="ru-RU" sz="2200" dirty="0" smtClean="0">
                <a:latin typeface="Comic Sans MS" pitchFamily="66" charset="0"/>
              </a:rPr>
              <a:t>• Развития творческих способностей.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http://davidkovo.mskzapad.ru/images/cms/data/podgotovka_k_shkole.jpg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4500" y="214313"/>
            <a:ext cx="6286500" cy="445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Прямоугольник 2"/>
          <p:cNvSpPr>
            <a:spLocks noChangeArrowheads="1"/>
          </p:cNvSpPr>
          <p:nvPr/>
        </p:nvSpPr>
        <p:spPr bwMode="auto">
          <a:xfrm>
            <a:off x="3143250" y="4714875"/>
            <a:ext cx="5643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Arial Black" pitchFamily="34" charset="0"/>
              </a:rPr>
              <a:t>Спасибо за</a:t>
            </a:r>
            <a:r>
              <a:rPr lang="en-US" sz="3200">
                <a:latin typeface="Arial Black" pitchFamily="34" charset="0"/>
              </a:rPr>
              <a:t> </a:t>
            </a:r>
            <a:r>
              <a:rPr lang="ru-RU" sz="3200">
                <a:latin typeface="Arial Black" pitchFamily="34" charset="0"/>
              </a:rPr>
              <a:t>внимание!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785</TotalTime>
  <Words>710</Words>
  <Application>Microsoft Office PowerPoint</Application>
  <PresentationFormat>Экран (4:3)</PresentationFormat>
  <Paragraphs>106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Игры развивающие логическое мышление</vt:lpstr>
      <vt:lpstr>Цель:   -способствовать развитию познавательной активности и логических способностей детей.   -формировать стремление к самостоятельному познанию и размышлению.  </vt:lpstr>
      <vt:lpstr>Презентация PowerPoint</vt:lpstr>
      <vt:lpstr>Презентация PowerPoint</vt:lpstr>
      <vt:lpstr>Логическое мышление и дидактическая игра</vt:lpstr>
      <vt:lpstr>Средства, развивающие логическое мышление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На первом этапе (работа с детьми 2-4 лет) палочки используются просто как игровой материал. Дети играют с ними, как с обычными кубиками и палочками, создают различные конфигурации. Их привлекают конкретные образы, а также качественные характеристики материала — цвет, размер, форма.   На втором этапе  (работа с детьми 4-7 лет) палочки уже выступают как пособие для маленьких математиков. Дети учатся постигать законы загадочного мира чисел и других математических понятий, количественного и порядкового счета, сравнение по длине и высоте, арифметических действий… </vt:lpstr>
      <vt:lpstr>Презентация PowerPoint</vt:lpstr>
      <vt:lpstr>Работа с картами В.Я. Проппа </vt:lpstr>
      <vt:lpstr>Презентация PowerPoint</vt:lpstr>
      <vt:lpstr>КУБИКИ НИКИТИНА </vt:lpstr>
      <vt:lpstr>Презентация PowerPoint</vt:lpstr>
      <vt:lpstr>Логические блоки Дьенеша </vt:lpstr>
      <vt:lpstr>Презентация PowerPoint</vt:lpstr>
      <vt:lpstr>Умение       детей      оперировать   полученными    знаниями   помогает в конструировании,       аппликации,  рисовании     по    образцу:       *сначала  путем      накладывания            * самостоятельного           выкладывая      *рисования  фигуры  на чистом листе</vt:lpstr>
      <vt:lpstr>Презентация PowerPoint</vt:lpstr>
      <vt:lpstr>Презентация PowerPoint</vt:lpstr>
      <vt:lpstr>Логические блоки Дьенеша на занятиях по математике можно использовать:      В разделе «количество и счет» -  в работе по выявлению общих свойств отдельных предметов и групп предметов, выделению из множества отдельных его частей, в которые входят предметы, отличающиеся от других тем или иным признаком, по совершенствованию навыков счета и отсчета в пределах 10, по усвоению понятий поровну, не поровну, больше, меньше; в упражнениях на закрепление знаний о составе числа из единиц в пределах десяти и из двух меньших чисел. Также блоки помогут усвоить смысл арифметических действий сложения и вычитания, научить детей составлять арифметические задачи в одно действие.      В разделе « величина» - сравнение предметов по размеру (большие, маленькие), по толщине ( толстые, тонкие) путем   непосредственного соизмерения и сравнения на глаз. </vt:lpstr>
      <vt:lpstr>Презентация PowerPoint</vt:lpstr>
      <vt:lpstr>  И, наконец, наиболее сложные задачи - это задачи на разбиение по двум свойствам. При последовательной подготовке детей на предыдущем материале возможно решение и более сложных задач. </vt:lpstr>
      <vt:lpstr>С детьми старшего дошкольного возраста используются более усложнённые варианты занятий:</vt:lpstr>
      <vt:lpstr>Презентация PowerPoint</vt:lpstr>
      <vt:lpstr>Опыт российских педагогов показал эффективность использования логических блоков как игрового материала в работе с детьми дошкольного и начального школьного возраста для:  • Ознакомления детей с геометрическими фигурами и формой предметов, размером; • Развития мыслительных умений: сравнивать, анализировать, классифицировать, обобщать, абстрагировать, кодировать и декодировать информацию; • Усвоения элементарных навыков алгоритмической культуры мышления; • Развития познавательных процессов восприятия памяти, внимания, воображения; • Развития творческих способностей.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Нетрадиционные развивающие игры (логические блоки Дьенеша) Подготовила: воспитатель Смирнова Н.С. </dc:title>
  <dc:creator>IRONMANN (AKA SHAMAN)</dc:creator>
  <cp:lastModifiedBy>Пользователь Windows</cp:lastModifiedBy>
  <cp:revision>98</cp:revision>
  <dcterms:created xsi:type="dcterms:W3CDTF">2014-11-07T20:59:25Z</dcterms:created>
  <dcterms:modified xsi:type="dcterms:W3CDTF">2019-05-13T02:48:54Z</dcterms:modified>
</cp:coreProperties>
</file>