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1" autoAdjust="0"/>
    <p:restoredTop sz="94660"/>
  </p:normalViewPr>
  <p:slideViewPr>
    <p:cSldViewPr>
      <p:cViewPr>
        <p:scale>
          <a:sx n="76" d="100"/>
          <a:sy n="76" d="100"/>
        </p:scale>
        <p:origin x="-1164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33D11F1-78E8-455D-8079-BE4C6B3DB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533400" y="990600"/>
            <a:ext cx="7772400" cy="2609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Материаловедение </a:t>
            </a:r>
          </a:p>
          <a:p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6 </a:t>
            </a:r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класс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тесты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4102" name="Picture 6" descr="MP900406969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4171941"/>
            <a:ext cx="1644650" cy="20574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888594"/>
            <a:ext cx="1543050" cy="2073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https://cf.ppt-online.org/files1/slide/o/oqmz7dbwYeyvlgH6XSE3KJ89TiMUrp0fF5NI42hQO/slide-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8" t="17202" r="57069" b="7677"/>
          <a:stretch/>
        </p:blipFill>
        <p:spPr bwMode="auto">
          <a:xfrm>
            <a:off x="228600" y="3716828"/>
            <a:ext cx="1741117" cy="249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https://cf.ppt-online.org/files1/slide/o/oqmz7dbwYeyvlgH6XSE3KJ89TiMUrp0fF5NI42hQO/slide-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03" t="18761" r="4048" b="7676"/>
          <a:stretch/>
        </p:blipFill>
        <p:spPr bwMode="auto">
          <a:xfrm>
            <a:off x="4267200" y="2379961"/>
            <a:ext cx="2141952" cy="244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99060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/>
              <a:t>1. Выбери правильный ответ: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dirty="0"/>
              <a:t>К натуральным волокнам относятся:</a:t>
            </a:r>
          </a:p>
          <a:p>
            <a:pPr>
              <a:buFontTx/>
              <a:buNone/>
            </a:pPr>
            <a:r>
              <a:rPr lang="ru-RU" dirty="0"/>
              <a:t>А) шерсть</a:t>
            </a:r>
          </a:p>
          <a:p>
            <a:pPr>
              <a:buFontTx/>
              <a:buNone/>
            </a:pPr>
            <a:r>
              <a:rPr lang="ru-RU" dirty="0"/>
              <a:t>Б) лён</a:t>
            </a:r>
          </a:p>
          <a:p>
            <a:pPr>
              <a:buFontTx/>
              <a:buNone/>
            </a:pPr>
            <a:r>
              <a:rPr lang="ru-RU" dirty="0"/>
              <a:t>В) капрон</a:t>
            </a:r>
          </a:p>
          <a:p>
            <a:pPr>
              <a:buFontTx/>
              <a:buNone/>
            </a:pPr>
            <a:r>
              <a:rPr lang="ru-RU" dirty="0"/>
              <a:t>Г) хлопок</a:t>
            </a:r>
          </a:p>
          <a:p>
            <a:pPr>
              <a:buFontTx/>
              <a:buNone/>
            </a:pPr>
            <a:r>
              <a:rPr lang="ru-RU" dirty="0"/>
              <a:t>Д) шелк</a:t>
            </a:r>
          </a:p>
        </p:txBody>
      </p:sp>
      <p:pic>
        <p:nvPicPr>
          <p:cNvPr id="1026" name="Picture 2" descr="https://cdn0.bodas.net/img_g/articulos-espana/2016/2016-05-21-10-diy/t30_shutterstock-3542957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95600"/>
            <a:ext cx="2362200" cy="1572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ds02.infourok.ru/uploads/ex/0db7/000132ae-3f61b2f6/2/img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4" t="24193" r="6543"/>
          <a:stretch/>
        </p:blipFill>
        <p:spPr bwMode="auto">
          <a:xfrm>
            <a:off x="3048000" y="4468486"/>
            <a:ext cx="2556771" cy="1607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>2.Признаки шерстяной ткани:</a:t>
            </a:r>
            <a:br>
              <a:rPr lang="ru-RU" sz="4000"/>
            </a:br>
            <a:r>
              <a:rPr lang="ru-RU" sz="4000"/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0020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А)мягкая,</a:t>
            </a:r>
          </a:p>
          <a:p>
            <a:pPr>
              <a:buFontTx/>
              <a:buNone/>
            </a:pPr>
            <a:r>
              <a:rPr lang="ru-RU"/>
              <a:t>Б)шероховатая</a:t>
            </a:r>
          </a:p>
          <a:p>
            <a:pPr>
              <a:buFontTx/>
              <a:buNone/>
            </a:pPr>
            <a:r>
              <a:rPr lang="ru-RU"/>
              <a:t>В)матовая</a:t>
            </a:r>
          </a:p>
          <a:p>
            <a:pPr>
              <a:buFontTx/>
              <a:buNone/>
            </a:pPr>
            <a:r>
              <a:rPr lang="ru-RU"/>
              <a:t>Г)блестящая</a:t>
            </a:r>
          </a:p>
          <a:p>
            <a:pPr>
              <a:buFontTx/>
              <a:buNone/>
            </a:pPr>
            <a:r>
              <a:rPr lang="ru-RU"/>
              <a:t>Д)жесткая</a:t>
            </a:r>
          </a:p>
        </p:txBody>
      </p:sp>
      <p:pic>
        <p:nvPicPr>
          <p:cNvPr id="12292" name="Picture 4" descr="MC90028097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4305300"/>
            <a:ext cx="23812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s://cs2.livemaster.ru/storage/75/9a/0dd03fd1d170e109ebae49460exc--materialy-dlya-tvorchestva-pryazha-sherstyanaya-ovechya-svet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981200"/>
            <a:ext cx="2790532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22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/>
              <a:t>3.Признаки шелковых тканей: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buFontTx/>
              <a:buNone/>
            </a:pPr>
            <a:r>
              <a:rPr lang="ru-RU"/>
              <a:t>А)нерезкий блеск,</a:t>
            </a:r>
          </a:p>
          <a:p>
            <a:pPr marL="609600" indent="-609600">
              <a:buFontTx/>
              <a:buNone/>
            </a:pPr>
            <a:r>
              <a:rPr lang="ru-RU"/>
              <a:t>Б)шероховатая поверхность,</a:t>
            </a:r>
          </a:p>
          <a:p>
            <a:pPr marL="609600" indent="-609600">
              <a:buFontTx/>
              <a:buNone/>
            </a:pPr>
            <a:r>
              <a:rPr lang="ru-RU"/>
              <a:t>В)мягкость,</a:t>
            </a:r>
          </a:p>
          <a:p>
            <a:pPr marL="609600" indent="-609600">
              <a:buFontTx/>
              <a:buNone/>
            </a:pPr>
            <a:r>
              <a:rPr lang="ru-RU"/>
              <a:t>Г)гладкая поверхность,</a:t>
            </a:r>
          </a:p>
          <a:p>
            <a:pPr marL="609600" indent="-609600">
              <a:buFontTx/>
              <a:buNone/>
            </a:pPr>
            <a:r>
              <a:rPr lang="ru-RU"/>
              <a:t>Д)малая сминаемость,</a:t>
            </a:r>
          </a:p>
          <a:p>
            <a:pPr marL="609600" indent="-609600">
              <a:buFontTx/>
              <a:buNone/>
            </a:pPr>
            <a:r>
              <a:rPr lang="ru-RU"/>
              <a:t>Е)извитость тканей,</a:t>
            </a:r>
          </a:p>
        </p:txBody>
      </p:sp>
      <p:pic>
        <p:nvPicPr>
          <p:cNvPr id="14341" name="Picture 5" descr="MC90023529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81575" y="4629150"/>
            <a:ext cx="1808163" cy="1081088"/>
          </a:xfrm>
          <a:prstGeom prst="rect">
            <a:avLst/>
          </a:prstGeom>
          <a:noFill/>
        </p:spPr>
      </p:pic>
      <p:pic>
        <p:nvPicPr>
          <p:cNvPr id="4098" name="Picture 2" descr="http://broken-steel.ru/supics/2017/09/3a8b512102a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656" y="2667000"/>
            <a:ext cx="2280952" cy="151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4.Долевая нить при резком растяжении </a:t>
            </a:r>
            <a:r>
              <a:rPr lang="ru-RU" sz="4000" dirty="0"/>
              <a:t>издает звонкий звук: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2895600" y="1905000"/>
            <a:ext cx="1981200" cy="1219200"/>
          </a:xfrm>
        </p:spPr>
        <p:txBody>
          <a:bodyPr/>
          <a:lstStyle/>
          <a:p>
            <a:pPr>
              <a:buFontTx/>
              <a:buNone/>
            </a:pPr>
            <a:r>
              <a:rPr lang="ru-RU" dirty="0"/>
              <a:t>А)да</a:t>
            </a:r>
          </a:p>
          <a:p>
            <a:pPr>
              <a:buFontTx/>
              <a:buNone/>
            </a:pPr>
            <a:r>
              <a:rPr lang="ru-RU" dirty="0"/>
              <a:t>Б)нет</a:t>
            </a:r>
          </a:p>
        </p:txBody>
      </p:sp>
      <p:pic>
        <p:nvPicPr>
          <p:cNvPr id="17414" name="Picture 6" descr="MC90025097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4838700"/>
            <a:ext cx="2355850" cy="2019300"/>
          </a:xfrm>
          <a:prstGeom prst="rect">
            <a:avLst/>
          </a:prstGeom>
          <a:noFill/>
        </p:spPr>
      </p:pic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533400" y="3429000"/>
            <a:ext cx="8077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ru-RU" sz="3600" dirty="0">
                <a:solidFill>
                  <a:srgbClr val="92D050"/>
                </a:solidFill>
                <a:latin typeface="+mn-lt"/>
              </a:rPr>
              <a:t>5.Перечислите</a:t>
            </a:r>
            <a:r>
              <a:rPr lang="ru-RU" sz="4000" dirty="0">
                <a:solidFill>
                  <a:srgbClr val="92D050"/>
                </a:solidFill>
              </a:rPr>
              <a:t> </a:t>
            </a:r>
            <a:r>
              <a:rPr lang="ru-RU" sz="3600" dirty="0">
                <a:solidFill>
                  <a:srgbClr val="92D050"/>
                </a:solidFill>
                <a:latin typeface="+mn-lt"/>
              </a:rPr>
              <a:t>дефекты ткани при её производстве</a:t>
            </a: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>6.Укажите признаки, по которым можно определить нить основы: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/>
              <a:t>   А)по звуку,</a:t>
            </a:r>
          </a:p>
          <a:p>
            <a:pPr>
              <a:buFontTx/>
              <a:buNone/>
            </a:pPr>
            <a:r>
              <a:rPr lang="ru-RU"/>
              <a:t>   Б)по ворсу,</a:t>
            </a:r>
          </a:p>
          <a:p>
            <a:pPr>
              <a:buFontTx/>
              <a:buNone/>
            </a:pPr>
            <a:r>
              <a:rPr lang="ru-RU"/>
              <a:t>   В)по кромке,</a:t>
            </a:r>
          </a:p>
          <a:p>
            <a:pPr>
              <a:buFontTx/>
              <a:buNone/>
            </a:pPr>
            <a:r>
              <a:rPr lang="ru-RU"/>
              <a:t>   Г)по растяжимости,</a:t>
            </a:r>
          </a:p>
          <a:p>
            <a:pPr>
              <a:buFontTx/>
              <a:buNone/>
            </a:pPr>
            <a:r>
              <a:rPr lang="ru-RU"/>
              <a:t>   Д)по качеству отделки,</a:t>
            </a:r>
          </a:p>
        </p:txBody>
      </p:sp>
      <p:pic>
        <p:nvPicPr>
          <p:cNvPr id="18436" name="Picture 4" descr="MC90023446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1905000"/>
            <a:ext cx="2921000" cy="21828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153400" cy="1676400"/>
          </a:xfrm>
        </p:spPr>
        <p:txBody>
          <a:bodyPr>
            <a:normAutofit fontScale="90000"/>
          </a:bodyPr>
          <a:lstStyle/>
          <a:p>
            <a:r>
              <a:rPr lang="ru-RU" sz="4000"/>
              <a:t>7.Обозначить соответствующей буквой признаки лицевой(Л)и изнаночной (И) сторон ткани: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667000"/>
            <a:ext cx="7924800" cy="3840163"/>
          </a:xfrm>
        </p:spPr>
        <p:txBody>
          <a:bodyPr/>
          <a:lstStyle/>
          <a:p>
            <a:pPr>
              <a:buFontTx/>
              <a:buNone/>
            </a:pPr>
            <a:r>
              <a:rPr lang="ru-RU"/>
              <a:t>А) технические узелки,</a:t>
            </a:r>
          </a:p>
          <a:p>
            <a:pPr>
              <a:buFontTx/>
              <a:buNone/>
            </a:pPr>
            <a:r>
              <a:rPr lang="ru-RU"/>
              <a:t>Б) гладкая блестящая поверхность,</a:t>
            </a:r>
          </a:p>
          <a:p>
            <a:pPr>
              <a:buFontTx/>
              <a:buNone/>
            </a:pPr>
            <a:r>
              <a:rPr lang="ru-RU"/>
              <a:t>В) четкий печаточный рисунок,</a:t>
            </a:r>
          </a:p>
          <a:p>
            <a:pPr>
              <a:buFontTx/>
              <a:buNone/>
            </a:pPr>
            <a:r>
              <a:rPr lang="ru-RU"/>
              <a:t>Г) ворс на поверхности,</a:t>
            </a:r>
          </a:p>
          <a:p>
            <a:pPr>
              <a:buFontTx/>
              <a:buNone/>
            </a:pPr>
            <a:r>
              <a:rPr lang="ru-RU"/>
              <a:t>Д) слабый печаточный рисунок.</a:t>
            </a:r>
          </a:p>
        </p:txBody>
      </p:sp>
      <p:pic>
        <p:nvPicPr>
          <p:cNvPr id="20484" name="Picture 4" descr="MC90029600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2200" y="4114800"/>
            <a:ext cx="20383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www.naobuchenie.ru/wp-content/uploads/2017/02/gde-i-chto-nuzhno-dlja-obuchenija-v-akademii-2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514600"/>
            <a:ext cx="1832838" cy="1219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8.Продолжи предложения: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А)гигроскопичность –это свойство волокон…</a:t>
            </a:r>
          </a:p>
          <a:p>
            <a:r>
              <a:rPr lang="ru-RU"/>
              <a:t>Б)теплозащитность- это свойство волокон…</a:t>
            </a:r>
          </a:p>
          <a:p>
            <a:r>
              <a:rPr lang="ru-RU"/>
              <a:t>В)воздухопроницаемость-это свойство волокон…</a:t>
            </a:r>
          </a:p>
        </p:txBody>
      </p:sp>
      <p:pic>
        <p:nvPicPr>
          <p:cNvPr id="23556" name="Picture 4" descr="MC90029075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4495800"/>
            <a:ext cx="283845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09600"/>
            <a:ext cx="7772400" cy="715962"/>
          </a:xfrm>
        </p:spPr>
        <p:txBody>
          <a:bodyPr/>
          <a:lstStyle/>
          <a:p>
            <a:r>
              <a:rPr lang="ru-RU" sz="4000" dirty="0"/>
              <a:t>9.Продолжи предложения: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524000"/>
            <a:ext cx="7696200" cy="990600"/>
          </a:xfrm>
        </p:spPr>
        <p:txBody>
          <a:bodyPr/>
          <a:lstStyle/>
          <a:p>
            <a:pPr>
              <a:buFontTx/>
              <a:buNone/>
            </a:pPr>
            <a:r>
              <a:rPr lang="ru-RU" dirty="0"/>
              <a:t>   а) шерсть  - это…</a:t>
            </a:r>
          </a:p>
          <a:p>
            <a:pPr>
              <a:buFontTx/>
              <a:buNone/>
            </a:pPr>
            <a:r>
              <a:rPr lang="ru-RU" dirty="0"/>
              <a:t>   б) натуральный шелк – это…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304800" y="2895600"/>
            <a:ext cx="8458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ru-RU" sz="4000" dirty="0">
                <a:solidFill>
                  <a:srgbClr val="92D050"/>
                </a:solidFill>
                <a:latin typeface="+mn-lt"/>
              </a:rPr>
              <a:t>10.К недостаткам тканей атласного переплетения относятся: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1066800" y="4572000"/>
            <a:ext cx="7696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</a:pPr>
            <a:r>
              <a:rPr lang="ru-RU" sz="3200" dirty="0"/>
              <a:t>   </a:t>
            </a:r>
            <a:r>
              <a:rPr lang="ru-RU" sz="2800" dirty="0"/>
              <a:t>а) сильная осыпаемость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ru-RU" sz="2800" dirty="0"/>
              <a:t>   б) блестящая поверхность</a:t>
            </a:r>
          </a:p>
          <a:p>
            <a:pPr marL="342900" indent="-342900" eaLnBrk="1" hangingPunct="1">
              <a:spcBef>
                <a:spcPct val="20000"/>
              </a:spcBef>
            </a:pPr>
            <a:r>
              <a:rPr lang="ru-RU" sz="2800" dirty="0"/>
              <a:t>    в) скольжение при пошиве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533400"/>
            <a:ext cx="3071310" cy="420136"/>
          </a:xfrm>
        </p:spPr>
        <p:txBody>
          <a:bodyPr>
            <a:normAutofit fontScale="90000"/>
          </a:bodyPr>
          <a:lstStyle/>
          <a:p>
            <a:r>
              <a:rPr lang="ru-RU" dirty="0"/>
              <a:t>Ответы: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838200"/>
            <a:ext cx="8229600" cy="5105400"/>
          </a:xfrm>
        </p:spPr>
        <p:txBody>
          <a:bodyPr>
            <a:normAutofit lnSpcReduction="10000"/>
          </a:bodyPr>
          <a:lstStyle/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400" dirty="0"/>
              <a:t>а, б, г, д.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400" dirty="0"/>
              <a:t>а, б, в.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400" dirty="0"/>
              <a:t>а, в, г, д.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400" dirty="0"/>
              <a:t>а.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400" dirty="0"/>
              <a:t>Утолщение нити, нарушение целостности ткани, </a:t>
            </a:r>
            <a:r>
              <a:rPr lang="ru-RU" sz="2400" dirty="0" err="1"/>
              <a:t>непропечатанные</a:t>
            </a:r>
            <a:r>
              <a:rPr lang="ru-RU" sz="2400" dirty="0"/>
              <a:t> места, засечка, перекос рисунка.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400" dirty="0"/>
              <a:t>а, в, г.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400" dirty="0"/>
              <a:t>И-а, д, Л- б, в, г.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ru-RU" sz="2400" dirty="0"/>
              <a:t>а) Впитывать влагу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       б)удерживать тепло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dirty="0"/>
              <a:t>       в) пропускать воздух</a:t>
            </a:r>
          </a:p>
          <a:p>
            <a:pPr marL="609600" indent="-609600">
              <a:lnSpc>
                <a:spcPct val="80000"/>
              </a:lnSpc>
              <a:buFontTx/>
              <a:buAutoNum type="arabicPeriod" startAt="9"/>
            </a:pPr>
            <a:r>
              <a:rPr lang="ru-RU" sz="2400" dirty="0"/>
              <a:t>а) волосяной покров животных, б) тонкие нити из коконов тутового шелкопряда</a:t>
            </a:r>
          </a:p>
          <a:p>
            <a:pPr marL="609600" indent="-609600">
              <a:lnSpc>
                <a:spcPct val="80000"/>
              </a:lnSpc>
              <a:buFontTx/>
              <a:buAutoNum type="arabicPeriod" startAt="9"/>
            </a:pPr>
            <a:r>
              <a:rPr lang="ru-RU" sz="2400" dirty="0"/>
              <a:t>а, 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Критерии оценки: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/>
              <a:t>1 неверный ответ – оценка «5»</a:t>
            </a:r>
          </a:p>
          <a:p>
            <a:pPr>
              <a:buFontTx/>
              <a:buNone/>
            </a:pPr>
            <a:r>
              <a:rPr lang="ru-RU"/>
              <a:t>2-3 неверных ответа – оценка «4»</a:t>
            </a:r>
          </a:p>
          <a:p>
            <a:pPr>
              <a:buFontTx/>
              <a:buNone/>
            </a:pPr>
            <a:r>
              <a:rPr lang="ru-RU"/>
              <a:t>4-7 неверных ответов – оценка «3»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167</TotalTime>
  <Words>315</Words>
  <Application>Microsoft Office PowerPoint</Application>
  <PresentationFormat>Экран (4:3)</PresentationFormat>
  <Paragraphs>67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Остин</vt:lpstr>
      <vt:lpstr>Презентация PowerPoint</vt:lpstr>
      <vt:lpstr>1. Выбери правильный ответ:</vt:lpstr>
      <vt:lpstr>2.Признаки шерстяной ткани:  </vt:lpstr>
      <vt:lpstr>3.Признаки шелковых тканей:</vt:lpstr>
      <vt:lpstr>      4.Долевая нить при резком растяжении издает звонкий звук:</vt:lpstr>
      <vt:lpstr>6.Укажите признаки, по которым можно определить нить основы:</vt:lpstr>
      <vt:lpstr>7.Обозначить соответствующей буквой признаки лицевой(Л)и изнаночной (И) сторон ткани:</vt:lpstr>
      <vt:lpstr>8.Продолжи предложения:</vt:lpstr>
      <vt:lpstr>9.Продолжи предложения:</vt:lpstr>
      <vt:lpstr>Ответы:</vt:lpstr>
      <vt:lpstr>Критерии оценки: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Александр</dc:creator>
  <cp:lastModifiedBy>User</cp:lastModifiedBy>
  <cp:revision>10</cp:revision>
  <cp:lastPrinted>1601-01-01T00:00:00Z</cp:lastPrinted>
  <dcterms:created xsi:type="dcterms:W3CDTF">2010-10-14T08:39:05Z</dcterms:created>
  <dcterms:modified xsi:type="dcterms:W3CDTF">2018-12-18T19:51:14Z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