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58" r:id="rId5"/>
    <p:sldId id="260" r:id="rId6"/>
    <p:sldId id="279" r:id="rId7"/>
    <p:sldId id="269" r:id="rId8"/>
    <p:sldId id="270" r:id="rId9"/>
    <p:sldId id="278" r:id="rId10"/>
    <p:sldId id="271" r:id="rId11"/>
    <p:sldId id="272" r:id="rId12"/>
    <p:sldId id="273" r:id="rId13"/>
    <p:sldId id="274" r:id="rId14"/>
    <p:sldId id="275" r:id="rId15"/>
    <p:sldId id="277" r:id="rId16"/>
    <p:sldId id="276" r:id="rId17"/>
    <p:sldId id="268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444" autoAdjust="0"/>
  </p:normalViewPr>
  <p:slideViewPr>
    <p:cSldViewPr>
      <p:cViewPr>
        <p:scale>
          <a:sx n="77" d="100"/>
          <a:sy n="77" d="100"/>
        </p:scale>
        <p:origin x="-2604" y="-8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8B1E6-4A0B-4D46-A31F-1338C0579B54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ABC9791-885E-4A35-BD8F-B174095FE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8B1E6-4A0B-4D46-A31F-1338C0579B54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ABC9791-885E-4A35-BD8F-B174095FE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8B1E6-4A0B-4D46-A31F-1338C0579B54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C9791-885E-4A35-BD8F-B174095FE09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8B1E6-4A0B-4D46-A31F-1338C0579B54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C9791-885E-4A35-BD8F-B174095FE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8B1E6-4A0B-4D46-A31F-1338C0579B54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ABC9791-885E-4A35-BD8F-B174095FE09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8B1E6-4A0B-4D46-A31F-1338C0579B54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C9791-885E-4A35-BD8F-B174095FE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8B1E6-4A0B-4D46-A31F-1338C0579B54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C9791-885E-4A35-BD8F-B174095FE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8B1E6-4A0B-4D46-A31F-1338C0579B54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C9791-885E-4A35-BD8F-B174095FE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8B1E6-4A0B-4D46-A31F-1338C0579B54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C9791-885E-4A35-BD8F-B174095FE09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8B1E6-4A0B-4D46-A31F-1338C0579B54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C9791-885E-4A35-BD8F-B174095FE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8B1E6-4A0B-4D46-A31F-1338C0579B54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C9791-885E-4A35-BD8F-B174095FE0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38B1E6-4A0B-4D46-A31F-1338C0579B54}" type="datetimeFigureOut">
              <a:rPr lang="ru-RU" smtClean="0"/>
              <a:pPr/>
              <a:t>08.02.2018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ABC9791-885E-4A35-BD8F-B174095FE09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4.jpeg"/><Relationship Id="rId18" Type="http://schemas.openxmlformats.org/officeDocument/2006/relationships/image" Target="../media/image29.jpeg"/><Relationship Id="rId3" Type="http://schemas.openxmlformats.org/officeDocument/2006/relationships/image" Target="../media/image14.jpeg"/><Relationship Id="rId21" Type="http://schemas.openxmlformats.org/officeDocument/2006/relationships/image" Target="../media/image32.jpeg"/><Relationship Id="rId7" Type="http://schemas.openxmlformats.org/officeDocument/2006/relationships/image" Target="../media/image18.jpeg"/><Relationship Id="rId12" Type="http://schemas.openxmlformats.org/officeDocument/2006/relationships/image" Target="../media/image23.jpeg"/><Relationship Id="rId17" Type="http://schemas.openxmlformats.org/officeDocument/2006/relationships/image" Target="../media/image28.jpeg"/><Relationship Id="rId2" Type="http://schemas.openxmlformats.org/officeDocument/2006/relationships/image" Target="../media/image13.jpeg"/><Relationship Id="rId16" Type="http://schemas.openxmlformats.org/officeDocument/2006/relationships/image" Target="../media/image27.jpeg"/><Relationship Id="rId20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5" Type="http://schemas.openxmlformats.org/officeDocument/2006/relationships/image" Target="../media/image26.jpeg"/><Relationship Id="rId10" Type="http://schemas.openxmlformats.org/officeDocument/2006/relationships/image" Target="../media/image21.jpeg"/><Relationship Id="rId19" Type="http://schemas.openxmlformats.org/officeDocument/2006/relationships/image" Target="../media/image30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Relationship Id="rId1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2195736" y="620688"/>
            <a:ext cx="4140301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ШИЛОВ</a:t>
            </a:r>
            <a:r>
              <a:rPr kumimoji="0" lang="ru-RU" sz="3600" b="1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НИКОЛАЙ ЛЕОНИДОВИЧ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19672" y="4869160"/>
            <a:ext cx="59766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член ВТОО «Союз художников России»</a:t>
            </a:r>
            <a:endParaRPr kumimoji="0" lang="ru-RU" sz="36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5517232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Мастер производственного обучения ГОУ ПУ № 30 п. </a:t>
            </a:r>
            <a:r>
              <a:rPr lang="ru-RU" i="1" dirty="0" err="1" smtClean="0">
                <a:solidFill>
                  <a:schemeClr val="accent1">
                    <a:lumMod val="50000"/>
                  </a:schemeClr>
                </a:solidFill>
              </a:rPr>
              <a:t>Красное-на-Волге</a:t>
            </a:r>
            <a:endParaRPr lang="ru-RU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123" name="Picture 3" descr="G:\Лена Корнеева\Шилов Н.Л\IMG_54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700808"/>
            <a:ext cx="2438516" cy="3024336"/>
          </a:xfrm>
          <a:prstGeom prst="rect">
            <a:avLst/>
          </a:prstGeom>
          <a:noFill/>
          <a:ln>
            <a:solidFill>
              <a:srgbClr val="00206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G:\картинки\krasnselskii_rayon_co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1657350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29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75656" y="188640"/>
            <a:ext cx="650378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Моя гордость:</a:t>
            </a:r>
            <a:endParaRPr lang="ru-RU" sz="4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124744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bg2">
                    <a:lumMod val="25000"/>
                  </a:schemeClr>
                </a:solidFill>
              </a:rPr>
              <a:t>С  2006 г.    Мастер производственного обучения ГОУ ПУ № 30 п. </a:t>
            </a:r>
            <a:r>
              <a:rPr lang="ru-RU" b="1" i="1" dirty="0" err="1" smtClean="0">
                <a:solidFill>
                  <a:schemeClr val="bg2">
                    <a:lumMod val="25000"/>
                  </a:schemeClr>
                </a:solidFill>
              </a:rPr>
              <a:t>Красное-на-Волге</a:t>
            </a:r>
            <a:r>
              <a:rPr lang="ru-RU" b="1" i="1" dirty="0" smtClean="0">
                <a:solidFill>
                  <a:schemeClr val="bg2">
                    <a:lumMod val="25000"/>
                  </a:schemeClr>
                </a:solidFill>
              </a:rPr>
              <a:t>. Подготовил </a:t>
            </a:r>
            <a:r>
              <a:rPr lang="ru-RU" b="1" i="1" dirty="0">
                <a:solidFill>
                  <a:schemeClr val="bg2">
                    <a:lumMod val="25000"/>
                  </a:schemeClr>
                </a:solidFill>
              </a:rPr>
              <a:t>к выпуску уже более 50 учеников.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1844824"/>
            <a:ext cx="74888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2007 г.     Ученица </a:t>
            </a:r>
            <a:r>
              <a:rPr lang="ru-RU" b="1" dirty="0" err="1">
                <a:solidFill>
                  <a:schemeClr val="accent2">
                    <a:lumMod val="50000"/>
                  </a:schemeClr>
                </a:solidFill>
              </a:rPr>
              <a:t>Масалёва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 Н.А.  получила благодарственное письмо за участие в конференции «Шаг  в будущее» в г. Костроме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2708920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2">
                    <a:lumMod val="25000"/>
                  </a:schemeClr>
                </a:solidFill>
              </a:rPr>
              <a:t>2008 г.     Ученик Рублёв М.А. получил Диплом I степени в г. Костроме.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475656" y="3212976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2009 г.      Ученик </a:t>
            </a:r>
            <a:r>
              <a:rPr lang="ru-RU" b="1" dirty="0" err="1">
                <a:solidFill>
                  <a:schemeClr val="accent2">
                    <a:lumMod val="50000"/>
                  </a:schemeClr>
                </a:solidFill>
              </a:rPr>
              <a:t>Агиевич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 Р,М. получил Диплом I степени в трёх номинациях в г.Костроме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4077072"/>
            <a:ext cx="889248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 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</a:rPr>
              <a:t>2008г.      5 учеников участвовали в Всероссийской Художественной выставке в г. Вологде</a:t>
            </a:r>
            <a:endParaRPr lang="ru-RU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75656" y="5013176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2009 г.     4 ученика участвовали в ХII Всероссийской  художественной выставке в г.Москве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G:\зачет\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527320" cy="3469903"/>
          </a:xfrm>
          <a:prstGeom prst="rect">
            <a:avLst/>
          </a:prstGeom>
          <a:noFill/>
        </p:spPr>
      </p:pic>
      <p:pic>
        <p:nvPicPr>
          <p:cNvPr id="51203" name="Picture 3" descr="G:\зачет\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6472" y="0"/>
            <a:ext cx="2497528" cy="3428999"/>
          </a:xfrm>
          <a:prstGeom prst="rect">
            <a:avLst/>
          </a:prstGeom>
          <a:noFill/>
        </p:spPr>
      </p:pic>
      <p:pic>
        <p:nvPicPr>
          <p:cNvPr id="51204" name="Picture 4" descr="G:\зачет\0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0"/>
            <a:ext cx="2520280" cy="3460238"/>
          </a:xfrm>
          <a:prstGeom prst="rect">
            <a:avLst/>
          </a:prstGeom>
          <a:noFill/>
        </p:spPr>
      </p:pic>
      <p:pic>
        <p:nvPicPr>
          <p:cNvPr id="51206" name="Picture 6" descr="G:\зачет\0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152405"/>
            <a:ext cx="3923928" cy="2705595"/>
          </a:xfrm>
          <a:prstGeom prst="rect">
            <a:avLst/>
          </a:prstGeom>
          <a:noFill/>
        </p:spPr>
      </p:pic>
      <p:pic>
        <p:nvPicPr>
          <p:cNvPr id="51207" name="Picture 7" descr="G:\зачет\00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4146550"/>
            <a:ext cx="3886200" cy="2711450"/>
          </a:xfrm>
          <a:prstGeom prst="rect">
            <a:avLst/>
          </a:prstGeom>
          <a:noFill/>
        </p:spPr>
      </p:pic>
      <p:pic>
        <p:nvPicPr>
          <p:cNvPr id="51208" name="Picture 8" descr="G:\зачет\0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3140968"/>
            <a:ext cx="3674158" cy="2533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1052736"/>
            <a:ext cx="777686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Работая в ГОУ ПУ № 30 занял  I место в областном  выставке-конкурсе  «Мастерами славиться Россия». (пр. № 952 от  4.06.2007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</a:p>
          <a:p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ru-RU" dirty="0">
                <a:solidFill>
                  <a:schemeClr val="bg2">
                    <a:lumMod val="10000"/>
                  </a:schemeClr>
                </a:solidFill>
              </a:rPr>
              <a:t>Работая в ГОУ ПУ № 30 занял  </a:t>
            </a:r>
            <a:r>
              <a:rPr lang="en-US" b="1" dirty="0">
                <a:solidFill>
                  <a:schemeClr val="bg2">
                    <a:lumMod val="10000"/>
                  </a:schemeClr>
                </a:solidFill>
              </a:rPr>
              <a:t>II</a:t>
            </a:r>
            <a:r>
              <a:rPr lang="ru-RU" b="1" dirty="0">
                <a:solidFill>
                  <a:schemeClr val="bg2">
                    <a:lumMod val="10000"/>
                  </a:schemeClr>
                </a:solidFill>
              </a:rPr>
              <a:t> место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</a:rPr>
              <a:t>  во Всероссийском конкурсе «Мастерами славиться Россия» Москва 2007 г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.</a:t>
            </a:r>
          </a:p>
          <a:p>
            <a:pPr lvl="1"/>
            <a:endParaRPr lang="ru-RU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Почётная грамота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«За добросовестный труд по обучению  и воспитанию молодёжи»       (пр. № 1787 от 12.11.2008 г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.).</a:t>
            </a:r>
          </a:p>
          <a:p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ru-RU" b="1" dirty="0">
                <a:solidFill>
                  <a:schemeClr val="bg2">
                    <a:lumMod val="10000"/>
                  </a:schemeClr>
                </a:solidFill>
              </a:rPr>
              <a:t>Диплом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</a:rPr>
              <a:t> - межрегиональный фестиваль «От истоков к современности».  Учащихся ГОУ ПУ № 30, руководитель Шилов Н.Л. За высокое качество изделий  (пр. № 30 12.11.2008 г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.).</a:t>
            </a:r>
          </a:p>
          <a:p>
            <a:pPr lvl="1"/>
            <a:endParaRPr lang="ru-RU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Почётная грамота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«За успешную подготовку и воспитание талантливой молодёжи».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(пр. № 96  от 06.03.2009 г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.)</a:t>
            </a:r>
          </a:p>
          <a:p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Курирую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</a:rPr>
              <a:t>мастерскую «Русская Икона» в г. Шуя (оклады в технике филигрань</a:t>
            </a: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).Сайт «Русская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</a:rPr>
              <a:t>икона».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188640"/>
            <a:ext cx="62498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Мои достижения: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0" name="Picture 2" descr="G:\Лена Корнеева\Шилов Н.Л\СХ РОССИИ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859" y="1412776"/>
            <a:ext cx="4691063" cy="360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:\Лена Корнеева\Книга Членов СХ Костромской области\шилов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40834"/>
            <a:ext cx="9173792" cy="5367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G:\зачет\Дипломы\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7820" y="-27384"/>
            <a:ext cx="1275947" cy="1775614"/>
          </a:xfrm>
          <a:prstGeom prst="rect">
            <a:avLst/>
          </a:prstGeom>
          <a:noFill/>
        </p:spPr>
      </p:pic>
      <p:pic>
        <p:nvPicPr>
          <p:cNvPr id="52227" name="Picture 3" descr="G:\зачет\Дипломы\img2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-27383"/>
            <a:ext cx="1301971" cy="1775614"/>
          </a:xfrm>
          <a:prstGeom prst="rect">
            <a:avLst/>
          </a:prstGeom>
          <a:noFill/>
        </p:spPr>
      </p:pic>
      <p:pic>
        <p:nvPicPr>
          <p:cNvPr id="52228" name="Picture 4" descr="G:\зачет\Дипломы\img2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1208656" cy="1748230"/>
          </a:xfrm>
          <a:prstGeom prst="rect">
            <a:avLst/>
          </a:prstGeom>
          <a:noFill/>
        </p:spPr>
      </p:pic>
      <p:pic>
        <p:nvPicPr>
          <p:cNvPr id="52229" name="Picture 5" descr="G:\зачет\Дипломы\img2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3" y="3121595"/>
            <a:ext cx="1382216" cy="1999272"/>
          </a:xfrm>
          <a:prstGeom prst="rect">
            <a:avLst/>
          </a:prstGeom>
          <a:noFill/>
        </p:spPr>
      </p:pic>
      <p:pic>
        <p:nvPicPr>
          <p:cNvPr id="52230" name="Picture 6" descr="G:\зачет\Дипломы\img22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59344" y="5087793"/>
            <a:ext cx="1228187" cy="1776480"/>
          </a:xfrm>
          <a:prstGeom prst="rect">
            <a:avLst/>
          </a:prstGeom>
          <a:noFill/>
        </p:spPr>
      </p:pic>
      <p:pic>
        <p:nvPicPr>
          <p:cNvPr id="52231" name="Picture 7" descr="G:\зачет\Дипломы\img22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34207" y="10540"/>
            <a:ext cx="1609793" cy="2328444"/>
          </a:xfrm>
          <a:prstGeom prst="rect">
            <a:avLst/>
          </a:prstGeom>
          <a:noFill/>
        </p:spPr>
      </p:pic>
      <p:pic>
        <p:nvPicPr>
          <p:cNvPr id="52232" name="Picture 8" descr="G:\зачет\Дипломы\img22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87532" y="4845517"/>
            <a:ext cx="1430600" cy="2069256"/>
          </a:xfrm>
          <a:prstGeom prst="rect">
            <a:avLst/>
          </a:prstGeom>
          <a:noFill/>
        </p:spPr>
      </p:pic>
      <p:pic>
        <p:nvPicPr>
          <p:cNvPr id="52233" name="Picture 9" descr="G:\зачет\Дипломы\img22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34208" y="2371342"/>
            <a:ext cx="1609792" cy="2328444"/>
          </a:xfrm>
          <a:prstGeom prst="rect">
            <a:avLst/>
          </a:prstGeom>
          <a:noFill/>
        </p:spPr>
      </p:pic>
      <p:pic>
        <p:nvPicPr>
          <p:cNvPr id="52234" name="Picture 10" descr="G:\зачет\Дипломы\img225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63106" y="2218348"/>
            <a:ext cx="1593070" cy="2304256"/>
          </a:xfrm>
          <a:prstGeom prst="rect">
            <a:avLst/>
          </a:prstGeom>
          <a:noFill/>
        </p:spPr>
      </p:pic>
      <p:pic>
        <p:nvPicPr>
          <p:cNvPr id="52235" name="Picture 11" descr="G:\зачет\Дипломы\img226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31010" y="1839055"/>
            <a:ext cx="1403198" cy="2029621"/>
          </a:xfrm>
          <a:prstGeom prst="rect">
            <a:avLst/>
          </a:prstGeom>
          <a:noFill/>
        </p:spPr>
      </p:pic>
      <p:pic>
        <p:nvPicPr>
          <p:cNvPr id="52236" name="Picture 12" descr="G:\зачет\Дипломы\img227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264189" y="18279"/>
            <a:ext cx="1269699" cy="1836525"/>
          </a:xfrm>
          <a:prstGeom prst="rect">
            <a:avLst/>
          </a:prstGeom>
          <a:noFill/>
        </p:spPr>
      </p:pic>
      <p:pic>
        <p:nvPicPr>
          <p:cNvPr id="52237" name="Picture 13" descr="G:\зачет\Дипломы\img228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051419" y="10540"/>
            <a:ext cx="1236112" cy="1787943"/>
          </a:xfrm>
          <a:prstGeom prst="rect">
            <a:avLst/>
          </a:prstGeom>
          <a:noFill/>
        </p:spPr>
      </p:pic>
      <p:pic>
        <p:nvPicPr>
          <p:cNvPr id="52239" name="Picture 15" descr="G:\зачет\Дипломы\Scan-120329-0004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166040" y="2897886"/>
            <a:ext cx="1405960" cy="2142736"/>
          </a:xfrm>
          <a:prstGeom prst="rect">
            <a:avLst/>
          </a:prstGeom>
          <a:noFill/>
        </p:spPr>
      </p:pic>
      <p:pic>
        <p:nvPicPr>
          <p:cNvPr id="52240" name="Picture 16" descr="G:\зачет\Дипломы\Диплом 1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779912" y="-27384"/>
            <a:ext cx="1245376" cy="1748231"/>
          </a:xfrm>
          <a:prstGeom prst="rect">
            <a:avLst/>
          </a:prstGeom>
          <a:noFill/>
        </p:spPr>
      </p:pic>
      <p:pic>
        <p:nvPicPr>
          <p:cNvPr id="52241" name="Picture 17" descr="G:\зачет\Дипломы\Диплом 2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542905" y="5046547"/>
            <a:ext cx="1246271" cy="1800200"/>
          </a:xfrm>
          <a:prstGeom prst="rect">
            <a:avLst/>
          </a:prstGeom>
          <a:noFill/>
        </p:spPr>
      </p:pic>
      <p:pic>
        <p:nvPicPr>
          <p:cNvPr id="52242" name="Picture 18" descr="G:\зачет\Дипломы\Диплом 3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" y="2817897"/>
            <a:ext cx="1619672" cy="2339295"/>
          </a:xfrm>
          <a:prstGeom prst="rect">
            <a:avLst/>
          </a:prstGeom>
          <a:noFill/>
        </p:spPr>
      </p:pic>
      <p:pic>
        <p:nvPicPr>
          <p:cNvPr id="52243" name="Picture 19" descr="G:\зачет\Дипломы\Изображение 020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765778" y="5056711"/>
            <a:ext cx="1293566" cy="1851267"/>
          </a:xfrm>
          <a:prstGeom prst="rect">
            <a:avLst/>
          </a:prstGeom>
          <a:noFill/>
        </p:spPr>
      </p:pic>
      <p:pic>
        <p:nvPicPr>
          <p:cNvPr id="52244" name="Picture 20" descr="G:\зачет\Дипломы\Изображение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703980" y="4845517"/>
            <a:ext cx="1440020" cy="2012482"/>
          </a:xfrm>
          <a:prstGeom prst="rect">
            <a:avLst/>
          </a:prstGeom>
          <a:noFill/>
        </p:spPr>
      </p:pic>
      <p:pic>
        <p:nvPicPr>
          <p:cNvPr id="1026" name="Picture 2" descr="G:\Лена Корнеева\Шилов Н.Л\Дипломы\002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671" y="1706224"/>
            <a:ext cx="1943246" cy="1415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Лена Корнеева\Шилов Н.Л\Дипломы\001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035442"/>
            <a:ext cx="2481045" cy="1807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2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2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2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2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2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2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2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2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2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2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Мои работы:</a:t>
            </a:r>
            <a:endParaRPr lang="ru-RU" dirty="0"/>
          </a:p>
        </p:txBody>
      </p:sp>
      <p:pic>
        <p:nvPicPr>
          <p:cNvPr id="4110" name="Picture 14" descr="G:\Лена Корнеева\Шилов Н.Л\Работы\CIMG02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1271214"/>
            <a:ext cx="3456384" cy="25933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15" descr="G:\Лена Корнеева\Шилов Н.Л\Работы\IMG_11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271214"/>
            <a:ext cx="3229497" cy="25014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G:\Лена Корнеева\Шилов Н.Л\Работы\IMG_25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126" y="4437112"/>
            <a:ext cx="3569050" cy="24208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G:\Лена Корнеева\Шилов Н.Л\Работы\SAM_004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6395" y="4437112"/>
            <a:ext cx="3229601" cy="24208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G:\Лена Корнеева\Шилов Н.Л\Работы\SAM_098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613" y="1329027"/>
            <a:ext cx="2275515" cy="17399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Picture 19" descr="G:\Лена Корнеева\Шилов Н.Л\Работы\SAM_106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3107" y="3140968"/>
            <a:ext cx="2343029" cy="1741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216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980728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Особенности </a:t>
            </a:r>
            <a:br>
              <a:rPr lang="ru-RU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ru-RU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ФГОС </a:t>
            </a:r>
            <a:br>
              <a:rPr lang="ru-RU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ru-RU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третьего поколения</a:t>
            </a:r>
            <a:endParaRPr lang="ru-RU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4" name="Рисунок 3" descr="http://www.lsgu.ru/editor/uploads/images/43116542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852936"/>
            <a:ext cx="5143500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51392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>
            <a:noAutofit/>
          </a:bodyPr>
          <a:lstStyle/>
          <a:p>
            <a:r>
              <a:rPr lang="ru-RU" sz="1800" i="1" dirty="0">
                <a:effectLst/>
              </a:rPr>
              <a:t>В настоящее время Российская система образования столкнулась с новыми реалиями. Происходит полномасштабный переход к новым федеральным стандартам третьего поколения.</a:t>
            </a:r>
            <a:br>
              <a:rPr lang="ru-RU" sz="1800" i="1" dirty="0">
                <a:effectLst/>
              </a:rPr>
            </a:br>
            <a:endParaRPr lang="ru-RU" sz="1800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340768"/>
            <a:ext cx="8064896" cy="334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>
                <a:solidFill>
                  <a:srgbClr val="C00000"/>
                </a:solidFill>
              </a:rPr>
              <a:t>Федеральный государственный образовательный стандарт </a:t>
            </a:r>
            <a:r>
              <a:rPr lang="ru-RU" sz="2400" b="1" dirty="0" smtClean="0">
                <a:solidFill>
                  <a:srgbClr val="C00000"/>
                </a:solidFill>
              </a:rPr>
              <a:t>профессионального </a:t>
            </a:r>
            <a:r>
              <a:rPr lang="ru-RU" sz="2400" b="1" dirty="0">
                <a:solidFill>
                  <a:srgbClr val="C00000"/>
                </a:solidFill>
              </a:rPr>
              <a:t>образования  </a:t>
            </a:r>
            <a:r>
              <a:rPr lang="ru-RU" sz="2400" i="1" dirty="0"/>
              <a:t>третьего </a:t>
            </a:r>
            <a:r>
              <a:rPr lang="ru-RU" sz="2400" i="1" dirty="0" smtClean="0"/>
              <a:t>поколения-  </a:t>
            </a:r>
            <a:r>
              <a:rPr lang="ru-RU" sz="2400" i="1" dirty="0"/>
              <a:t>совокупность требований, обязательных при реализации основных образовательных программ </a:t>
            </a:r>
            <a:r>
              <a:rPr lang="ru-RU" sz="2400" i="1" dirty="0" smtClean="0"/>
              <a:t>профессионального </a:t>
            </a:r>
            <a:r>
              <a:rPr lang="ru-RU" sz="2400" i="1" dirty="0"/>
              <a:t>образования образовательными учреждениями, имеющими государственную аккредитацию.</a:t>
            </a:r>
          </a:p>
        </p:txBody>
      </p:sp>
    </p:spTree>
    <p:extLst>
      <p:ext uri="{BB962C8B-B14F-4D97-AF65-F5344CB8AC3E}">
        <p14:creationId xmlns:p14="http://schemas.microsoft.com/office/powerpoint/2010/main" val="2726272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6868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b="1" dirty="0">
                <a:solidFill>
                  <a:srgbClr val="C00000"/>
                </a:solidFill>
              </a:rPr>
              <a:t>Федеральные государственные образовательные стандарты (ФГОС) представляют собой </a:t>
            </a:r>
            <a:r>
              <a:rPr lang="ru-RU" sz="1600" dirty="0">
                <a:solidFill>
                  <a:schemeClr val="tx1"/>
                </a:solidFill>
              </a:rPr>
              <a:t>совокупность требований, обязательных при реализации основных образовательных программ начального общего, основного общего, среднего (полного) общего, начального профессионального, среднего профессионального и высшего профессионального образования образовательными учреждениями, имеющими государственную аккредитацию. Федеральные государственные образовательные стандарты должны обеспечивать: 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b="1" i="1" dirty="0">
                <a:solidFill>
                  <a:schemeClr val="tx1"/>
                </a:solidFill>
              </a:rPr>
              <a:t>1) единство образовательного пространства Российской Федерации; </a:t>
            </a:r>
            <a:br>
              <a:rPr lang="ru-RU" sz="1600" b="1" i="1" dirty="0">
                <a:solidFill>
                  <a:schemeClr val="tx1"/>
                </a:solidFill>
              </a:rPr>
            </a:br>
            <a:r>
              <a:rPr lang="ru-RU" sz="1600" b="1" i="1" dirty="0">
                <a:solidFill>
                  <a:schemeClr val="tx1"/>
                </a:solidFill>
              </a:rPr>
              <a:t>2) преемственность основных образовательных программ начального общего, основного общего, среднего (полного) общего, начального профессионального, среднего профессионального и высшего профессионального образования.</a:t>
            </a:r>
            <a:br>
              <a:rPr lang="ru-RU" sz="1600" b="1" i="1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     </a:t>
            </a:r>
            <a:endParaRPr lang="ru-RU" sz="16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Федеральным </a:t>
            </a:r>
            <a:r>
              <a:rPr lang="ru-RU" sz="1600" dirty="0">
                <a:solidFill>
                  <a:schemeClr val="tx1"/>
                </a:solidFill>
              </a:rPr>
              <a:t>законом от 1 декабря 2007 года N 309-ФЗ была утверждена новая структура государственного образовательного стандарта</a:t>
            </a: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Теперь ФГОС должны включать 3 вида требований: </a:t>
            </a:r>
            <a:br>
              <a:rPr lang="ru-RU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dirty="0">
                <a:solidFill>
                  <a:schemeClr val="tx1"/>
                </a:solidFill>
              </a:rPr>
              <a:t>1) требования к структуре основных образовательных программ, в том числе требования к соотношению частей основной образовательной программы и их объёму, а также к соотношению обязательной части основной образовательной программы и части, формируемой участниками образовательного процесса; 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2) требования к условиям реализации основных образовательных программ, в том числе кадровым, финансовым, материально-техническим и иным условиям; 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3) требования к результатам освоения основных образовательных программ.</a:t>
            </a:r>
            <a:br>
              <a:rPr lang="ru-RU" sz="1600" dirty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535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210" y="188640"/>
            <a:ext cx="8352928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C00000"/>
                </a:solidFill>
              </a:rPr>
              <a:t>Первой отличительной особенностью </a:t>
            </a:r>
            <a:r>
              <a:rPr lang="ru-RU" sz="2000" dirty="0"/>
              <a:t>новых стандартов являются </a:t>
            </a:r>
            <a:r>
              <a:rPr lang="ru-RU" sz="2400" b="1" dirty="0">
                <a:solidFill>
                  <a:srgbClr val="0070C0"/>
                </a:solidFill>
              </a:rPr>
              <a:t>компетенции,</a:t>
            </a:r>
            <a:r>
              <a:rPr lang="ru-RU" sz="2000" dirty="0"/>
              <a:t> получаемые учащимся в ходе обучения. </a:t>
            </a:r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smtClean="0"/>
              <a:t>Под </a:t>
            </a:r>
            <a:r>
              <a:rPr lang="ru-RU" sz="2000" dirty="0"/>
              <a:t>термином </a:t>
            </a:r>
            <a:r>
              <a:rPr lang="ru-RU" sz="2000" b="1" dirty="0"/>
              <a:t>компетенция</a:t>
            </a:r>
            <a:r>
              <a:rPr lang="ru-RU" sz="2000" dirty="0"/>
              <a:t> понимается способность применять знания, умения и личностные качества для успешной деятельности в определенной области.</a:t>
            </a:r>
          </a:p>
          <a:p>
            <a:r>
              <a:rPr lang="ru-RU" sz="2000" b="1" i="1" dirty="0" smtClean="0"/>
              <a:t>Если </a:t>
            </a:r>
            <a:r>
              <a:rPr lang="ru-RU" sz="2000" b="1" i="1" dirty="0"/>
              <a:t>раньше предлагались </a:t>
            </a:r>
            <a:r>
              <a:rPr lang="ru-RU" sz="2000" b="1" i="1" dirty="0" err="1"/>
              <a:t>знаниевые</a:t>
            </a:r>
            <a:r>
              <a:rPr lang="ru-RU" sz="2000" b="1" i="1" dirty="0"/>
              <a:t> или квалификационные модели, то сегодня в социуме общепризнан </a:t>
            </a:r>
            <a:r>
              <a:rPr lang="ru-RU" sz="2000" b="1" i="1" dirty="0" err="1"/>
              <a:t>компетентностный</a:t>
            </a:r>
            <a:r>
              <a:rPr lang="ru-RU" sz="2000" b="1" i="1" dirty="0"/>
              <a:t> подход, описывающий способности специалистов, их духовные ценности, готовность к различным ситуациям и обеспечивающий уровень профессиональной подготовки и социального существования личности в </a:t>
            </a:r>
            <a:r>
              <a:rPr lang="ru-RU" sz="2000" b="1" i="1" dirty="0" smtClean="0"/>
              <a:t>обществе.</a:t>
            </a:r>
          </a:p>
          <a:p>
            <a:r>
              <a:rPr lang="ru-RU" dirty="0"/>
              <a:t>В понятие </a:t>
            </a:r>
            <a:r>
              <a:rPr lang="ru-RU" b="1" dirty="0"/>
              <a:t>«компетенция»</a:t>
            </a:r>
            <a:r>
              <a:rPr lang="ru-RU" dirty="0"/>
              <a:t> в качестве составных частей входят </a:t>
            </a:r>
            <a:r>
              <a:rPr lang="ru-RU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знания, умения, навыки, личностные качества, социальная адаптация и профессиональный опыт.</a:t>
            </a:r>
            <a:r>
              <a:rPr lang="ru-RU" dirty="0"/>
              <a:t> </a:t>
            </a:r>
            <a:r>
              <a:rPr lang="ru-RU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Выпускник </a:t>
            </a:r>
            <a:r>
              <a:rPr lang="ru-RU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должен быть способен самостоятельно ориентироваться в ситуации и квалифицированно решать стоящие перед ним задачи.</a:t>
            </a:r>
          </a:p>
          <a:p>
            <a:r>
              <a:rPr lang="ru-RU" dirty="0" err="1"/>
              <a:t>Компетентностный</a:t>
            </a:r>
            <a:r>
              <a:rPr lang="ru-RU" dirty="0"/>
              <a:t> подход предусматривает иную роль студента в учебном процессе. </a:t>
            </a:r>
            <a:r>
              <a:rPr lang="ru-RU" b="1" dirty="0"/>
              <a:t>В его основе – работа с информацией, моделирование, рефлексия. </a:t>
            </a:r>
            <a:r>
              <a:rPr lang="ru-RU" dirty="0"/>
              <a:t>Студент должен уметь не просто воспроизводить информацию, а самостоятельно мыслить и быть готовым к реальным жизненным ситуациям. Поступая на работу, молодой специалист должен тратить минимум усилий на «вхождение в колею».</a:t>
            </a:r>
          </a:p>
          <a:p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2504120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1166843"/>
            <a:ext cx="77768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В этой связи встает необходимость </a:t>
            </a:r>
            <a:endParaRPr lang="ru-RU" sz="2000" dirty="0" smtClean="0"/>
          </a:p>
          <a:p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корректировки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учебных программ</a:t>
            </a:r>
            <a:r>
              <a:rPr lang="ru-RU" sz="2000" dirty="0">
                <a:solidFill>
                  <a:srgbClr val="C00000"/>
                </a:solidFill>
              </a:rPr>
              <a:t>, </a:t>
            </a:r>
            <a:r>
              <a:rPr lang="ru-RU" sz="2000" dirty="0"/>
              <a:t>приведение их в соответствие требованиям нового ФГОС. </a:t>
            </a:r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smtClean="0"/>
              <a:t>Если </a:t>
            </a:r>
            <a:r>
              <a:rPr lang="ru-RU" sz="2000" dirty="0"/>
              <a:t>раньше учебные программы дисциплины определяли цели, содержание, объем и порядок изучения дисциплины, то теперь сюда входит </a:t>
            </a: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перечень результатов образования, формируемых дисциплиной с указанием соответствующих компетенций, перечень основных образовательных технологий, используемых для формирования компетенций, перечень типовых заданий для контроля и самооценки уровня заявленных в дисциплине результатов образования. </a:t>
            </a:r>
          </a:p>
        </p:txBody>
      </p:sp>
    </p:spTree>
    <p:extLst>
      <p:ext uri="{BB962C8B-B14F-4D97-AF65-F5344CB8AC3E}">
        <p14:creationId xmlns:p14="http://schemas.microsoft.com/office/powerpoint/2010/main" val="2799372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23976" y="188640"/>
            <a:ext cx="786888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</a:p>
          <a:p>
            <a:r>
              <a:rPr lang="ru-RU" dirty="0"/>
              <a:t>ФГОС предусматривает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деление компетенций на общекультурные и профессиональные. </a:t>
            </a:r>
            <a:endPara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 smtClean="0"/>
          </a:p>
          <a:p>
            <a:r>
              <a:rPr lang="ru-RU" dirty="0" smtClean="0"/>
              <a:t>Например</a:t>
            </a:r>
            <a:r>
              <a:rPr lang="ru-RU" dirty="0"/>
              <a:t>, </a:t>
            </a:r>
            <a:r>
              <a:rPr lang="ru-RU" dirty="0" smtClean="0"/>
              <a:t>бакалавр должен </a:t>
            </a:r>
            <a:r>
              <a:rPr lang="ru-RU" dirty="0"/>
              <a:t>обладать общекультурными компетенциями, среди которых можно назвать</a:t>
            </a:r>
            <a:r>
              <a:rPr lang="ru-RU" dirty="0" smtClean="0"/>
              <a:t>:</a:t>
            </a:r>
          </a:p>
          <a:p>
            <a:endParaRPr lang="ru-RU" dirty="0"/>
          </a:p>
          <a:p>
            <a:r>
              <a:rPr lang="ru-RU" dirty="0" smtClean="0"/>
              <a:t>- владение </a:t>
            </a:r>
            <a:r>
              <a:rPr lang="ru-RU" dirty="0"/>
              <a:t>культурой мышления, способность к обобщению, анализу, восприятию информации, постановке цели и выбору путей ее достижения</a:t>
            </a:r>
            <a:r>
              <a:rPr lang="ru-RU" dirty="0" smtClean="0"/>
              <a:t>;</a:t>
            </a:r>
            <a:endParaRPr lang="ru-RU" dirty="0"/>
          </a:p>
          <a:p>
            <a:r>
              <a:rPr lang="ru-RU" dirty="0"/>
              <a:t>- способность анализировать социально-значимые проблемы и процессы, происходящие в обществе, и прогнозировать возможное их развитие в будущем;</a:t>
            </a:r>
          </a:p>
          <a:p>
            <a:r>
              <a:rPr lang="ru-RU" dirty="0"/>
              <a:t>- способность логически верно, аргументировано и ясно строить устную и письменную речь;</a:t>
            </a:r>
          </a:p>
          <a:p>
            <a:r>
              <a:rPr lang="ru-RU" dirty="0"/>
              <a:t>- способность к саморазвитию, повышению своей квалификации и мастерства;</a:t>
            </a:r>
          </a:p>
          <a:p>
            <a:r>
              <a:rPr lang="ru-RU" dirty="0"/>
              <a:t>- способность критически оценивать свои достоинства и недостатки, наметить пути и выбрать средства развития достоинств и устранения недостатков.</a:t>
            </a:r>
          </a:p>
        </p:txBody>
      </p:sp>
    </p:spTree>
    <p:extLst>
      <p:ext uri="{BB962C8B-B14F-4D97-AF65-F5344CB8AC3E}">
        <p14:creationId xmlns:p14="http://schemas.microsoft.com/office/powerpoint/2010/main" val="4236550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11848" y="404664"/>
            <a:ext cx="756460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Еще одной особенностью стандартов нового поколения является подсчет трудоемкости дисциплины в зачетных единицах. </a:t>
            </a:r>
            <a:endParaRPr lang="ru-RU" b="1" dirty="0" smtClean="0">
              <a:solidFill>
                <a:srgbClr val="C00000"/>
              </a:solidFill>
            </a:endParaRPr>
          </a:p>
          <a:p>
            <a:endParaRPr lang="ru-RU" b="1" dirty="0"/>
          </a:p>
          <a:p>
            <a:r>
              <a:rPr lang="ru-RU" dirty="0" smtClean="0"/>
              <a:t>Например</a:t>
            </a:r>
            <a:r>
              <a:rPr lang="ru-RU" dirty="0"/>
              <a:t>, трудоемкость одной дисциплина направления «Экономика» составляет от 2 до 4 зачетных единиц. Одна зачетная единица соответствует 36 академическим часам.</a:t>
            </a:r>
          </a:p>
          <a:p>
            <a:endParaRPr lang="ru-RU" dirty="0" smtClean="0"/>
          </a:p>
          <a:p>
            <a:r>
              <a:rPr lang="ru-RU" b="1" dirty="0" smtClean="0">
                <a:solidFill>
                  <a:srgbClr val="C00000"/>
                </a:solidFill>
              </a:rPr>
              <a:t>Дисциплины </a:t>
            </a:r>
            <a:r>
              <a:rPr lang="ru-RU" b="1" dirty="0">
                <a:solidFill>
                  <a:srgbClr val="C00000"/>
                </a:solidFill>
              </a:rPr>
              <a:t>подразделяются на 2 категории:</a:t>
            </a:r>
          </a:p>
          <a:p>
            <a:r>
              <a:rPr lang="ru-RU" dirty="0"/>
              <a:t>- базовая (обязательная) часть</a:t>
            </a:r>
          </a:p>
          <a:p>
            <a:r>
              <a:rPr lang="ru-RU" dirty="0"/>
              <a:t>- вариативная (профильная) часть</a:t>
            </a:r>
          </a:p>
          <a:p>
            <a:r>
              <a:rPr lang="ru-RU" dirty="0" smtClean="0"/>
              <a:t>Дисциплины </a:t>
            </a:r>
            <a:r>
              <a:rPr lang="ru-RU" dirty="0"/>
              <a:t>базовой части прописаны в стандарте, а дисциплины вариативной части устанавливаются </a:t>
            </a:r>
            <a:r>
              <a:rPr lang="ru-RU" dirty="0" smtClean="0"/>
              <a:t>ОУ </a:t>
            </a:r>
            <a:r>
              <a:rPr lang="ru-RU" dirty="0"/>
              <a:t>самостоятельно.</a:t>
            </a:r>
          </a:p>
        </p:txBody>
      </p:sp>
      <p:pic>
        <p:nvPicPr>
          <p:cNvPr id="3" name="Рисунок 2" descr="http://www.lsgu.ru/editor/uploads/images/540a71cf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933056"/>
            <a:ext cx="4495428" cy="2787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8146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476672"/>
            <a:ext cx="882047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Одной из главных особенностей новой системы образования является переход к </a:t>
            </a:r>
            <a:r>
              <a:rPr lang="ru-RU" b="1" dirty="0" err="1">
                <a:solidFill>
                  <a:srgbClr val="C00000"/>
                </a:solidFill>
              </a:rPr>
              <a:t>бально</a:t>
            </a:r>
            <a:r>
              <a:rPr lang="ru-RU" b="1" dirty="0">
                <a:solidFill>
                  <a:srgbClr val="C00000"/>
                </a:solidFill>
              </a:rPr>
              <a:t>-рейтинговой оценке знаний учащихся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err="1" smtClean="0"/>
              <a:t>Бально</a:t>
            </a:r>
            <a:r>
              <a:rPr lang="ru-RU" dirty="0" smtClean="0"/>
              <a:t>-рейтинговая </a:t>
            </a:r>
            <a:r>
              <a:rPr lang="ru-RU" dirty="0"/>
              <a:t>система является </a:t>
            </a:r>
            <a:r>
              <a:rPr lang="ru-RU" b="1" dirty="0">
                <a:solidFill>
                  <a:srgbClr val="0070C0"/>
                </a:solidFill>
              </a:rPr>
              <a:t>основным инструментом </a:t>
            </a:r>
            <a:r>
              <a:rPr lang="ru-RU" dirty="0"/>
              <a:t>оценки работы студента в процессе учебно-производственной, научной, </a:t>
            </a:r>
            <a:r>
              <a:rPr lang="ru-RU" dirty="0" err="1"/>
              <a:t>внеучебной</a:t>
            </a:r>
            <a:r>
              <a:rPr lang="ru-RU" dirty="0"/>
              <a:t> деятельности и определения рейтинга выпускника на выходе. Она позволяет реализовывать механизмы оценки результатов обучения, активизировать учебную и </a:t>
            </a:r>
            <a:r>
              <a:rPr lang="ru-RU" dirty="0" err="1"/>
              <a:t>внеучебную</a:t>
            </a:r>
            <a:r>
              <a:rPr lang="ru-RU" dirty="0"/>
              <a:t> работу студентов. Успешность изучения отдельных дисциплин и активность студента оценивается суммой набранных баллов, которые в совокупности определяют рейтинг студента.</a:t>
            </a:r>
          </a:p>
          <a:p>
            <a:r>
              <a:rPr lang="ru-RU" sz="2000" b="1" dirty="0">
                <a:solidFill>
                  <a:srgbClr val="C00000"/>
                </a:solidFill>
              </a:rPr>
              <a:t>Внедрение </a:t>
            </a:r>
            <a:r>
              <a:rPr lang="ru-RU" sz="2000" b="1" dirty="0" err="1">
                <a:solidFill>
                  <a:srgbClr val="C00000"/>
                </a:solidFill>
              </a:rPr>
              <a:t>бально</a:t>
            </a:r>
            <a:r>
              <a:rPr lang="ru-RU" sz="2000" b="1" dirty="0">
                <a:solidFill>
                  <a:srgbClr val="C00000"/>
                </a:solidFill>
              </a:rPr>
              <a:t>-рейтинговой системы имеет следующие положительные моменты:</a:t>
            </a:r>
          </a:p>
          <a:p>
            <a:r>
              <a:rPr lang="ru-RU" dirty="0"/>
              <a:t>- работа студентов в течение семестра становится равномернее, так как теперь нет необходимости в авральном порядке готовиться к сессии;</a:t>
            </a:r>
          </a:p>
          <a:p>
            <a:r>
              <a:rPr lang="ru-RU" dirty="0"/>
              <a:t>- усиливается контроль над работой студентов;</a:t>
            </a:r>
          </a:p>
          <a:p>
            <a:r>
              <a:rPr lang="ru-RU" dirty="0"/>
              <a:t>- появляется стимул к снижению прогулов, так за посещение начисляются баллы;</a:t>
            </a:r>
          </a:p>
          <a:p>
            <a:r>
              <a:rPr lang="ru-RU" dirty="0"/>
              <a:t>- оценка знаний становится более дифференцированной, точной по сравнению с пятибалльной и зачетной шкалой;</a:t>
            </a:r>
          </a:p>
          <a:p>
            <a:r>
              <a:rPr lang="ru-RU" dirty="0"/>
              <a:t>- подведение общего рейтинга студентов в группе стимулирует конкуренцию, соревнование, особенно у сильных студентов.</a:t>
            </a:r>
          </a:p>
          <a:p>
            <a:r>
              <a:rPr lang="ru-RU" b="1" dirty="0">
                <a:solidFill>
                  <a:srgbClr val="C00000"/>
                </a:solidFill>
              </a:rPr>
              <a:t>В качестве основного недостатка </a:t>
            </a:r>
            <a:r>
              <a:rPr lang="ru-RU" b="1" dirty="0" err="1">
                <a:solidFill>
                  <a:srgbClr val="C00000"/>
                </a:solidFill>
              </a:rPr>
              <a:t>бально</a:t>
            </a:r>
            <a:r>
              <a:rPr lang="ru-RU" b="1" dirty="0">
                <a:solidFill>
                  <a:srgbClr val="C00000"/>
                </a:solidFill>
              </a:rPr>
              <a:t>-рейтинговой системы,</a:t>
            </a:r>
            <a:r>
              <a:rPr lang="ru-RU" dirty="0"/>
              <a:t> можно выделить трудоемкость ее реализации. Постоянный подсчет, контроль и обновление баллов требует существенных усилий со стороны преподавателя.</a:t>
            </a:r>
          </a:p>
        </p:txBody>
      </p:sp>
    </p:spTree>
    <p:extLst>
      <p:ext uri="{BB962C8B-B14F-4D97-AF65-F5344CB8AC3E}">
        <p14:creationId xmlns:p14="http://schemas.microsoft.com/office/powerpoint/2010/main" val="2987424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картинки\Рисунок1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789040"/>
            <a:ext cx="1943100" cy="31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692696"/>
            <a:ext cx="763284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/>
              <a:t> </a:t>
            </a:r>
            <a:r>
              <a:rPr lang="ru-RU" sz="2400" b="1" i="1" dirty="0"/>
              <a:t>К примеру,</a:t>
            </a:r>
            <a:r>
              <a:rPr lang="ru-RU" sz="2400" i="1" dirty="0"/>
              <a:t>  </a:t>
            </a:r>
            <a:endParaRPr lang="ru-RU" sz="2400" i="1" dirty="0" smtClean="0"/>
          </a:p>
          <a:p>
            <a:r>
              <a:rPr lang="ru-RU" i="1" dirty="0" smtClean="0"/>
              <a:t>при </a:t>
            </a:r>
            <a:r>
              <a:rPr lang="ru-RU" i="1" dirty="0"/>
              <a:t>модульной  технология обучения содержание темы представлено в виде самостоятельных  законченных  блоках  информации, при этом  студент  работает максимум времени самостоятельно, развивая у себя   способности к самоорганизации и самоконтролю.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     Использование опорного конспекта при изложении содержания темы  обеспечивается  взаимодействие преподавателя и студента на основе предельного обобщения материала и его последующего «развертывания» - полноценного воспроизведения в сознании студента. Развивающий эффект этого метода обеспечивается за счет интенсивной интеллектуальной деятельности студента: полученные  обобщенные знания  необходимо аргументировано разъяснить.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    Прием постановки вопросов к тексту и поиск ответов на них  ( в  последующем  тексте, путем воспоминания, рассуждения и умозаключения ) – активизирует мыслительную активность студента.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8975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картинки\Рисунок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5343" y="2492896"/>
            <a:ext cx="4305300" cy="466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1196752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Подводя итог, можно отметить, что внедрение новых образовательных стандартов – серьезная задача, требующая значительных усилий со стороны </a:t>
            </a: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педагогических коллективов. </a:t>
            </a:r>
          </a:p>
          <a:p>
            <a:pPr>
              <a:lnSpc>
                <a:spcPct val="150000"/>
              </a:lnSpc>
            </a:pP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 </a:t>
            </a:r>
            <a:r>
              <a:rPr lang="ru-RU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решения этой задачи зависит место, которое будет занимать российское образование в мире.</a:t>
            </a:r>
          </a:p>
        </p:txBody>
      </p:sp>
    </p:spTree>
    <p:extLst>
      <p:ext uri="{BB962C8B-B14F-4D97-AF65-F5344CB8AC3E}">
        <p14:creationId xmlns:p14="http://schemas.microsoft.com/office/powerpoint/2010/main" val="1079252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1700808"/>
            <a:ext cx="827091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Спасибо за внимание!</a:t>
            </a:r>
            <a:endParaRPr lang="ru-RU" sz="4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3074" name="Picture 2" descr="G:\картинки\Рисунок1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18791"/>
            <a:ext cx="3248025" cy="405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</TotalTime>
  <Words>1061</Words>
  <Application>Microsoft Office PowerPoint</Application>
  <PresentationFormat>Экран (4:3)</PresentationFormat>
  <Paragraphs>77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Мои работы:</vt:lpstr>
      <vt:lpstr>Особенности  ФГОС  третьего поколения</vt:lpstr>
      <vt:lpstr>В настоящее время Российская система образования столкнулась с новыми реалиями. Происходит полномасштабный переход к новым федеральным стандартам третьего поколения.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Lena</dc:creator>
  <cp:lastModifiedBy>Lena</cp:lastModifiedBy>
  <cp:revision>23</cp:revision>
  <dcterms:created xsi:type="dcterms:W3CDTF">2012-04-04T17:03:18Z</dcterms:created>
  <dcterms:modified xsi:type="dcterms:W3CDTF">2018-02-08T10:20:53Z</dcterms:modified>
</cp:coreProperties>
</file>