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7" r:id="rId2"/>
    <p:sldId id="268" r:id="rId3"/>
    <p:sldId id="269" r:id="rId4"/>
    <p:sldId id="271" r:id="rId5"/>
    <p:sldId id="257" r:id="rId6"/>
    <p:sldId id="258" r:id="rId7"/>
    <p:sldId id="259" r:id="rId8"/>
    <p:sldId id="260" r:id="rId9"/>
    <p:sldId id="261" r:id="rId10"/>
    <p:sldId id="262" r:id="rId11"/>
    <p:sldId id="265" r:id="rId12"/>
    <p:sldId id="264" r:id="rId13"/>
    <p:sldId id="263" r:id="rId14"/>
    <p:sldId id="266" r:id="rId15"/>
    <p:sldId id="273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62" y="1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48F912-A085-46EA-B3F1-410E45BD44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760559"/>
            <a:ext cx="12192000" cy="1596177"/>
          </a:xfrm>
        </p:spPr>
        <p:txBody>
          <a:bodyPr>
            <a:normAutofit/>
          </a:bodyPr>
          <a:lstStyle/>
          <a:p>
            <a:r>
              <a:rPr lang="ru-RU" sz="3200" dirty="0"/>
              <a:t>Кружок дополнительного образования по экспериментированию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29BC64-AE26-4BEA-8D98-872598B2AFF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0" y="2885243"/>
            <a:ext cx="12192000" cy="378531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dirty="0">
                <a:solidFill>
                  <a:srgbClr val="C00000"/>
                </a:solidFill>
              </a:rPr>
              <a:t>физика для малышей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1C58A06-B1BD-4603-ABA9-DEC81AF53B2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61538" y="4758432"/>
            <a:ext cx="3338004" cy="15891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/>
              <a:t>Составила воспитатель Колдобенкова о. а. </a:t>
            </a:r>
          </a:p>
          <a:p>
            <a:pPr marL="0" indent="0">
              <a:buNone/>
            </a:pPr>
            <a:r>
              <a:rPr lang="ru-RU" sz="1800" dirty="0" err="1"/>
              <a:t>аоу</a:t>
            </a:r>
            <a:r>
              <a:rPr lang="ru-RU" sz="1800" dirty="0"/>
              <a:t> д\с №8 «радуга» г. </a:t>
            </a:r>
            <a:r>
              <a:rPr lang="ru-RU" sz="1800" dirty="0" err="1"/>
              <a:t>долгопрудный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51605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02BA5E-DD43-4CD9-BF7C-9314D2991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713153"/>
            <a:ext cx="10351752" cy="680641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Актуальность программы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C7889FE-E965-4F41-9D9E-7D4FDD15B9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43852" y="1748902"/>
            <a:ext cx="6448148" cy="3333566"/>
          </a:xfrm>
        </p:spPr>
        <p:txBody>
          <a:bodyPr>
            <a:normAutofit fontScale="85000" lnSpcReduction="1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Детское экспериментирование как форма деятельности используется в практике не достаточно широко, хотя является эффективным средством развития важных качеств личности, как творческая активность, самостоятельность, самореализация, умение работать в коллективе. Такие качества способствуют успешному обучению детей в школе, а участие в педагогическом процессе наравне с взрослыми-возможность проектировать свою жизнь в пространстве детского сада, проявляя при этом изобретательность и оригинальность.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691BD1F-BE02-40EB-8228-B6C224F8B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132" y="2503503"/>
            <a:ext cx="5051394" cy="378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029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445836-B499-4B82-9382-6FE0D498CD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5534" y="165756"/>
            <a:ext cx="9271873" cy="1023852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Цель и задачи программы кружка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F1B216-1B17-4DF6-A7C6-3D9FB7092A1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9899" y="1669001"/>
            <a:ext cx="6924583" cy="5240747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2100" b="1" dirty="0">
                <a:solidFill>
                  <a:schemeClr val="accent6">
                    <a:lumMod val="50000"/>
                  </a:schemeClr>
                </a:solidFill>
              </a:rPr>
              <a:t>Цель: </a:t>
            </a:r>
            <a:endParaRPr lang="ru-RU" dirty="0"/>
          </a:p>
          <a:p>
            <a:pPr marL="0" indent="0">
              <a:buNone/>
            </a:pPr>
            <a:r>
              <a:rPr lang="ru-RU" dirty="0" err="1"/>
              <a:t>пособствовать</a:t>
            </a:r>
            <a:r>
              <a:rPr lang="ru-RU" dirty="0"/>
              <a:t> формированию и развитию познавательных интересов детей через опытно-экспериментальную деятельность </a:t>
            </a:r>
          </a:p>
          <a:p>
            <a:pPr marL="0" indent="0">
              <a:buNone/>
            </a:pPr>
            <a:r>
              <a:rPr lang="ru-RU" sz="2100" b="1" dirty="0">
                <a:solidFill>
                  <a:schemeClr val="accent6">
                    <a:lumMod val="50000"/>
                  </a:schemeClr>
                </a:solidFill>
              </a:rPr>
              <a:t>Задачи:</a:t>
            </a:r>
          </a:p>
          <a:p>
            <a:pPr marL="0" indent="0">
              <a:buNone/>
            </a:pPr>
            <a:r>
              <a:rPr lang="ru-RU" dirty="0"/>
              <a:t>-развивать умение обследовать предметы и явления с разных сторон, выявлять зависимости.</a:t>
            </a:r>
          </a:p>
          <a:p>
            <a:pPr marL="0" indent="0">
              <a:buNone/>
            </a:pPr>
            <a:r>
              <a:rPr lang="ru-RU" dirty="0"/>
              <a:t>-помогать накоплению у детей конкретных представлений о предметах и их свойствах</a:t>
            </a:r>
          </a:p>
          <a:p>
            <a:pPr marL="0" indent="0">
              <a:buNone/>
            </a:pPr>
            <a:r>
              <a:rPr lang="ru-RU" dirty="0"/>
              <a:t>-развивать мыслительные операции, умение выдвигать гипотезы, делать выводы</a:t>
            </a:r>
          </a:p>
          <a:p>
            <a:pPr marL="0" indent="0">
              <a:buNone/>
            </a:pPr>
            <a:r>
              <a:rPr lang="ru-RU" dirty="0"/>
              <a:t>-стимулировать активность детей для разрешения проблемной ситуации</a:t>
            </a:r>
          </a:p>
          <a:p>
            <a:pPr marL="0" indent="0">
              <a:buNone/>
            </a:pPr>
            <a:r>
              <a:rPr lang="ru-RU" dirty="0"/>
              <a:t>-способствовать воспитанию самостоятельности, </a:t>
            </a:r>
            <a:r>
              <a:rPr lang="ru-RU" dirty="0" err="1"/>
              <a:t>астивности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D729810-8E43-4211-92E9-2418D01898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7839" y="1867639"/>
            <a:ext cx="5304262" cy="3122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913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C5903E-92BC-4EA3-9262-A5B8E7B23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194" y="210144"/>
            <a:ext cx="10364451" cy="1596177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Экспериментирование с водой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7F258C-FCEE-4343-92A8-63FCB52DE25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59798" y="1438183"/>
            <a:ext cx="6365289" cy="532660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Цель</a:t>
            </a:r>
            <a:r>
              <a:rPr lang="ru-RU" dirty="0"/>
              <a:t>: Совершенствовать представления детей о свойствах воды.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Задачи:</a:t>
            </a:r>
          </a:p>
          <a:p>
            <a:pPr marL="0" indent="0">
              <a:buNone/>
            </a:pPr>
            <a:r>
              <a:rPr lang="ru-RU" dirty="0"/>
              <a:t>Образовательные:</a:t>
            </a:r>
          </a:p>
          <a:p>
            <a:pPr marL="0" indent="0">
              <a:buNone/>
            </a:pPr>
            <a:r>
              <a:rPr lang="ru-RU" dirty="0"/>
              <a:t>1. Дать понятие о значимости воды в жизни человека, и в природе.</a:t>
            </a:r>
          </a:p>
          <a:p>
            <a:pPr marL="0" indent="0">
              <a:buNone/>
            </a:pPr>
            <a:r>
              <a:rPr lang="ru-RU" dirty="0"/>
              <a:t>2. Познакомить детей со свойствами воды (вкус, цвет, запах, текучесть). Уточнить значение воды для всего живого.</a:t>
            </a:r>
          </a:p>
          <a:p>
            <a:pPr marL="0" indent="0">
              <a:buNone/>
            </a:pPr>
            <a:r>
              <a:rPr lang="ru-RU" dirty="0"/>
              <a:t>Развивающая:</a:t>
            </a:r>
          </a:p>
          <a:p>
            <a:pPr marL="0" indent="0">
              <a:buNone/>
            </a:pPr>
            <a:r>
              <a:rPr lang="ru-RU" dirty="0"/>
              <a:t>3. Развивать любознательность, мышление и речь детей; развивать умение проводить несложные опыты с водой.</a:t>
            </a:r>
          </a:p>
          <a:p>
            <a:pPr marL="0" indent="0">
              <a:buNone/>
            </a:pPr>
            <a:r>
              <a:rPr lang="ru-RU" dirty="0"/>
              <a:t>Воспитательная:</a:t>
            </a:r>
          </a:p>
          <a:p>
            <a:pPr marL="0" indent="0">
              <a:buNone/>
            </a:pPr>
            <a:r>
              <a:rPr lang="ru-RU" dirty="0"/>
              <a:t>4. Воспитывать бережное отношение к воде; интерес к опытно – экспериментальной деятельности.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B8AC41-2C72-4E7E-B973-B33A90939C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7775" y="1806321"/>
            <a:ext cx="5484427" cy="351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162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AE17E8-56C2-4589-AC86-D69401EC3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H="1">
            <a:off x="257448" y="94571"/>
            <a:ext cx="11758197" cy="731052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У воды нет запаха, вкуса и цвета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282845B-E660-4AD1-8425-B87DBFF06077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814874" y="1203521"/>
            <a:ext cx="6200775" cy="4650581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5B2637D0-FF61-428C-AF34-B16E019642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0" y="825623"/>
            <a:ext cx="5814874" cy="6137430"/>
          </a:xfrm>
        </p:spPr>
        <p:txBody>
          <a:bodyPr>
            <a:normAutofit fontScale="77500" lnSpcReduction="20000"/>
          </a:bodyPr>
          <a:lstStyle/>
          <a:p>
            <a:r>
              <a:rPr lang="ru-RU" sz="1700" b="1" dirty="0">
                <a:solidFill>
                  <a:srgbClr val="7030A0"/>
                </a:solidFill>
              </a:rPr>
              <a:t>1.Вода прозрачная.</a:t>
            </a:r>
          </a:p>
          <a:p>
            <a:r>
              <a:rPr lang="ru-RU" dirty="0"/>
              <a:t>Перед детьми стоят два стаканчика: один с водой, другой с молоком. В оба стаканчика положить палочки или ложечки. В каком из стаканчиков они видны, а в каком нет? Почему? (Перед нами молоко и вода, в стаканчике с водой мы видим палочку, а в стаканчике с молоком – нет). Вывод: вода прозрачная, а молоко нет. Предложить детям подумать, что было бы, если бы речная вода была непрозрачной? Например, в сказках говорится о молочных реках с кисельными берегами. Могли бы рыбы, и другие животные жить в таких молочных реках?</a:t>
            </a:r>
          </a:p>
          <a:p>
            <a:r>
              <a:rPr lang="ru-RU" sz="1700" b="1" dirty="0">
                <a:solidFill>
                  <a:srgbClr val="7030A0"/>
                </a:solidFill>
              </a:rPr>
              <a:t>2.У воды нет вкуса.</a:t>
            </a:r>
          </a:p>
          <a:p>
            <a:r>
              <a:rPr lang="ru-RU" dirty="0"/>
              <a:t>Предложить детям попробовать через соломинку воду. Есть ли у неё вкус? Дать им для сравнения попробовать молоко или сок. Если они не убедились, пусть ещё раз попробуют воду. (Дети часто слышат от взрослых, что вода очень вкусная. У них формируется неверное представление. Объяснить, что когда человек очень хочет пить, то с удовольствием пьёт воду, и, чтобы выразить своё удовольствие, говорит: «Какая вкусная вода», хотя на самом деле её вкуса не чувствует.)</a:t>
            </a:r>
          </a:p>
          <a:p>
            <a:r>
              <a:rPr lang="ru-RU" sz="1700" b="1" dirty="0">
                <a:solidFill>
                  <a:srgbClr val="7030A0"/>
                </a:solidFill>
              </a:rPr>
              <a:t>3.Уводы нет запаха</a:t>
            </a:r>
          </a:p>
          <a:p>
            <a:r>
              <a:rPr lang="ru-RU" dirty="0"/>
              <a:t>Предложить детям понюхать воду и сказать, чем она пахнет или совсем не пахнет. Пусть нюхают ещё и ещё, пока не убедятся, что запаха нет. Можно для сравнения предложить понюхать воду в которую добавили ароматические вещества (духи, соль для ванн).</a:t>
            </a:r>
          </a:p>
          <a:p>
            <a:r>
              <a:rPr lang="ru-RU" dirty="0"/>
              <a:t>Однако можно подчеркнуть, что вода из водопроводного крана может иметь запах, так как её очищают специальными веществами, чтобы она была безопасной для нашего здоровья.</a:t>
            </a:r>
          </a:p>
        </p:txBody>
      </p:sp>
    </p:spTree>
    <p:extLst>
      <p:ext uri="{BB962C8B-B14F-4D97-AF65-F5344CB8AC3E}">
        <p14:creationId xmlns:p14="http://schemas.microsoft.com/office/powerpoint/2010/main" val="36474727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3B63F9-90D9-4CB2-81B9-3056F26B9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588" y="76940"/>
            <a:ext cx="10364450" cy="819705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Вода жидкая, может течь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1BEA168-6E82-4878-B6F1-85CB11B6AB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4500" y="1143741"/>
            <a:ext cx="4927107" cy="5655075"/>
          </a:xfrm>
        </p:spPr>
        <p:txBody>
          <a:bodyPr>
            <a:normAutofit/>
          </a:bodyPr>
          <a:lstStyle/>
          <a:p>
            <a:r>
              <a:rPr lang="ru-RU" dirty="0"/>
              <a:t>Дать детям два стаканчика – один с водой, другой – пустой. Предложить аккуратно перелить воду из одного в другой. Льётся вода? Почему? (Потому, что она жидкая.) Если бы вода не была жидкой, она не смогла бы течь в реках и ручейках, не текла бы из крана.</a:t>
            </a:r>
          </a:p>
          <a:p>
            <a:r>
              <a:rPr lang="ru-RU" dirty="0"/>
              <a:t>Для того, чтобы дети лучше поняли, что такое «жидкая», предложить им вспомнить, что кисель бывает жидким и густым. Если кисель течёт, мы можем его перелить из стакана в стакан, и мы говорим, что он… жидкий. Если же мы не можем его перелить из стакана в стакан, потому что он не течёт, а выливается кусками, то мы говорим, что кисель… густой.</a:t>
            </a:r>
          </a:p>
          <a:p>
            <a:r>
              <a:rPr lang="ru-RU" dirty="0"/>
              <a:t>Поскольку вода жидкая, может течь, её называют жидкостью.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B7FD26CA-541E-4EAC-A932-95C963D268A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652336" y="1068993"/>
            <a:ext cx="3986073" cy="5145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7262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CC3910-81F5-4AB3-BF87-096964DD55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897" y="227860"/>
            <a:ext cx="10209945" cy="908482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Вода не имеет цвета, но ее можно покрасить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0E30597-2BB0-4B2C-B0FB-23A4D5F2DC08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096000" y="1376039"/>
            <a:ext cx="5942120" cy="4456590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623215CF-2D4E-4507-9453-18E4B8D21C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1739" y="2246051"/>
            <a:ext cx="5344357" cy="5149048"/>
          </a:xfrm>
        </p:spPr>
        <p:txBody>
          <a:bodyPr/>
          <a:lstStyle/>
          <a:p>
            <a:r>
              <a:rPr lang="ru-RU" dirty="0"/>
              <a:t>Налить в стаканы воду. Какого цвета вода? (У воды нет цвета, она прозрачная). Воду можно подкрасить, добавив в неё краску. (Дети наблюдают за окрашиванием воды). Какого цвета стала вода? (Красная, синяя, жёлтая, красная). Цвет воды зависит от того, какого цвета краску добавили в воду. Вывод: Вода легко окрашивается в любой цвет.</a:t>
            </a:r>
          </a:p>
        </p:txBody>
      </p:sp>
    </p:spTree>
    <p:extLst>
      <p:ext uri="{BB962C8B-B14F-4D97-AF65-F5344CB8AC3E}">
        <p14:creationId xmlns:p14="http://schemas.microsoft.com/office/powerpoint/2010/main" val="5684334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159F20-5ED4-4748-896D-7E6FF19523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9992" y="94695"/>
            <a:ext cx="11177611" cy="908482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Вода не имеет формы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3B480570-628D-40C5-A874-374608369682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618093" y="1802167"/>
            <a:ext cx="5949510" cy="3819586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8180E9C6-E5E2-43B0-A82B-12B1172D66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9992" y="1802167"/>
            <a:ext cx="5052021" cy="4687409"/>
          </a:xfrm>
        </p:spPr>
        <p:txBody>
          <a:bodyPr/>
          <a:lstStyle/>
          <a:p>
            <a:r>
              <a:rPr lang="ru-RU" dirty="0"/>
              <a:t>Предложить детям рассмотреть кубик льда (вспомнить, что лёд – это твёрдая вода). Какой формы этот кусочек льда? Изменит ли он свою форму, если опустить его в стакан, в миску, положить на стол или на ладошку? А жидкая вода?</a:t>
            </a:r>
          </a:p>
          <a:p>
            <a:r>
              <a:rPr lang="ru-RU" dirty="0"/>
              <a:t>Предложить детям налить воду в кувшин, тарелку, стакан (любые сосуды), на поверхность стола. Что происходит? Вода принимает форму того предмета, в котором находится, а на ровном месте расползается лужицей. Значит, жидкая вода не имеет формы.</a:t>
            </a:r>
          </a:p>
        </p:txBody>
      </p:sp>
    </p:spTree>
    <p:extLst>
      <p:ext uri="{BB962C8B-B14F-4D97-AF65-F5344CB8AC3E}">
        <p14:creationId xmlns:p14="http://schemas.microsoft.com/office/powerpoint/2010/main" val="1563226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06BD2A-1DD6-450A-B50D-59F41F8363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23" y="-79899"/>
            <a:ext cx="10715973" cy="733031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Разные состояния воды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CCB30DB-F94C-48CF-89A1-B9EADCEF0C38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726096" y="1704514"/>
            <a:ext cx="6342873" cy="3648722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2C1BE2B8-196D-4EAC-BF97-19B42E1663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85729" y="719091"/>
            <a:ext cx="5540367" cy="598355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7030A0"/>
                </a:solidFill>
              </a:rPr>
              <a:t>Вода бывает теплой, холодной, горячей</a:t>
            </a:r>
          </a:p>
          <a:p>
            <a:endParaRPr lang="ru-RU" sz="1300" dirty="0"/>
          </a:p>
          <a:p>
            <a:r>
              <a:rPr lang="ru-RU" sz="1300" dirty="0"/>
              <a:t>Дать детям стаканчики с водой разной температуры. Дети пальчиком или с помощью термометра определяют, в каком стаканчике вода холодная, а в каком горячая. Спросите ребёнка, как получить тёплую воду? Проделайте это вместе с ним.</a:t>
            </a:r>
          </a:p>
          <a:p>
            <a:r>
              <a:rPr lang="ru-RU" sz="1300" dirty="0"/>
              <a:t>Подчеркнуть, что в реках, озёрах, морях тоже бывает вода с разной температурой: и тёплая, и холодная. Некоторые рыбы, звери, растения, улитки могут жить только в тёплой воде, другие – только в холодной. Если бы дети были рыбами, какую воду они бы выбрали – тёплую или холодную? Как они думают, где больше разных растений и животных – в тёплых морях или в холодных? Сказать, что в холодных морях, реках живёт меньше разных животных. Но в природе есть такие необычные места, где очень горячая вода выходит из-под земли на поверхность. Это гейзеры. От них, как и от термоса с горячей водой, тоже идёт пар. Может ли кто-нибудь жить в таком горячем «доме»? Жильцов там очень мало, но они есть, например, особенные водоросли.</a:t>
            </a:r>
          </a:p>
          <a:p>
            <a:r>
              <a:rPr lang="ru-RU" sz="1300" dirty="0"/>
              <a:t>Важно, чтобы дети поняли, что в водоёмах вола бывает разной температуры, а значит, в них живут разные растения и животные.</a:t>
            </a:r>
          </a:p>
        </p:txBody>
      </p:sp>
    </p:spTree>
    <p:extLst>
      <p:ext uri="{BB962C8B-B14F-4D97-AF65-F5344CB8AC3E}">
        <p14:creationId xmlns:p14="http://schemas.microsoft.com/office/powerpoint/2010/main" val="3083094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3FCDF7-92E0-4193-8EF0-CD39A8812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717" y="150921"/>
            <a:ext cx="9331056" cy="688642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Тонет-плавает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97EC3D2-9388-4992-B8F5-1EAEBF570833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71678" y="2334779"/>
            <a:ext cx="5516057" cy="4137043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F3AB51F7-22C0-481B-B9FC-63A2DCD5F5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015259" y="1013301"/>
            <a:ext cx="5637321" cy="5867516"/>
          </a:xfrm>
        </p:spPr>
        <p:txBody>
          <a:bodyPr/>
          <a:lstStyle/>
          <a:p>
            <a:r>
              <a:rPr lang="ru-RU" dirty="0"/>
              <a:t>Берём ёмкость с водой, опускаем предметы из различного материала. Наблюдаем, какие предметы тонут, какие держаться на поверхности.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46457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743810-CF7E-4EEC-88E2-24ABE3DB28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79899"/>
            <a:ext cx="10364451" cy="768541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Плотность воды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83E96B8-6373-4BB0-BD68-21A0F2B160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91232" y="2095131"/>
            <a:ext cx="4553541" cy="5477522"/>
          </a:xfrm>
        </p:spPr>
        <p:txBody>
          <a:bodyPr/>
          <a:lstStyle/>
          <a:p>
            <a:r>
              <a:rPr lang="ru-RU" sz="2000" b="1" dirty="0">
                <a:solidFill>
                  <a:srgbClr val="7030A0"/>
                </a:solidFill>
              </a:rPr>
              <a:t>Плавающее яйцо</a:t>
            </a:r>
          </a:p>
          <a:p>
            <a:r>
              <a:rPr lang="ru-RU" dirty="0"/>
              <a:t>Если опустить в стакан с водой сырое яйцо, то оно утонет. Но если в воду предварительно всыпать несколько ложек соли и хорошенько её размешать, то в полученном соляном растворе яйцо будет плавать. Ведь солёная вода плотнее пресной, поэтому и плавать в море легче, чем в реке.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58757D83-D136-4B65-82E0-5B6EC0D72E8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5206946" y="1311676"/>
            <a:ext cx="6674336" cy="4234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868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8BDF31-9FD9-4C9F-BE1F-02D244FBD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9082" y="208625"/>
            <a:ext cx="9153503" cy="741908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Цветы лотоса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EF833A42-5DED-4FD7-A2B7-210546C43451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017772" y="1358283"/>
            <a:ext cx="6020059" cy="4512816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69658591-CBB8-4DCB-93BC-452633543F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01841" y="1473693"/>
            <a:ext cx="5317724" cy="5175682"/>
          </a:xfrm>
        </p:spPr>
        <p:txBody>
          <a:bodyPr/>
          <a:lstStyle/>
          <a:p>
            <a:r>
              <a:rPr lang="ru-RU" sz="1800" b="1" dirty="0">
                <a:solidFill>
                  <a:srgbClr val="7030A0"/>
                </a:solidFill>
              </a:rPr>
              <a:t>Опыт «Цветок, распустившийся на воде»</a:t>
            </a:r>
          </a:p>
          <a:p>
            <a:r>
              <a:rPr lang="ru-RU" dirty="0"/>
              <a:t>Из бумаги вырезаем цветок, загибаем лепестки по пунктирным линиям внутрь, кладем бумажный цветок в тарелку с водой.</a:t>
            </a:r>
          </a:p>
          <a:p>
            <a:pPr marL="285750" indent="-285750">
              <a:buFontTx/>
              <a:buChar char="-"/>
            </a:pPr>
            <a:r>
              <a:rPr lang="ru-RU" dirty="0"/>
              <a:t>Что произойдет с цветком? </a:t>
            </a:r>
          </a:p>
          <a:p>
            <a:pPr marL="285750" indent="-285750">
              <a:buFontTx/>
              <a:buChar char="-"/>
            </a:pPr>
            <a:r>
              <a:rPr lang="ru-RU" dirty="0"/>
              <a:t>Результат: цветок постепенно раскроется.</a:t>
            </a:r>
          </a:p>
          <a:p>
            <a:r>
              <a:rPr lang="ru-RU" dirty="0"/>
              <a:t>- Почему? </a:t>
            </a:r>
          </a:p>
          <a:p>
            <a:r>
              <a:rPr lang="ru-RU" dirty="0"/>
              <a:t>Вода проникает в самые маленькие пустые пространства между волокнами бумаги и заполняет их. Бумага набухает, сгибы на ней распрямляются и цветок распускается.</a:t>
            </a:r>
          </a:p>
          <a:p>
            <a:r>
              <a:rPr lang="ru-RU" dirty="0"/>
              <a:t>Вывод: значит вода может подниматься вверх.</a:t>
            </a:r>
          </a:p>
        </p:txBody>
      </p:sp>
    </p:spTree>
    <p:extLst>
      <p:ext uri="{BB962C8B-B14F-4D97-AF65-F5344CB8AC3E}">
        <p14:creationId xmlns:p14="http://schemas.microsoft.com/office/powerpoint/2010/main" val="1451663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66B4C7-3492-4B00-A4D8-EBFEB0F8E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0003" y="0"/>
            <a:ext cx="9189013" cy="768541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Вода нужна всем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2118D61-749D-4EAD-BD59-9E585AA68219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7776212" y="676922"/>
            <a:ext cx="4022176" cy="2991619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3A2F3A44-181C-4BDC-9D8C-59A5FB8308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559" y="768542"/>
            <a:ext cx="6516209" cy="2587218"/>
          </a:xfrm>
        </p:spPr>
        <p:txBody>
          <a:bodyPr>
            <a:normAutofit fontScale="85000" lnSpcReduction="20000"/>
          </a:bodyPr>
          <a:lstStyle/>
          <a:p>
            <a:r>
              <a:rPr lang="ru-RU" sz="2100" b="1" dirty="0">
                <a:solidFill>
                  <a:srgbClr val="7030A0"/>
                </a:solidFill>
              </a:rPr>
              <a:t>Животворное свойство воды</a:t>
            </a:r>
          </a:p>
          <a:p>
            <a:r>
              <a:rPr lang="ru-RU" dirty="0"/>
              <a:t>Рассматриваем с ребятами веточки берёзы и тополя, принесённые с прогулки. Описываем их, выделяя существенные признаки внешнего вида веточек берёзы и тополя, находим отличительные черты. </a:t>
            </a:r>
          </a:p>
          <a:p>
            <a:r>
              <a:rPr lang="ru-RU" dirty="0"/>
              <a:t>Предлагаю ребятам рассказать, почему на веточках берёзы и тополя нет распустившихся листочков.</a:t>
            </a:r>
          </a:p>
          <a:p>
            <a:r>
              <a:rPr lang="ru-RU" dirty="0"/>
              <a:t>Обобщаю ответы детей, напоминаю им о том, что деревья, кустарники и трава зимой не растут, но они живые, просто они спят под снегом. Для роста и развития растений необходимы тепло и вода. 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B19EB31-F00B-43D1-9A39-6E98599D363A}"/>
              </a:ext>
            </a:extLst>
          </p:cNvPr>
          <p:cNvSpPr/>
          <p:nvPr/>
        </p:nvSpPr>
        <p:spPr>
          <a:xfrm>
            <a:off x="153879" y="3849730"/>
            <a:ext cx="6096000" cy="28931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>
                <a:solidFill>
                  <a:srgbClr val="7030A0"/>
                </a:solidFill>
              </a:rPr>
              <a:t>Проращивание фасоли</a:t>
            </a:r>
          </a:p>
          <a:p>
            <a:r>
              <a:rPr lang="ru-RU" dirty="0"/>
              <a:t>Для проверки условий роста растений часть семян фасоли поместила в сухую ёмкость, часть в ёмкость наполненную водой и часть на мокрую ткань.</a:t>
            </a:r>
          </a:p>
          <a:p>
            <a:r>
              <a:rPr lang="ru-RU" dirty="0"/>
              <a:t>В результате проведённого опыта пришла к результату:</a:t>
            </a:r>
          </a:p>
          <a:p>
            <a:r>
              <a:rPr lang="ru-RU" dirty="0"/>
              <a:t>При умеренном увлажнении семена фасоли набухают и прорастают при том условии, что у них есть доступ к кислороду, так как при прорастании семян резко увеличивается интенсивность дыхания семян, а влага помогает семени прорасти.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3888E71-DC61-4F8C-8F29-AA429A718D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6996" y="4240344"/>
            <a:ext cx="4683797" cy="2502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3588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B1B7CB-6BE7-4141-AC27-C02418EBF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860" y="97653"/>
            <a:ext cx="9632897" cy="821807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Круговорот воды в природе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B5D3C2A-5276-4946-91DA-30BA6BCE786C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 rotWithShape="1">
          <a:blip r:embed="rId2"/>
          <a:srcRect l="-1" t="10687" r="876"/>
          <a:stretch/>
        </p:blipFill>
        <p:spPr>
          <a:xfrm>
            <a:off x="5956917" y="1946589"/>
            <a:ext cx="5726096" cy="3593769"/>
          </a:xfrm>
          <a:prstGeom prst="rect">
            <a:avLst/>
          </a:prstGeom>
        </p:spPr>
      </p:pic>
      <p:sp>
        <p:nvSpPr>
          <p:cNvPr id="4" name="Текст 3">
            <a:extLst>
              <a:ext uri="{FF2B5EF4-FFF2-40B4-BE49-F238E27FC236}">
                <a16:creationId xmlns:a16="http://schemas.microsoft.com/office/drawing/2014/main" id="{69CC5952-2917-4B6B-BBBE-996871F52D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533" y="887766"/>
            <a:ext cx="5726096" cy="5970234"/>
          </a:xfrm>
        </p:spPr>
        <p:txBody>
          <a:bodyPr>
            <a:normAutofit lnSpcReduction="10000"/>
          </a:bodyPr>
          <a:lstStyle/>
          <a:p>
            <a:endParaRPr lang="ru-RU" dirty="0"/>
          </a:p>
          <a:p>
            <a:r>
              <a:rPr lang="ru-RU" dirty="0"/>
              <a:t>Подогрейте воду, чтобы над ней образовался пар, но не доводите до кипения.</a:t>
            </a:r>
          </a:p>
          <a:p>
            <a:r>
              <a:rPr lang="ru-RU" dirty="0"/>
              <a:t> Добавьте в воду синий краситель, чтобы у вас получилась «вода из океана».</a:t>
            </a:r>
          </a:p>
          <a:p>
            <a:r>
              <a:rPr lang="ru-RU" dirty="0"/>
              <a:t> Залейте подогретую воду в пакет и застегните его.</a:t>
            </a:r>
          </a:p>
          <a:p>
            <a:r>
              <a:rPr lang="ru-RU" dirty="0"/>
              <a:t> Подвесьте пакет вертикально на окне или двери, приклеив его скотчем. Главное — хорошо зафиксировать.</a:t>
            </a:r>
          </a:p>
          <a:p>
            <a:r>
              <a:rPr lang="ru-RU" dirty="0"/>
              <a:t> Когда вода начнет испаряться, ребенок увидит, как вверху пакета начнет собираться конденсат.</a:t>
            </a:r>
          </a:p>
          <a:p>
            <a:r>
              <a:rPr lang="ru-RU" dirty="0"/>
              <a:t> Через какое-то время капельки воды появятся внутри пакета. Когда они станут очень большими и тяжелыми, они, в конце концов, сползут вниз. Это стадия возвращения воды обратно в море.</a:t>
            </a:r>
          </a:p>
          <a:p>
            <a:r>
              <a:rPr lang="ru-RU" dirty="0"/>
              <a:t> Если вода все еще теплая или если пакет висит на солнечной стороне, цикличность круговорота воды в нем будет продолжаться.</a:t>
            </a:r>
          </a:p>
        </p:txBody>
      </p:sp>
    </p:spTree>
    <p:extLst>
      <p:ext uri="{BB962C8B-B14F-4D97-AF65-F5344CB8AC3E}">
        <p14:creationId xmlns:p14="http://schemas.microsoft.com/office/powerpoint/2010/main" val="37889402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2B9333-BEF9-4DFF-96F3-2E5092081D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BDD3DDB-2FCE-4886-91C3-A7280209BC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26474" y="2653922"/>
            <a:ext cx="10351752" cy="1368183"/>
          </a:xfrm>
        </p:spPr>
        <p:txBody>
          <a:bodyPr>
            <a:normAutofit/>
          </a:bodyPr>
          <a:lstStyle/>
          <a:p>
            <a:r>
              <a:rPr lang="ru-RU" sz="4400" dirty="0">
                <a:solidFill>
                  <a:srgbClr val="C00000"/>
                </a:solidFill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184086969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151</TotalTime>
  <Words>1562</Words>
  <Application>Microsoft Office PowerPoint</Application>
  <PresentationFormat>Широкоэкранный</PresentationFormat>
  <Paragraphs>88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Arial</vt:lpstr>
      <vt:lpstr>Tw Cen MT</vt:lpstr>
      <vt:lpstr>Капля</vt:lpstr>
      <vt:lpstr>Кружок дополнительного образования по экспериментированию</vt:lpstr>
      <vt:lpstr>Актуальность программы</vt:lpstr>
      <vt:lpstr>Цель и задачи программы кружка</vt:lpstr>
      <vt:lpstr>Экспериментирование с водой </vt:lpstr>
      <vt:lpstr>У воды нет запаха, вкуса и цвета</vt:lpstr>
      <vt:lpstr>Вода жидкая, может течь</vt:lpstr>
      <vt:lpstr>Вода не имеет цвета, но ее можно покрасить</vt:lpstr>
      <vt:lpstr>Вода не имеет формы</vt:lpstr>
      <vt:lpstr>Разные состояния воды</vt:lpstr>
      <vt:lpstr>Тонет-плавает</vt:lpstr>
      <vt:lpstr>Плотность воды</vt:lpstr>
      <vt:lpstr>Цветы лотоса</vt:lpstr>
      <vt:lpstr>Вода нужна всем</vt:lpstr>
      <vt:lpstr>Круговорот воды в природе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 колдобенкова</dc:creator>
  <cp:lastModifiedBy>ольга колдобенкова</cp:lastModifiedBy>
  <cp:revision>14</cp:revision>
  <dcterms:created xsi:type="dcterms:W3CDTF">2019-03-07T15:37:20Z</dcterms:created>
  <dcterms:modified xsi:type="dcterms:W3CDTF">2019-03-09T12:55:27Z</dcterms:modified>
</cp:coreProperties>
</file>