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9A981-D9A1-4AD2-B561-C190B1DF0DEF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F9C22-98E5-4EFB-8441-188A70E3B8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43520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9A981-D9A1-4AD2-B561-C190B1DF0DEF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F9C22-98E5-4EFB-8441-188A70E3B8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9288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9A981-D9A1-4AD2-B561-C190B1DF0DEF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F9C22-98E5-4EFB-8441-188A70E3B8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7808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9A981-D9A1-4AD2-B561-C190B1DF0DEF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F9C22-98E5-4EFB-8441-188A70E3B8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4661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9A981-D9A1-4AD2-B561-C190B1DF0DEF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F9C22-98E5-4EFB-8441-188A70E3B8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6047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9A981-D9A1-4AD2-B561-C190B1DF0DEF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F9C22-98E5-4EFB-8441-188A70E3B8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3699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9A981-D9A1-4AD2-B561-C190B1DF0DEF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F9C22-98E5-4EFB-8441-188A70E3B8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9831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9A981-D9A1-4AD2-B561-C190B1DF0DEF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F9C22-98E5-4EFB-8441-188A70E3B8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132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9A981-D9A1-4AD2-B561-C190B1DF0DEF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F9C22-98E5-4EFB-8441-188A70E3B8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0495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9A981-D9A1-4AD2-B561-C190B1DF0DEF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F9C22-98E5-4EFB-8441-188A70E3B8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6311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9A981-D9A1-4AD2-B561-C190B1DF0DEF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F9C22-98E5-4EFB-8441-188A70E3B8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8531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9A981-D9A1-4AD2-B561-C190B1DF0DEF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F9C22-98E5-4EFB-8441-188A70E3B8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3764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43882" y="1491381"/>
            <a:ext cx="8715436" cy="15696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«ОСОБЕННОСТИ ПОСТРОЕНИЯ РАЗВИВАЮЩЕЙ ПРЕДМЕТНО – ПРОСТРАНСТВЕННОЙ СРЕДЫ </a:t>
            </a:r>
          </a:p>
          <a:p>
            <a:pPr algn="ctr" eaLnBrk="1" hangingPunct="1"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 ОБРАЗОВАТЕЛЬНОЙ ОБЛАСТИ «СОЦИАЛЬНО-КОММУНИКАТИВНОЕ РАЗВИТИЕ»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524000" y="476673"/>
            <a:ext cx="6336704" cy="50004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buClr>
                <a:srgbClr val="000000"/>
              </a:buClr>
              <a:buSzPct val="100000"/>
              <a:defRPr/>
            </a:pPr>
            <a:endParaRPr lang="ru-RU" b="1" kern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4425" y="3429000"/>
            <a:ext cx="3060700" cy="20399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48300" y="3933826"/>
            <a:ext cx="1866900" cy="27987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rcRect t="28738"/>
          <a:stretch>
            <a:fillRect/>
          </a:stretch>
        </p:blipFill>
        <p:spPr bwMode="auto">
          <a:xfrm>
            <a:off x="3719514" y="3357563"/>
            <a:ext cx="1571625" cy="16811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25613" y="3213101"/>
            <a:ext cx="1866900" cy="27987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467534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ChangeArrowheads="1"/>
          </p:cNvSpPr>
          <p:nvPr/>
        </p:nvSpPr>
        <p:spPr bwMode="auto">
          <a:xfrm>
            <a:off x="3303588" y="908050"/>
            <a:ext cx="7364412" cy="622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457200" indent="20478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3.3. Требования к развивающей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предметно-пространственной среде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ru-RU" altLang="ru-RU" sz="1000" b="1" i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3.3.2. Развивающая предметно-пространственная среда должна обеспечивать возможность общения и совместной деятельности детей (в том числе детей разного возраста) и взрослых, двигательной активности детей, а также возможности для уединения.</a:t>
            </a:r>
          </a:p>
          <a:p>
            <a:pPr>
              <a:spcBef>
                <a:spcPct val="0"/>
              </a:spcBef>
              <a:buFontTx/>
              <a:buNone/>
            </a:pPr>
            <a:endParaRPr lang="ru-RU" altLang="ru-RU" sz="2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3.3.3. Развивающая предметно-пространственная среда должна обеспечивать: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ru-RU" alt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реализацию различных образовательных программ;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ru-RU" alt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случае организации инклюзивного образования - необходимые для него условия;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ru-RU" alt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учет национально-культурных, климатических условий, в которых осуществляется образовательная деятельность;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ru-RU" alt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учет возрастных особенностей детей.</a:t>
            </a:r>
          </a:p>
          <a:p>
            <a:pPr algn="just">
              <a:lnSpc>
                <a:spcPct val="115000"/>
              </a:lnSpc>
              <a:spcBef>
                <a:spcPts val="400"/>
              </a:spcBef>
              <a:spcAft>
                <a:spcPts val="400"/>
              </a:spcAft>
              <a:buNone/>
            </a:pPr>
            <a:endParaRPr lang="ru-RU" altLang="ru-RU" sz="200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G:\ФГОС\_s_i-713_cover_imag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03512" y="332657"/>
            <a:ext cx="2111116" cy="295760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100" name="Picture 4" descr="G:\ФГОС\fg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0738" y="342900"/>
            <a:ext cx="774700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81150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ChangeArrowheads="1"/>
          </p:cNvSpPr>
          <p:nvPr/>
        </p:nvSpPr>
        <p:spPr bwMode="auto">
          <a:xfrm>
            <a:off x="1847851" y="1196976"/>
            <a:ext cx="8640763" cy="310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just">
              <a:lnSpc>
                <a:spcPct val="115000"/>
              </a:lnSpc>
              <a:tabLst>
                <a:tab pos="457200" algn="l"/>
              </a:tabLst>
              <a:defRPr/>
            </a:pPr>
            <a:r>
              <a:rPr lang="ru-RU" alt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Развивающая предметно-пространственная среда </a:t>
            </a:r>
            <a:r>
              <a:rPr lang="ru-RU" alt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</a:t>
            </a:r>
            <a:r>
              <a:rPr lang="ru-RU" altLang="ru-RU" sz="2400" b="1" dirty="0">
                <a:ln w="11430"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это совокупность условий, оказывающих прямое и косвенное влияние на всестороннее развитие ребенка, состояние его физического и психического здоровья, успешность его дальнейшего образования, а также на деятельность всех участников образовательного процесса ДОО.</a:t>
            </a:r>
            <a:endParaRPr lang="ru-RU" altLang="ru-RU" sz="2000" b="1" dirty="0">
              <a:ln w="11430"/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0826" y="4292600"/>
            <a:ext cx="3706813" cy="24717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2688" y="4292600"/>
            <a:ext cx="3708400" cy="24717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32819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711624" y="548680"/>
            <a:ext cx="3195330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Насыщенность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9376" y="1268413"/>
            <a:ext cx="5273675" cy="35163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9289" y="3281364"/>
            <a:ext cx="5100637" cy="34004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645567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495600" y="573112"/>
            <a:ext cx="4464496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28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Трансформируемость</a:t>
            </a:r>
            <a:r>
              <a:rPr lang="ru-RU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7171" name="Picture 5" descr="F:\ПИЛОТНАЯ площадка\среда ноябрь 2014\DSC_02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79651" y="1277938"/>
            <a:ext cx="3959225" cy="26400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16726" y="1412875"/>
            <a:ext cx="3338513" cy="50101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9651" y="4098926"/>
            <a:ext cx="3959225" cy="26400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4694174" y="3244334"/>
            <a:ext cx="28036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ru-RU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Полифункциональность</a:t>
            </a:r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551399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279576" y="569342"/>
            <a:ext cx="5006930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28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Полифункциональность</a:t>
            </a:r>
            <a:r>
              <a:rPr lang="ru-RU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8195" name="Picture 4" descr="F:\ПИЛОТНАЯ площадка\среда ноябрь 2014\DSC_023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05488" y="1196976"/>
            <a:ext cx="4646612" cy="30972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851" y="3355975"/>
            <a:ext cx="5040313" cy="33607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415272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999656" y="490470"/>
            <a:ext cx="3710786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Вариативность </a:t>
            </a:r>
          </a:p>
        </p:txBody>
      </p:sp>
      <p:pic>
        <p:nvPicPr>
          <p:cNvPr id="9219" name="Picture 4" descr="F:\ПИЛОТНАЯ площадка\среда ноябрь 2014\DSC_02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79651" y="1125538"/>
            <a:ext cx="4176713" cy="27813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/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8697" t="17018"/>
          <a:stretch/>
        </p:blipFill>
        <p:spPr>
          <a:xfrm>
            <a:off x="2279651" y="4149725"/>
            <a:ext cx="4214813" cy="25527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88163" y="1443039"/>
            <a:ext cx="3287712" cy="49307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059418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215680" y="428603"/>
            <a:ext cx="3494762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Доступность </a:t>
            </a:r>
          </a:p>
        </p:txBody>
      </p:sp>
      <p:pic>
        <p:nvPicPr>
          <p:cNvPr id="10243" name="Picture 4" descr="F:\ПИЛОТНАЯ площадка\среда ноябрь 2014\DSC_02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78075" y="1100138"/>
            <a:ext cx="4198938" cy="27987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/>
        </p:spPr>
      </p:pic>
      <p:pic>
        <p:nvPicPr>
          <p:cNvPr id="10244" name="Picture 5" descr="F:\ПИЛОТНАЯ площадка\среда ноябрь 2014\DSC_024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65375" y="4046538"/>
            <a:ext cx="4178300" cy="27860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rcRect t="5759"/>
          <a:stretch>
            <a:fillRect/>
          </a:stretch>
        </p:blipFill>
        <p:spPr bwMode="auto">
          <a:xfrm>
            <a:off x="6888164" y="1635125"/>
            <a:ext cx="3203575" cy="45275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479843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287688" y="548680"/>
            <a:ext cx="3494762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Безопасность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9288" y="3357564"/>
            <a:ext cx="5003800" cy="3335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267" name="Picture 5" descr="F:\ПИЛОТНАЯ площадка\среда ноябрь 2014\DSC_02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35638" y="1268414"/>
            <a:ext cx="4679950" cy="31210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7021361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919536" y="476673"/>
            <a:ext cx="5643602" cy="95410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Алгоритм проектирования образовательной среды</a:t>
            </a:r>
          </a:p>
        </p:txBody>
      </p:sp>
      <p:sp>
        <p:nvSpPr>
          <p:cNvPr id="12291" name="Прямоугольник 1"/>
          <p:cNvSpPr>
            <a:spLocks noChangeArrowheads="1"/>
          </p:cNvSpPr>
          <p:nvPr/>
        </p:nvSpPr>
        <p:spPr bwMode="auto">
          <a:xfrm>
            <a:off x="1703389" y="1773239"/>
            <a:ext cx="8785225" cy="325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17938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ru-RU" altLang="ru-RU" sz="2000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	Изучить возрастные и индивидуальные особенности детей. </a:t>
            </a:r>
            <a:endParaRPr lang="ru-RU" altLang="ru-RU" sz="2000" b="1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ru-RU" altLang="ru-RU" sz="2000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	Определить цели и задачи в соответствии с ООП ДО.</a:t>
            </a:r>
            <a:endParaRPr lang="ru-RU" altLang="ru-RU" sz="2000" b="1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ru-RU" altLang="ru-RU" sz="2000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	Изучить требования реализуемой ООП ДО к организации РППС на конкретном возрастном этапе.</a:t>
            </a:r>
            <a:endParaRPr lang="ru-RU" altLang="ru-RU" sz="2000" b="1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ru-RU" altLang="ru-RU" sz="2000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	Определить пространственное размещение объектов.</a:t>
            </a:r>
            <a:endParaRPr lang="ru-RU" altLang="ru-RU" sz="2000" b="1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ru-RU" altLang="ru-RU" sz="2000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	Разместить мебель и крупное оборудование. </a:t>
            </a:r>
            <a:endParaRPr lang="ru-RU" altLang="ru-RU" sz="2000" b="1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ru-RU" altLang="ru-RU" sz="2000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	Продумать насыщенность каждого уголка.</a:t>
            </a:r>
            <a:endParaRPr lang="ru-RU" altLang="ru-RU" sz="2000" b="1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ru-RU" altLang="ru-RU" sz="2000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	Продумать последовательность внесения изменений с учётом Программы, положительной динамики развития.      </a:t>
            </a:r>
            <a:r>
              <a:rPr lang="ru-RU" altLang="ru-RU" sz="20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</a:t>
            </a:r>
            <a:endParaRPr lang="ru-RU" altLang="ru-RU" sz="20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51513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G:\ФГОС\fgo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9" y="333375"/>
            <a:ext cx="765175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19537" y="1409700"/>
            <a:ext cx="8607425" cy="54483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just"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Calibri" pitchFamily="34" charset="0"/>
              </a:rPr>
              <a:t>Социально-коммуникативное развитие направлено на </a:t>
            </a:r>
          </a:p>
          <a:p>
            <a:pPr algn="just">
              <a:defRPr/>
            </a:pPr>
            <a:endParaRPr lang="ru-RU" sz="1200" b="1" dirty="0">
              <a:ln w="11430"/>
              <a:latin typeface="Times New Roman" pitchFamily="18" charset="0"/>
              <a:ea typeface="Calibri" pitchFamily="34" charset="0"/>
              <a:cs typeface="Calibri" pitchFamily="34" charset="0"/>
            </a:endParaRPr>
          </a:p>
          <a:p>
            <a:pPr algn="just">
              <a:buFont typeface="Wingdings" pitchFamily="2" charset="2"/>
              <a:buChar char=""/>
              <a:defRPr/>
            </a:pPr>
            <a:r>
              <a:rPr lang="ru-RU" sz="2000" b="1" dirty="0">
                <a:ln w="11430"/>
                <a:latin typeface="Times New Roman" pitchFamily="18" charset="0"/>
                <a:ea typeface="Calibri" pitchFamily="34" charset="0"/>
                <a:cs typeface="Calibri" pitchFamily="34" charset="0"/>
              </a:rPr>
              <a:t>усвоение норм и ценностей, принятых в обществе, включая моральные и нравственные ценности; </a:t>
            </a:r>
          </a:p>
          <a:p>
            <a:pPr algn="just">
              <a:buFont typeface="Wingdings" pitchFamily="2" charset="2"/>
              <a:buChar char=""/>
              <a:defRPr/>
            </a:pPr>
            <a:r>
              <a:rPr lang="ru-RU" sz="2000" b="1" dirty="0">
                <a:ln w="11430"/>
                <a:latin typeface="Times New Roman" pitchFamily="18" charset="0"/>
                <a:ea typeface="Calibri" pitchFamily="34" charset="0"/>
                <a:cs typeface="Calibri" pitchFamily="34" charset="0"/>
              </a:rPr>
              <a:t>развитие общения и взаимодействия ребёнка с взрослыми и сверстниками; </a:t>
            </a:r>
          </a:p>
          <a:p>
            <a:pPr algn="just">
              <a:buFont typeface="Wingdings" pitchFamily="2" charset="2"/>
              <a:buChar char=""/>
              <a:defRPr/>
            </a:pPr>
            <a:r>
              <a:rPr lang="ru-RU" sz="2000" b="1" dirty="0">
                <a:ln w="11430"/>
                <a:latin typeface="Times New Roman" pitchFamily="18" charset="0"/>
                <a:ea typeface="Calibri" pitchFamily="34" charset="0"/>
                <a:cs typeface="Calibri" pitchFamily="34" charset="0"/>
              </a:rPr>
              <a:t>становление самостоятельности, целенаправленности и </a:t>
            </a:r>
            <a:r>
              <a:rPr lang="ru-RU" sz="2000" b="1" dirty="0" err="1">
                <a:ln w="11430"/>
                <a:latin typeface="Times New Roman" pitchFamily="18" charset="0"/>
                <a:ea typeface="Calibri" pitchFamily="34" charset="0"/>
                <a:cs typeface="Calibri" pitchFamily="34" charset="0"/>
              </a:rPr>
              <a:t>саморегуляции</a:t>
            </a:r>
            <a:r>
              <a:rPr lang="ru-RU" sz="2000" b="1" dirty="0">
                <a:ln w="11430"/>
                <a:latin typeface="Times New Roman" pitchFamily="18" charset="0"/>
                <a:ea typeface="Calibri" pitchFamily="34" charset="0"/>
                <a:cs typeface="Calibri" pitchFamily="34" charset="0"/>
              </a:rPr>
              <a:t> собственных действий; </a:t>
            </a:r>
          </a:p>
          <a:p>
            <a:pPr algn="just">
              <a:buFont typeface="Wingdings" pitchFamily="2" charset="2"/>
              <a:buChar char=""/>
              <a:defRPr/>
            </a:pPr>
            <a:r>
              <a:rPr lang="ru-RU" sz="2000" b="1" dirty="0">
                <a:ln w="11430"/>
                <a:latin typeface="Times New Roman" pitchFamily="18" charset="0"/>
                <a:ea typeface="Calibri" pitchFamily="34" charset="0"/>
                <a:cs typeface="Calibri" pitchFamily="34" charset="0"/>
              </a:rPr>
              <a:t>развитие социального и эмоционального интеллекта, эмоциональной отзывчивости, сопереживания, </a:t>
            </a:r>
          </a:p>
          <a:p>
            <a:pPr algn="just">
              <a:buFont typeface="Wingdings" pitchFamily="2" charset="2"/>
              <a:buChar char=""/>
              <a:defRPr/>
            </a:pPr>
            <a:r>
              <a:rPr lang="ru-RU" sz="2000" b="1" dirty="0">
                <a:ln w="11430"/>
                <a:latin typeface="Times New Roman" pitchFamily="18" charset="0"/>
                <a:ea typeface="Calibri" pitchFamily="34" charset="0"/>
                <a:cs typeface="Calibri" pitchFamily="34" charset="0"/>
              </a:rPr>
              <a:t>формирование готовности к совместной деятельности со сверстниками, </a:t>
            </a:r>
          </a:p>
          <a:p>
            <a:pPr algn="just">
              <a:buFont typeface="Wingdings" pitchFamily="2" charset="2"/>
              <a:buChar char=""/>
              <a:defRPr/>
            </a:pPr>
            <a:r>
              <a:rPr lang="ru-RU" sz="2000" b="1" dirty="0">
                <a:ln w="11430"/>
                <a:latin typeface="Times New Roman" pitchFamily="18" charset="0"/>
                <a:ea typeface="Calibri" pitchFamily="34" charset="0"/>
                <a:cs typeface="Calibri" pitchFamily="34" charset="0"/>
              </a:rPr>
              <a:t>формирование уважительного отношения и чувства принадлежности к своей семье и к сообществу детей и взрослых в Организации; </a:t>
            </a:r>
          </a:p>
          <a:p>
            <a:pPr algn="just">
              <a:buFont typeface="Wingdings" pitchFamily="2" charset="2"/>
              <a:buChar char=""/>
              <a:defRPr/>
            </a:pPr>
            <a:r>
              <a:rPr lang="ru-RU" sz="2000" b="1" dirty="0">
                <a:ln w="11430"/>
                <a:latin typeface="Times New Roman" pitchFamily="18" charset="0"/>
                <a:ea typeface="Calibri" pitchFamily="34" charset="0"/>
                <a:cs typeface="Calibri" pitchFamily="34" charset="0"/>
              </a:rPr>
              <a:t>формирование позитивных установок к различным видам труда и творчества; </a:t>
            </a:r>
          </a:p>
          <a:p>
            <a:pPr algn="just">
              <a:buFont typeface="Wingdings" pitchFamily="2" charset="2"/>
              <a:buChar char=""/>
              <a:defRPr/>
            </a:pPr>
            <a:r>
              <a:rPr lang="ru-RU" sz="2000" b="1" dirty="0">
                <a:ln w="11430"/>
                <a:latin typeface="Times New Roman" pitchFamily="18" charset="0"/>
                <a:ea typeface="Calibri" pitchFamily="34" charset="0"/>
                <a:cs typeface="Calibri" pitchFamily="34" charset="0"/>
              </a:rPr>
              <a:t>формирование основ безопасного поведения в быту, социуме, природе.</a:t>
            </a:r>
          </a:p>
        </p:txBody>
      </p:sp>
    </p:spTree>
    <p:extLst>
      <p:ext uri="{BB962C8B-B14F-4D97-AF65-F5344CB8AC3E}">
        <p14:creationId xmlns:p14="http://schemas.microsoft.com/office/powerpoint/2010/main" val="18034756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246</Words>
  <Application>Microsoft Office PowerPoint</Application>
  <PresentationFormat>Широкоэкранный</PresentationFormat>
  <Paragraphs>38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Максим Филатов</dc:creator>
  <cp:lastModifiedBy>Юля Филатова</cp:lastModifiedBy>
  <cp:revision>3</cp:revision>
  <dcterms:created xsi:type="dcterms:W3CDTF">2015-10-03T15:34:42Z</dcterms:created>
  <dcterms:modified xsi:type="dcterms:W3CDTF">2017-10-07T21:22:22Z</dcterms:modified>
</cp:coreProperties>
</file>