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52" r:id="rId1"/>
  </p:sldMasterIdLst>
  <p:sldIdLst>
    <p:sldId id="286" r:id="rId2"/>
    <p:sldId id="257" r:id="rId3"/>
    <p:sldId id="259" r:id="rId4"/>
    <p:sldId id="289" r:id="rId5"/>
    <p:sldId id="272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288" r:id="rId23"/>
    <p:sldId id="28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589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0595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9621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2106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5566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0534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5194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9687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4627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719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0691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5043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69040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775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3781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3275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802EC-0B02-4237-B3D3-0C028DEC781F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AF9A7F4-72FD-481C-9C3E-7C91C3550E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26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pic>
        <p:nvPicPr>
          <p:cNvPr id="4098" name="Picture 2" descr="https://avatars.mds.yandex.net/get-pdb/1801789/9035ee51-17b2-46bb-b7b8-ae7901935691/ori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dlya_prezentacii_23.02.17._-_Moj_papa_horoshij_(iPlayer.f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3132856" y="3717032"/>
            <a:ext cx="609600" cy="609600"/>
          </a:xfrm>
          <a:prstGeom prst="rect">
            <a:avLst/>
          </a:prstGeom>
        </p:spPr>
      </p:pic>
      <p:pic>
        <p:nvPicPr>
          <p:cNvPr id="4" name="dlya_prezentacii_23.02.17._-_Moj_papa_horoshij_(iPlayer.f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4501008" y="405154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430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980728"/>
            <a:ext cx="705678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rgbClr val="0070C0"/>
                </a:solidFill>
                <a:latin typeface="Montserrat"/>
              </a:rPr>
              <a:t>23 февраля в России отмечается "День защитника Отечества". Праздник зародился еще в СССР, тогда 23 февраля ежегодно отмечался как всенародный праздник - "День Советской Армии и Военно-морского флота". После того, как распался СССР, праздник по-прежнему продолжают отмечать в ряде стран СНГ.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1168763"/>
      </p:ext>
    </p:extLst>
  </p:cSld>
  <p:clrMapOvr>
    <a:masterClrMapping/>
  </p:clrMapOvr>
  <p:transition spd="med" advTm="10933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116632"/>
            <a:ext cx="7848872" cy="8032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b="1" dirty="0">
                <a:solidFill>
                  <a:srgbClr val="222222"/>
                </a:solidFill>
                <a:latin typeface="Open Sans"/>
              </a:rPr>
              <a:t/>
            </a:r>
            <a:br>
              <a:rPr lang="ru-RU" b="1" dirty="0">
                <a:solidFill>
                  <a:srgbClr val="222222"/>
                </a:solidFill>
                <a:latin typeface="Open Sans"/>
              </a:rPr>
            </a:br>
            <a:r>
              <a:rPr lang="ru-RU" sz="2400" b="1" dirty="0">
                <a:solidFill>
                  <a:srgbClr val="0070C0"/>
                </a:solidFill>
                <a:latin typeface="Open Sans"/>
              </a:rPr>
              <a:t>Будущий защитник</a:t>
            </a:r>
            <a:endParaRPr lang="ru-RU" sz="2400" dirty="0">
              <a:solidFill>
                <a:srgbClr val="0070C0"/>
              </a:solidFill>
              <a:latin typeface="Open Sans"/>
            </a:endParaRPr>
          </a:p>
          <a:p>
            <a:pPr algn="ctr" fontAlgn="base"/>
            <a:r>
              <a:rPr lang="ru-RU" sz="2400" dirty="0">
                <a:solidFill>
                  <a:srgbClr val="222222"/>
                </a:solidFill>
                <a:latin typeface="Open Sans"/>
              </a:rPr>
              <a:t>Каждый мальчик может стать солдатом,</a:t>
            </a:r>
            <a:br>
              <a:rPr lang="ru-RU" sz="2400" dirty="0">
                <a:solidFill>
                  <a:srgbClr val="222222"/>
                </a:solidFill>
                <a:latin typeface="Open Sans"/>
              </a:rPr>
            </a:br>
            <a:r>
              <a:rPr lang="ru-RU" sz="2400" dirty="0">
                <a:solidFill>
                  <a:srgbClr val="222222"/>
                </a:solidFill>
                <a:latin typeface="Open Sans"/>
              </a:rPr>
              <a:t>По небу лететь, по морю плыть,</a:t>
            </a:r>
            <a:br>
              <a:rPr lang="ru-RU" sz="2400" dirty="0">
                <a:solidFill>
                  <a:srgbClr val="222222"/>
                </a:solidFill>
                <a:latin typeface="Open Sans"/>
              </a:rPr>
            </a:br>
            <a:r>
              <a:rPr lang="ru-RU" sz="2400" dirty="0">
                <a:solidFill>
                  <a:srgbClr val="222222"/>
                </a:solidFill>
                <a:latin typeface="Open Sans"/>
              </a:rPr>
              <a:t>Охранять границу с автоматом,</a:t>
            </a:r>
            <a:br>
              <a:rPr lang="ru-RU" sz="2400" dirty="0">
                <a:solidFill>
                  <a:srgbClr val="222222"/>
                </a:solidFill>
                <a:latin typeface="Open Sans"/>
              </a:rPr>
            </a:br>
            <a:r>
              <a:rPr lang="ru-RU" sz="2400" dirty="0">
                <a:solidFill>
                  <a:srgbClr val="222222"/>
                </a:solidFill>
                <a:latin typeface="Open Sans"/>
              </a:rPr>
              <a:t>Чтоб свою отчизну защитить</a:t>
            </a:r>
            <a:r>
              <a:rPr lang="ru-RU" sz="2400" dirty="0" smtClean="0">
                <a:solidFill>
                  <a:srgbClr val="222222"/>
                </a:solidFill>
                <a:latin typeface="Open Sans"/>
              </a:rPr>
              <a:t>.</a:t>
            </a:r>
          </a:p>
          <a:p>
            <a:pPr algn="ctr" fontAlgn="base"/>
            <a:endParaRPr lang="ru-RU" sz="2400" dirty="0">
              <a:solidFill>
                <a:srgbClr val="222222"/>
              </a:solidFill>
              <a:latin typeface="Open Sans"/>
            </a:endParaRPr>
          </a:p>
          <a:p>
            <a:pPr algn="ctr" fontAlgn="base"/>
            <a:r>
              <a:rPr lang="ru-RU" sz="2400" dirty="0">
                <a:solidFill>
                  <a:srgbClr val="222222"/>
                </a:solidFill>
                <a:latin typeface="Open Sans"/>
              </a:rPr>
              <a:t>Но сначала на футбольном поле</a:t>
            </a:r>
            <a:br>
              <a:rPr lang="ru-RU" sz="2400" dirty="0">
                <a:solidFill>
                  <a:srgbClr val="222222"/>
                </a:solidFill>
                <a:latin typeface="Open Sans"/>
              </a:rPr>
            </a:br>
            <a:r>
              <a:rPr lang="ru-RU" sz="2400" dirty="0">
                <a:solidFill>
                  <a:srgbClr val="222222"/>
                </a:solidFill>
                <a:latin typeface="Open Sans"/>
              </a:rPr>
              <a:t>Защитит ворота он собой.</a:t>
            </a:r>
            <a:br>
              <a:rPr lang="ru-RU" sz="2400" dirty="0">
                <a:solidFill>
                  <a:srgbClr val="222222"/>
                </a:solidFill>
                <a:latin typeface="Open Sans"/>
              </a:rPr>
            </a:br>
            <a:r>
              <a:rPr lang="ru-RU" sz="2400" dirty="0">
                <a:solidFill>
                  <a:srgbClr val="222222"/>
                </a:solidFill>
                <a:latin typeface="Open Sans"/>
              </a:rPr>
              <a:t>И за друга во дворе и школе</a:t>
            </a:r>
            <a:br>
              <a:rPr lang="ru-RU" sz="2400" dirty="0">
                <a:solidFill>
                  <a:srgbClr val="222222"/>
                </a:solidFill>
                <a:latin typeface="Open Sans"/>
              </a:rPr>
            </a:br>
            <a:r>
              <a:rPr lang="ru-RU" sz="2400" dirty="0">
                <a:solidFill>
                  <a:srgbClr val="222222"/>
                </a:solidFill>
                <a:latin typeface="Open Sans"/>
              </a:rPr>
              <a:t>Примет он неравный, трудный бой</a:t>
            </a:r>
            <a:r>
              <a:rPr lang="ru-RU" sz="2400" dirty="0" smtClean="0">
                <a:solidFill>
                  <a:srgbClr val="222222"/>
                </a:solidFill>
                <a:latin typeface="Open Sans"/>
              </a:rPr>
              <a:t>.</a:t>
            </a:r>
          </a:p>
          <a:p>
            <a:pPr algn="ctr" fontAlgn="base"/>
            <a:endParaRPr lang="ru-RU" sz="2400" dirty="0">
              <a:solidFill>
                <a:srgbClr val="222222"/>
              </a:solidFill>
              <a:latin typeface="Open Sans"/>
            </a:endParaRPr>
          </a:p>
          <a:p>
            <a:pPr algn="ctr" fontAlgn="base"/>
            <a:r>
              <a:rPr lang="ru-RU" sz="2400" dirty="0">
                <a:solidFill>
                  <a:srgbClr val="222222"/>
                </a:solidFill>
                <a:latin typeface="Open Sans"/>
              </a:rPr>
              <a:t>Не пустить чужих собак к котёнку –</a:t>
            </a:r>
            <a:br>
              <a:rPr lang="ru-RU" sz="2400" dirty="0">
                <a:solidFill>
                  <a:srgbClr val="222222"/>
                </a:solidFill>
                <a:latin typeface="Open Sans"/>
              </a:rPr>
            </a:br>
            <a:r>
              <a:rPr lang="ru-RU" sz="2400" dirty="0">
                <a:solidFill>
                  <a:srgbClr val="222222"/>
                </a:solidFill>
                <a:latin typeface="Open Sans"/>
              </a:rPr>
              <a:t>Потруднее, чем играть в войну.</a:t>
            </a:r>
            <a:br>
              <a:rPr lang="ru-RU" sz="2400" dirty="0">
                <a:solidFill>
                  <a:srgbClr val="222222"/>
                </a:solidFill>
                <a:latin typeface="Open Sans"/>
              </a:rPr>
            </a:br>
            <a:r>
              <a:rPr lang="ru-RU" sz="2400" dirty="0">
                <a:solidFill>
                  <a:srgbClr val="222222"/>
                </a:solidFill>
                <a:latin typeface="Open Sans"/>
              </a:rPr>
              <a:t>Если ты не защитил сестрёнку,</a:t>
            </a:r>
            <a:br>
              <a:rPr lang="ru-RU" sz="2400" dirty="0">
                <a:solidFill>
                  <a:srgbClr val="222222"/>
                </a:solidFill>
                <a:latin typeface="Open Sans"/>
              </a:rPr>
            </a:br>
            <a:r>
              <a:rPr lang="ru-RU" sz="2400" dirty="0">
                <a:solidFill>
                  <a:srgbClr val="222222"/>
                </a:solidFill>
                <a:latin typeface="Open Sans"/>
              </a:rPr>
              <a:t>Как ты защитишь свою страну</a:t>
            </a:r>
            <a:r>
              <a:rPr lang="ru-RU" sz="2400" dirty="0" smtClean="0">
                <a:solidFill>
                  <a:srgbClr val="222222"/>
                </a:solidFill>
                <a:latin typeface="Open Sans"/>
              </a:rPr>
              <a:t>?</a:t>
            </a:r>
          </a:p>
          <a:p>
            <a:pPr fontAlgn="base"/>
            <a:endParaRPr lang="ru-RU" sz="2400" dirty="0">
              <a:solidFill>
                <a:srgbClr val="222222"/>
              </a:solidFill>
              <a:latin typeface="Open Sans"/>
            </a:endParaRPr>
          </a:p>
          <a:p>
            <a:pPr fontAlgn="base"/>
            <a:r>
              <a:rPr lang="ru-RU" sz="2400" i="1" dirty="0">
                <a:solidFill>
                  <a:srgbClr val="222222"/>
                </a:solidFill>
                <a:latin typeface="Open Sans"/>
              </a:rPr>
              <a:t>А. </a:t>
            </a:r>
            <a:r>
              <a:rPr lang="ru-RU" sz="2400" i="1" dirty="0" smtClean="0">
                <a:solidFill>
                  <a:srgbClr val="222222"/>
                </a:solidFill>
                <a:latin typeface="Open Sans"/>
              </a:rPr>
              <a:t>Усачёв</a:t>
            </a:r>
          </a:p>
          <a:p>
            <a:pPr fontAlgn="base"/>
            <a:endParaRPr lang="ru-RU" b="0" i="1" dirty="0">
              <a:solidFill>
                <a:srgbClr val="222222"/>
              </a:solidFill>
              <a:effectLst/>
              <a:latin typeface="Open Sans"/>
            </a:endParaRPr>
          </a:p>
          <a:p>
            <a:pPr fontAlgn="base"/>
            <a:endParaRPr lang="ru-RU" i="1" dirty="0" smtClean="0">
              <a:solidFill>
                <a:srgbClr val="222222"/>
              </a:solidFill>
              <a:latin typeface="Open Sans"/>
            </a:endParaRPr>
          </a:p>
          <a:p>
            <a:pPr fontAlgn="base"/>
            <a:endParaRPr lang="ru-RU" b="0" i="1" dirty="0">
              <a:solidFill>
                <a:srgbClr val="222222"/>
              </a:solidFill>
              <a:effectLst/>
              <a:latin typeface="Open Sans"/>
            </a:endParaRPr>
          </a:p>
          <a:p>
            <a:pPr fontAlgn="base"/>
            <a:endParaRPr lang="ru-RU" i="1" dirty="0" smtClean="0">
              <a:solidFill>
                <a:srgbClr val="222222"/>
              </a:solidFill>
              <a:latin typeface="Open Sans"/>
            </a:endParaRPr>
          </a:p>
          <a:p>
            <a:pPr fontAlgn="base"/>
            <a:endParaRPr lang="ru-RU" b="0" i="0" dirty="0">
              <a:solidFill>
                <a:srgbClr val="222222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990508358"/>
      </p:ext>
    </p:extLst>
  </p:cSld>
  <p:clrMapOvr>
    <a:masterClrMapping/>
  </p:clrMapOvr>
  <p:transition spd="med" advTm="10859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609600"/>
            <a:ext cx="8496944" cy="1320800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solidFill>
                  <a:srgbClr val="0070C0"/>
                </a:solidFill>
              </a:rPr>
              <a:t>В армии есть различные рода войск — такая армия сильная: она может защитить свою страну и на море, и на суше, и в воздухе.</a:t>
            </a:r>
          </a:p>
        </p:txBody>
      </p:sp>
      <p:pic>
        <p:nvPicPr>
          <p:cNvPr id="6146" name="Picture 2" descr="https://ds02.infourok.ru/uploads/ex/0c1a/000403b9-3fd35b80/img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96182" y="2160588"/>
            <a:ext cx="5175249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79647"/>
      </p:ext>
    </p:extLst>
  </p:cSld>
  <p:clrMapOvr>
    <a:masterClrMapping/>
  </p:clrMapOvr>
  <p:transition spd="med" advTm="10851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09599" y="188640"/>
            <a:ext cx="6347713" cy="1741760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rgbClr val="0070C0"/>
                </a:solidFill>
              </a:rPr>
              <a:t>Сухопутные войска</a:t>
            </a:r>
            <a:endParaRPr lang="ru-RU" sz="6000" dirty="0">
              <a:solidFill>
                <a:srgbClr val="0070C0"/>
              </a:solidFill>
            </a:endParaRPr>
          </a:p>
        </p:txBody>
      </p:sp>
      <p:pic>
        <p:nvPicPr>
          <p:cNvPr id="3074" name="Picture 2" descr="https://cloud.prezentacii.org/18/11/97944/images/screen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96182" y="2160588"/>
            <a:ext cx="7048226" cy="4580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914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339157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s://cf2.ppt-online.org/files2/slide/w/wZOUAqY4v0mrj3hsTSVL5QXD7WuEtlygzJoH6Papb/slide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31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755924"/>
      </p:ext>
    </p:extLst>
  </p:cSld>
  <p:clrMapOvr>
    <a:masterClrMapping/>
  </p:clrMapOvr>
  <p:transition spd="med" advTm="11396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fs00.infourok.ru/images/doc/132/154064/img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60648"/>
            <a:ext cx="8352928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79638"/>
      </p:ext>
    </p:extLst>
  </p:cSld>
  <p:clrMapOvr>
    <a:masterClrMapping/>
  </p:clrMapOvr>
  <p:transition spd="med" advTm="10945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ds04.infourok.ru/uploads/ex/137a/001535a1-e4f07d30/img1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24936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75390"/>
      </p:ext>
    </p:extLst>
  </p:cSld>
  <p:clrMapOvr>
    <a:masterClrMapping/>
  </p:clrMapOvr>
  <p:transition spd="med" advTm="10978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ds02.infourok.ru/uploads/ex/0726/0004ae8d-8caf7e60/img1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35292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915145"/>
      </p:ext>
    </p:extLst>
  </p:cSld>
  <p:clrMapOvr>
    <a:masterClrMapping/>
  </p:clrMapOvr>
  <p:transition spd="med" advTm="10735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mypresentation.ru/documents_6/7dfae17621751ba5b17c3545821002fa/img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49445"/>
      </p:ext>
    </p:extLst>
  </p:cSld>
  <p:clrMapOvr>
    <a:masterClrMapping/>
  </p:clrMapOvr>
  <p:transition spd="med" advTm="11735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https://ds03.infourok.ru/uploads/ex/060c/0002c52b-82b520bc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552111" cy="746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052142"/>
      </p:ext>
    </p:extLst>
  </p:cSld>
  <p:clrMapOvr>
    <a:masterClrMapping/>
  </p:clrMapOvr>
  <p:transition spd="med" advTm="10597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fhd.multiurok.ru/5/b/6/5b6275fddeb5e8158a622177daa7a3a19a05631f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01" y="260648"/>
            <a:ext cx="8372872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326284"/>
      </p:ext>
    </p:extLst>
  </p:cSld>
  <p:clrMapOvr>
    <a:masterClrMapping/>
  </p:clrMapOvr>
  <p:transition spd="med" advTm="10854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://900igr.net/up/datas/90165/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24936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456944"/>
      </p:ext>
    </p:extLst>
  </p:cSld>
  <p:clrMapOvr>
    <a:masterClrMapping/>
  </p:clrMapOvr>
  <p:transition spd="med" advTm="10744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s://ds05.infourok.ru/uploads/ex/0402/000b1409-f7959ce6/1/img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68952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302630"/>
      </p:ext>
    </p:extLst>
  </p:cSld>
  <p:clrMapOvr>
    <a:masterClrMapping/>
  </p:clrMapOvr>
  <p:transition spd="med" advTm="11035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900igr.net/up/datas/70165/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8152"/>
            <a:ext cx="8640960" cy="631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013298"/>
      </p:ext>
    </p:extLst>
  </p:cSld>
  <p:clrMapOvr>
    <a:masterClrMapping/>
  </p:clrMapOvr>
  <p:transition spd="med" advTm="11551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cf.ppt-online.org/files2/slide/t/TFsC24kWchApwy9v1P8IqmJuidK6E3jGlOZV5gSo0U/slide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67244"/>
      </p:ext>
    </p:extLst>
  </p:cSld>
  <p:clrMapOvr>
    <a:masterClrMapping/>
  </p:clrMapOvr>
  <p:transition spd="med" advTm="10844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f.ppt-online.org/files/slide/3/3QnWJxyqPHtIUeY5Sm9jK8k1wvhVuLR2bfAdgT/slide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2493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430681"/>
      </p:ext>
    </p:extLst>
  </p:cSld>
  <p:clrMapOvr>
    <a:masterClrMapping/>
  </p:clrMapOvr>
  <p:transition spd="med" advTm="12063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2.infourok.ru/uploads/ex/08b2/00065dc9-dc67575c/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64096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654765"/>
      </p:ext>
    </p:extLst>
  </p:cSld>
  <p:clrMapOvr>
    <a:masterClrMapping/>
  </p:clrMapOvr>
  <p:transition spd="med" advTm="4864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.mycdn.me/i?r=AzEPZsRbOZEKgBhR0XGMT1RkOmqgkJUvDlMs8yshysAU5KaKTM5SRkZCeTgDn6uOy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67446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260898"/>
      </p:ext>
    </p:extLst>
  </p:cSld>
  <p:clrMapOvr>
    <a:masterClrMapping/>
  </p:clrMapOvr>
  <p:transition spd="slow" advTm="5456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fsd.multiurok.ru/html/2018/06/26/s_5b31ed440e77c/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332656"/>
            <a:ext cx="8736906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284292"/>
      </p:ext>
    </p:extLst>
  </p:cSld>
  <p:clrMapOvr>
    <a:masterClrMapping/>
  </p:clrMapOvr>
  <p:transition spd="med" advTm="8238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s04.infourok.ru/uploads/ex/0536/000c3a35-4d01bc5b/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6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914359"/>
      </p:ext>
    </p:extLst>
  </p:cSld>
  <p:clrMapOvr>
    <a:masterClrMapping/>
  </p:clrMapOvr>
  <p:transition spd="med" advTm="2935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Мальчики – будущие защитники Отечества</a:t>
            </a:r>
            <a:endParaRPr lang="ru-RU" dirty="0"/>
          </a:p>
        </p:txBody>
      </p:sp>
      <p:pic>
        <p:nvPicPr>
          <p:cNvPr id="5" name="Содержимое 4" descr="1361540433_bzr-1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48429" y="2160588"/>
            <a:ext cx="2010029" cy="3881437"/>
          </a:xfrm>
        </p:spPr>
      </p:pic>
      <p:pic>
        <p:nvPicPr>
          <p:cNvPr id="6" name="Содержимое 5" descr="x_fd6b1eb6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868738" y="2793513"/>
            <a:ext cx="3089275" cy="2615586"/>
          </a:xfrm>
        </p:spPr>
      </p:pic>
    </p:spTree>
  </p:cSld>
  <p:clrMapOvr>
    <a:masterClrMapping/>
  </p:clrMapOvr>
  <p:transition spd="med" advTm="3201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0385647_88078177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1524000"/>
            <a:ext cx="5715000" cy="3810000"/>
          </a:xfrm>
          <a:prstGeom prst="rect">
            <a:avLst/>
          </a:prstGeom>
        </p:spPr>
      </p:pic>
    </p:spTree>
  </p:cSld>
  <p:clrMapOvr>
    <a:masterClrMapping/>
  </p:clrMapOvr>
  <p:transition spd="med" advTm="11169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455</TotalTime>
  <Words>84</Words>
  <Application>Microsoft Office PowerPoint</Application>
  <PresentationFormat>Экран (4:3)</PresentationFormat>
  <Paragraphs>15</Paragraphs>
  <Slides>23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Montserrat</vt:lpstr>
      <vt:lpstr>Open Sans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В армии есть различные рода войск — такая армия сильная: она может защитить свою страну и на море, и на суше, и в воздухе.</vt:lpstr>
      <vt:lpstr>Сухопутные войска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Мальчики – будущие защитники Отечества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тему: «день защитника отечества»</dc:title>
  <dc:creator>Elena</dc:creator>
  <cp:lastModifiedBy>Пользователь</cp:lastModifiedBy>
  <cp:revision>49</cp:revision>
  <dcterms:created xsi:type="dcterms:W3CDTF">2013-02-17T11:03:43Z</dcterms:created>
  <dcterms:modified xsi:type="dcterms:W3CDTF">2020-02-24T07:45:16Z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3528293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