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3" r:id="rId1"/>
  </p:sldMasterIdLst>
  <p:sldIdLst>
    <p:sldId id="256" r:id="rId2"/>
    <p:sldId id="257" r:id="rId3"/>
    <p:sldId id="259" r:id="rId4"/>
    <p:sldId id="260" r:id="rId5"/>
    <p:sldId id="261" r:id="rId6"/>
    <p:sldId id="264" r:id="rId7"/>
    <p:sldId id="262" r:id="rId8"/>
    <p:sldId id="266" r:id="rId9"/>
    <p:sldId id="263" r:id="rId10"/>
    <p:sldId id="272" r:id="rId11"/>
    <p:sldId id="274" r:id="rId12"/>
    <p:sldId id="286" r:id="rId13"/>
    <p:sldId id="284" r:id="rId14"/>
    <p:sldId id="282" r:id="rId15"/>
    <p:sldId id="287" r:id="rId16"/>
    <p:sldId id="283" r:id="rId17"/>
    <p:sldId id="280" r:id="rId18"/>
    <p:sldId id="27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98" autoAdjust="0"/>
    <p:restoredTop sz="94660"/>
  </p:normalViewPr>
  <p:slideViewPr>
    <p:cSldViewPr>
      <p:cViewPr varScale="1">
        <p:scale>
          <a:sx n="46" d="100"/>
          <a:sy n="46" d="100"/>
        </p:scale>
        <p:origin x="-8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99208" y="1752600"/>
            <a:ext cx="5143502" cy="1828800"/>
          </a:xfrm>
        </p:spPr>
        <p:txBody>
          <a:bodyPr rtlCol="0" anchor="b">
            <a:normAutofit/>
          </a:bodyPr>
          <a:lstStyle>
            <a:lvl1pPr algn="l" rtl="0">
              <a:defRPr sz="54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99207" y="3733800"/>
            <a:ext cx="51435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ru-RU" smtClean="0"/>
              <a:t>Образец подзаголовка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98120363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CAF8D0-4F69-4379-B333-342E788CD7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C975E3F-2E24-41D7-816C-368489FB228C}" type="datetimeFigureOut">
              <a:rPr lang="ru-RU" smtClean="0"/>
              <a:pPr/>
              <a:t>01.08.2019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963095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99210" y="1828800"/>
            <a:ext cx="5143502" cy="1828800"/>
          </a:xfrm>
        </p:spPr>
        <p:txBody>
          <a:bodyPr rtlCol="0" anchor="b">
            <a:normAutofit/>
          </a:bodyPr>
          <a:lstStyle>
            <a:lvl1pPr algn="l" rtl="0">
              <a:defRPr sz="44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3199207" y="3733800"/>
            <a:ext cx="51435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122925791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98909" y="1825625"/>
            <a:ext cx="3715941" cy="4187952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713561" cy="4187952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CAF8D0-4F69-4379-B333-342E788CD7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C975E3F-2E24-41D7-816C-368489FB228C}" type="datetimeFigureOut">
              <a:rPr lang="ru-RU" smtClean="0"/>
              <a:pPr/>
              <a:t>01.08.2019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72755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2386" y="1681163"/>
            <a:ext cx="3717036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02386" y="2505076"/>
            <a:ext cx="3717036" cy="3476625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Замещающий текст 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717036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6"/>
            <a:ext cx="3717036" cy="3476625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CAF8D0-4F69-4379-B333-342E788CD7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C975E3F-2E24-41D7-816C-368489FB228C}" type="datetimeFigureOut">
              <a:rPr lang="ru-RU" smtClean="0"/>
              <a:pPr/>
              <a:t>01.08.2019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1857164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CAF8D0-4F69-4379-B333-342E788CD7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C975E3F-2E24-41D7-816C-368489FB228C}" type="datetimeFigureOut">
              <a:rPr lang="ru-RU" smtClean="0"/>
              <a:pPr/>
              <a:t>01.08.2019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1281642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CAF8D0-4F69-4379-B333-342E788CD7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C975E3F-2E24-41D7-816C-368489FB228C}" type="datetimeFigureOut">
              <a:rPr lang="ru-RU" smtClean="0"/>
              <a:pPr/>
              <a:t>01.08.2019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478748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рисунка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8909" y="304799"/>
            <a:ext cx="7543802" cy="1216152"/>
          </a:xfrm>
        </p:spPr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"/>
          </a:p>
        </p:txBody>
      </p:sp>
      <p:grpSp>
        <p:nvGrpSpPr>
          <p:cNvPr id="3" name="Группа 8"/>
          <p:cNvGrpSpPr/>
          <p:nvPr/>
        </p:nvGrpSpPr>
        <p:grpSpPr>
          <a:xfrm>
            <a:off x="789317" y="1733550"/>
            <a:ext cx="3270377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0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1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6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7"/>
          </p:nvPr>
        </p:nvSpPr>
        <p:spPr>
          <a:xfrm>
            <a:off x="948771" y="1900210"/>
            <a:ext cx="2951652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39" name="Текст 3"/>
          <p:cNvSpPr>
            <a:spLocks noGrp="1"/>
          </p:cNvSpPr>
          <p:nvPr>
            <p:ph type="body" sz="half" idx="2"/>
          </p:nvPr>
        </p:nvSpPr>
        <p:spPr>
          <a:xfrm>
            <a:off x="789317" y="4935990"/>
            <a:ext cx="3276735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grpSp>
        <p:nvGrpSpPr>
          <p:cNvPr id="4" name="Группа 21"/>
          <p:cNvGrpSpPr/>
          <p:nvPr/>
        </p:nvGrpSpPr>
        <p:grpSpPr>
          <a:xfrm>
            <a:off x="5072334" y="1733550"/>
            <a:ext cx="3270377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4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5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6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7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8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9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0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1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2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3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4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7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8"/>
          </p:nvPr>
        </p:nvSpPr>
        <p:spPr>
          <a:xfrm>
            <a:off x="5231788" y="1900210"/>
            <a:ext cx="2951652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40" name="Текст 3"/>
          <p:cNvSpPr>
            <a:spLocks noGrp="1"/>
          </p:cNvSpPr>
          <p:nvPr>
            <p:ph type="body" sz="half" idx="19"/>
          </p:nvPr>
        </p:nvSpPr>
        <p:spPr>
          <a:xfrm>
            <a:off x="5057181" y="4935990"/>
            <a:ext cx="3276735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CAF8D0-4F69-4379-B333-342E788CD7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C975E3F-2E24-41D7-816C-368489FB228C}" type="datetimeFigureOut">
              <a:rPr lang="ru-RU" smtClean="0"/>
              <a:pPr/>
              <a:t>01.08.2019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68274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рисунка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"/>
          </a:p>
        </p:txBody>
      </p:sp>
      <p:grpSp>
        <p:nvGrpSpPr>
          <p:cNvPr id="3" name="Группа 51"/>
          <p:cNvGrpSpPr>
            <a:grpSpLocks noChangeAspect="1"/>
          </p:cNvGrpSpPr>
          <p:nvPr/>
        </p:nvGrpSpPr>
        <p:grpSpPr>
          <a:xfrm rot="5400000">
            <a:off x="393436" y="2064321"/>
            <a:ext cx="3123347" cy="231729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4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5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6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7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8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9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0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1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2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3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4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9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9"/>
          </p:nvPr>
        </p:nvSpPr>
        <p:spPr>
          <a:xfrm>
            <a:off x="936876" y="1824285"/>
            <a:ext cx="2036467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81" name="Текст 3"/>
          <p:cNvSpPr>
            <a:spLocks noGrp="1"/>
          </p:cNvSpPr>
          <p:nvPr>
            <p:ph type="body" sz="half" idx="2"/>
          </p:nvPr>
        </p:nvSpPr>
        <p:spPr>
          <a:xfrm>
            <a:off x="926409" y="4947405"/>
            <a:ext cx="20574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grpSp>
        <p:nvGrpSpPr>
          <p:cNvPr id="4" name="Группа 83"/>
          <p:cNvGrpSpPr>
            <a:grpSpLocks noChangeAspect="1"/>
          </p:cNvGrpSpPr>
          <p:nvPr/>
        </p:nvGrpSpPr>
        <p:grpSpPr>
          <a:xfrm rot="5400000">
            <a:off x="2997433" y="2064321"/>
            <a:ext cx="3123347" cy="231729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8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8"/>
          </p:nvPr>
        </p:nvSpPr>
        <p:spPr>
          <a:xfrm>
            <a:off x="3540693" y="1824285"/>
            <a:ext cx="2036826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82" name="Текст 3"/>
          <p:cNvSpPr>
            <a:spLocks noGrp="1"/>
          </p:cNvSpPr>
          <p:nvPr>
            <p:ph type="body" sz="half" idx="21"/>
          </p:nvPr>
        </p:nvSpPr>
        <p:spPr>
          <a:xfrm>
            <a:off x="3530406" y="4947405"/>
            <a:ext cx="20574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grpSp>
        <p:nvGrpSpPr>
          <p:cNvPr id="5" name="Группа 96"/>
          <p:cNvGrpSpPr>
            <a:grpSpLocks noChangeAspect="1"/>
          </p:cNvGrpSpPr>
          <p:nvPr/>
        </p:nvGrpSpPr>
        <p:grpSpPr>
          <a:xfrm rot="5400000">
            <a:off x="5623839" y="2064321"/>
            <a:ext cx="3123347" cy="231729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9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80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20"/>
          </p:nvPr>
        </p:nvSpPr>
        <p:spPr>
          <a:xfrm>
            <a:off x="6167099" y="1824285"/>
            <a:ext cx="2036826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83" name="Текст 3"/>
          <p:cNvSpPr>
            <a:spLocks noGrp="1"/>
          </p:cNvSpPr>
          <p:nvPr>
            <p:ph type="body" sz="half" idx="22"/>
          </p:nvPr>
        </p:nvSpPr>
        <p:spPr>
          <a:xfrm>
            <a:off x="6156812" y="4947405"/>
            <a:ext cx="20574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CAF8D0-4F69-4379-B333-342E788CD7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C975E3F-2E24-41D7-816C-368489FB228C}" type="datetimeFigureOut">
              <a:rPr lang="ru-RU" smtClean="0"/>
              <a:pPr/>
              <a:t>01.08.2019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81935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рисунк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99661" y="421594"/>
            <a:ext cx="1714500" cy="1885508"/>
          </a:xfrm>
        </p:spPr>
        <p:txBody>
          <a:bodyPr rtlCol="0">
            <a:normAutofit/>
          </a:bodyPr>
          <a:lstStyle>
            <a:lvl1pPr algn="l" rtl="0">
              <a:defRPr sz="2400"/>
            </a:lvl1pPr>
          </a:lstStyle>
          <a:p>
            <a:pPr rtl="0"/>
            <a:r>
              <a:rPr lang="ru-RU" smtClean="0"/>
              <a:t>Образец заголовка</a:t>
            </a:r>
            <a:endParaRPr lang="ru"/>
          </a:p>
        </p:txBody>
      </p:sp>
      <p:grpSp>
        <p:nvGrpSpPr>
          <p:cNvPr id="3" name="Группа 83"/>
          <p:cNvGrpSpPr>
            <a:grpSpLocks noChangeAspect="1"/>
          </p:cNvGrpSpPr>
          <p:nvPr/>
        </p:nvGrpSpPr>
        <p:grpSpPr>
          <a:xfrm rot="16200000" flipV="1">
            <a:off x="-425972" y="1653786"/>
            <a:ext cx="5053664" cy="3308889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97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7"/>
          </p:nvPr>
        </p:nvSpPr>
        <p:spPr>
          <a:xfrm>
            <a:off x="630596" y="1020193"/>
            <a:ext cx="291465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grpSp>
        <p:nvGrpSpPr>
          <p:cNvPr id="4" name="Группа 97"/>
          <p:cNvGrpSpPr/>
          <p:nvPr/>
        </p:nvGrpSpPr>
        <p:grpSpPr>
          <a:xfrm>
            <a:off x="3991867" y="319177"/>
            <a:ext cx="2542205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0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11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8"/>
          </p:nvPr>
        </p:nvSpPr>
        <p:spPr>
          <a:xfrm>
            <a:off x="4160085" y="529603"/>
            <a:ext cx="2245025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grpSp>
        <p:nvGrpSpPr>
          <p:cNvPr id="5" name="Группа 111"/>
          <p:cNvGrpSpPr/>
          <p:nvPr/>
        </p:nvGrpSpPr>
        <p:grpSpPr>
          <a:xfrm>
            <a:off x="3991867" y="3245640"/>
            <a:ext cx="2542205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4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5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6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7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8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9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0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1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2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3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4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25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9"/>
          </p:nvPr>
        </p:nvSpPr>
        <p:spPr>
          <a:xfrm>
            <a:off x="4160085" y="3456066"/>
            <a:ext cx="2245025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126" name="Текст 3"/>
          <p:cNvSpPr>
            <a:spLocks noGrp="1"/>
          </p:cNvSpPr>
          <p:nvPr>
            <p:ph type="body" sz="half" idx="21"/>
          </p:nvPr>
        </p:nvSpPr>
        <p:spPr>
          <a:xfrm>
            <a:off x="6799661" y="2484993"/>
            <a:ext cx="1714500" cy="3248729"/>
          </a:xfrm>
        </p:spPr>
        <p:txBody>
          <a:bodyPr rtlCol="0" anchor="t" anchorCtr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CAF8D0-4F69-4379-B333-342E788CD7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C975E3F-2E24-41D7-816C-368489FB228C}" type="datetimeFigureOut">
              <a:rPr lang="ru-RU" smtClean="0"/>
              <a:pPr/>
              <a:t>01.08.2019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87425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33799" y="1330347"/>
            <a:ext cx="288036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ru-RU" smtClean="0"/>
              <a:t>Образец заголовка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7460" y="914400"/>
            <a:ext cx="4629151" cy="5029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2000"/>
            </a:lvl6pPr>
            <a:lvl7pPr algn="l" rtl="0">
              <a:defRPr sz="2000"/>
            </a:lvl7pPr>
            <a:lvl8pPr algn="l" rtl="0">
              <a:defRPr sz="2000"/>
            </a:lvl8pPr>
            <a:lvl9pPr algn="l" rtl="0">
              <a:defRPr sz="20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5633799" y="3555524"/>
            <a:ext cx="2880360" cy="238807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98910" y="6019801"/>
            <a:ext cx="571500" cy="228600"/>
          </a:xfrm>
        </p:spPr>
        <p:txBody>
          <a:bodyPr rtlCol="0"/>
          <a:lstStyle>
            <a:lvl1pPr algn="l" rtl="0">
              <a:defRPr/>
            </a:lvl1pPr>
          </a:lstStyle>
          <a:p>
            <a:fld id="{FCCAF8D0-4F69-4379-B333-342E788CD7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056708" y="6019801"/>
            <a:ext cx="1047195" cy="228600"/>
          </a:xfrm>
        </p:spPr>
        <p:txBody>
          <a:bodyPr rtlCol="0"/>
          <a:lstStyle/>
          <a:p>
            <a:fld id="{AC975E3F-2E24-41D7-816C-368489FB228C}" type="datetimeFigureOut">
              <a:rPr lang="ru-RU" smtClean="0"/>
              <a:pPr/>
              <a:t>01.08.2019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3976265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9668" y="1330347"/>
            <a:ext cx="288036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ru-RU" smtClean="0"/>
              <a:t>Образец заголовка</a:t>
            </a:r>
            <a:endParaRPr dirty="0"/>
          </a:p>
        </p:txBody>
      </p:sp>
      <p:grpSp>
        <p:nvGrpSpPr>
          <p:cNvPr id="8" name="Группа 7"/>
          <p:cNvGrpSpPr/>
          <p:nvPr/>
        </p:nvGrpSpPr>
        <p:grpSpPr>
          <a:xfrm>
            <a:off x="446659" y="781399"/>
            <a:ext cx="4825049" cy="5053665"/>
            <a:chOff x="5162444" y="781398"/>
            <a:chExt cx="6433398" cy="5053665"/>
          </a:xfrm>
        </p:grpSpPr>
        <p:sp>
          <p:nvSpPr>
            <p:cNvPr id="9" name="Полилиния 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" name="Полилиния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grpSp>
          <p:nvGrpSpPr>
            <p:cNvPr id="11" name="Группа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Полилиния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  <p:sp>
            <p:nvSpPr>
              <p:cNvPr id="21" name="Полилиния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</p:grpSp>
        <p:sp>
          <p:nvSpPr>
            <p:cNvPr id="12" name="Полилиния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Полилиния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Полилиния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Полилиния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Полилиния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Полилиния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Полилиния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Полилиния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idx="1"/>
          </p:nvPr>
        </p:nvSpPr>
        <p:spPr>
          <a:xfrm>
            <a:off x="627460" y="1031195"/>
            <a:ext cx="44577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l" rtl="0">
              <a:buNone/>
              <a:defRPr sz="32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5619668" y="3555522"/>
            <a:ext cx="2880360" cy="216851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ru-RU" smtClean="0"/>
              <a:pPr rtl="0"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 smtClean="0"/>
              <a:t>24.08.2016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5957580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CAF8D0-4F69-4379-B333-342E788CD7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C975E3F-2E24-41D7-816C-368489FB228C}" type="datetimeFigureOut">
              <a:rPr lang="ru-RU" smtClean="0"/>
              <a:pPr/>
              <a:t>01.08.2019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793621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18202" y="304800"/>
            <a:ext cx="1297148" cy="5676900"/>
          </a:xfrm>
        </p:spPr>
        <p:txBody>
          <a:bodyPr vert="eaVert"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04800"/>
            <a:ext cx="6475253" cy="5676900"/>
          </a:xfrm>
        </p:spPr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CAF8D0-4F69-4379-B333-342E788CD7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C975E3F-2E24-41D7-816C-368489FB228C}" type="datetimeFigureOut">
              <a:rPr lang="ru-RU" smtClean="0"/>
              <a:pPr/>
              <a:t>01.08.2019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0580330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/>
          <p:cNvSpPr>
            <a:spLocks noGrp="1"/>
          </p:cNvSpPr>
          <p:nvPr>
            <p:ph type="title"/>
          </p:nvPr>
        </p:nvSpPr>
        <p:spPr>
          <a:xfrm>
            <a:off x="798909" y="304800"/>
            <a:ext cx="75438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"/>
              <a:t>Стиль образца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798911" y="1752600"/>
            <a:ext cx="75438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/>
              <a:t>Образец текста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98910" y="6019801"/>
            <a:ext cx="5715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fld id="{FCCAF8D0-4F69-4379-B333-342E788CD7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484710" y="6019801"/>
            <a:ext cx="44577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fld id="{AC975E3F-2E24-41D7-816C-368489FB228C}" type="datetimeFigureOut">
              <a:rPr lang="ru-RU" smtClean="0"/>
              <a:pPr/>
              <a:t>01.08.2019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  <p:sldLayoutId id="2147483875" r:id="rId2"/>
    <p:sldLayoutId id="2147483876" r:id="rId3"/>
    <p:sldLayoutId id="2147483877" r:id="rId4"/>
    <p:sldLayoutId id="2147483878" r:id="rId5"/>
    <p:sldLayoutId id="2147483879" r:id="rId6"/>
    <p:sldLayoutId id="2147483880" r:id="rId7"/>
    <p:sldLayoutId id="2147483881" r:id="rId8"/>
    <p:sldLayoutId id="2147483882" r:id="rId9"/>
    <p:sldLayoutId id="2147483883" r:id="rId10"/>
    <p:sldLayoutId id="2147483884" r:id="rId11"/>
    <p:sldLayoutId id="2147483885" r:id="rId12"/>
    <p:sldLayoutId id="2147483886" r:id="rId13"/>
    <p:sldLayoutId id="2147483887" r:id="rId14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124744"/>
            <a:ext cx="7488832" cy="23042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>
                <a:cs typeface="Arabic Typesetting" panose="03020402040406030203" pitchFamily="66" charset="-78"/>
              </a:rPr>
              <a:t>Проект </a:t>
            </a:r>
            <a:br>
              <a:rPr lang="ru-RU" sz="4400" b="1" dirty="0" smtClean="0">
                <a:cs typeface="Arabic Typesetting" panose="03020402040406030203" pitchFamily="66" charset="-78"/>
              </a:rPr>
            </a:br>
            <a:r>
              <a:rPr lang="ru-RU" sz="4400" b="1" dirty="0" smtClean="0">
                <a:cs typeface="Arabic Typesetting" panose="03020402040406030203" pitchFamily="66" charset="-78"/>
              </a:rPr>
              <a:t>«Что нам стоит дом построить»</a:t>
            </a:r>
            <a:r>
              <a:rPr lang="ru-RU" sz="4400" dirty="0" smtClean="0">
                <a:latin typeface="Candara" pitchFamily="34" charset="0"/>
                <a:cs typeface="Arabic Typesetting" panose="03020402040406030203" pitchFamily="66" charset="-78"/>
              </a:rPr>
              <a:t/>
            </a:r>
            <a:br>
              <a:rPr lang="ru-RU" sz="4400" dirty="0" smtClean="0">
                <a:latin typeface="Candara" pitchFamily="34" charset="0"/>
                <a:cs typeface="Arabic Typesetting" panose="03020402040406030203" pitchFamily="66" charset="-78"/>
              </a:rPr>
            </a:b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76056" y="3789040"/>
            <a:ext cx="3814333" cy="1478292"/>
          </a:xfrm>
          <a:ln>
            <a:noFill/>
          </a:ln>
        </p:spPr>
        <p:txBody>
          <a:bodyPr>
            <a:normAutofit fontScale="85000" lnSpcReduction="20000"/>
          </a:bodyPr>
          <a:lstStyle/>
          <a:p>
            <a:r>
              <a:rPr lang="ru-RU" sz="3100" b="1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Составила воспитатель</a:t>
            </a:r>
          </a:p>
          <a:p>
            <a:r>
              <a:rPr lang="ru-RU" sz="3100" b="1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3100" b="1" dirty="0" err="1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Кваченко</a:t>
            </a:r>
            <a:r>
              <a:rPr lang="ru-RU" sz="3100" b="1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Г.П.</a:t>
            </a:r>
          </a:p>
          <a:p>
            <a:r>
              <a:rPr lang="ru-RU" sz="3100" b="1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АОУ </a:t>
            </a:r>
            <a:r>
              <a:rPr lang="ru-RU" sz="3100" b="1" dirty="0" err="1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д\с</a:t>
            </a:r>
            <a:r>
              <a:rPr lang="ru-RU" sz="3100" b="1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№8 «Радуга» </a:t>
            </a:r>
          </a:p>
          <a:p>
            <a:r>
              <a:rPr lang="ru-RU" sz="3100" b="1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г. Долгопрудный</a:t>
            </a:r>
          </a:p>
          <a:p>
            <a:endParaRPr lang="ru-RU" sz="3200" dirty="0">
              <a:latin typeface="Candara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8909" y="304800"/>
            <a:ext cx="7543802" cy="909622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Candara" pitchFamily="34" charset="0"/>
              </a:rPr>
              <a:t>Актуальность проекта.</a:t>
            </a:r>
            <a:endParaRPr lang="ru-RU" dirty="0">
              <a:latin typeface="Candara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1357298"/>
            <a:ext cx="7543800" cy="4714908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sz="3600" dirty="0" smtClean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     Метод </a:t>
            </a:r>
            <a:r>
              <a:rPr lang="ru-RU" sz="3600" dirty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проектов актуален и очень эффективен. Он дает ребенку возможность экспериментировать, синтезировать полученные знания, развивать творческие способности и коммуникативные навыки. Проект </a:t>
            </a:r>
            <a:r>
              <a:rPr lang="ru-RU" sz="3600" dirty="0" smtClean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«</a:t>
            </a:r>
            <a:r>
              <a:rPr lang="ru-RU" sz="3600" dirty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Что нам стоит дом построить» направлен на умение систематизировать представления детей о назначении дома, помочь им осознать значимость дома в жизни каждого человека. Помогает сформулировать у детей положительное представление о собственном доме. Воспитывает любовь к своему дому, а так же знакомит детей с историей возникновения построек, материала из которого он построен, разновидностями домов. </a:t>
            </a:r>
          </a:p>
          <a:p>
            <a:pPr algn="just">
              <a:buNone/>
            </a:pPr>
            <a:endParaRPr lang="ru-RU" sz="2000" dirty="0" smtClean="0">
              <a:latin typeface="Candara" pitchFamily="34" charset="0"/>
            </a:endParaRPr>
          </a:p>
          <a:p>
            <a:endParaRPr lang="ru-RU" dirty="0">
              <a:latin typeface="Candara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98911" y="714356"/>
            <a:ext cx="7543800" cy="52673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b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Цель проекта: </a:t>
            </a:r>
            <a:r>
              <a:rPr lang="ru-RU" sz="18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повысить </a:t>
            </a:r>
            <a:r>
              <a:rPr lang="ru-RU" sz="1800" dirty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интерес к истории </a:t>
            </a:r>
            <a:r>
              <a:rPr lang="ru-RU" sz="18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 </a:t>
            </a:r>
            <a:r>
              <a:rPr lang="ru-RU" sz="1800" dirty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жилища </a:t>
            </a:r>
            <a:r>
              <a:rPr lang="ru-RU" sz="18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.  </a:t>
            </a:r>
          </a:p>
          <a:p>
            <a:pPr>
              <a:buNone/>
            </a:pPr>
            <a:r>
              <a:rPr lang="ru-RU" sz="1800" b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Задачи проекта:</a:t>
            </a:r>
            <a:endParaRPr lang="ru-RU" sz="1800" dirty="0" smtClean="0">
              <a:solidFill>
                <a:schemeClr val="tx2">
                  <a:lumMod val="95000"/>
                  <a:lumOff val="5000"/>
                </a:schemeClr>
              </a:solidFill>
              <a:latin typeface="Candara" pitchFamily="34" charset="0"/>
            </a:endParaRPr>
          </a:p>
          <a:p>
            <a:r>
              <a:rPr lang="ru-RU" sz="18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 </a:t>
            </a:r>
            <a:r>
              <a:rPr lang="ru-RU" sz="1800" dirty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-познакомить детей с историей возникновения построек</a:t>
            </a:r>
            <a:r>
              <a:rPr lang="ru-RU" sz="18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;</a:t>
            </a:r>
          </a:p>
          <a:p>
            <a:r>
              <a:rPr lang="ru-RU" sz="18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 </a:t>
            </a:r>
            <a:r>
              <a:rPr lang="ru-RU" sz="1800" dirty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-познакомить детей с разновидностями домов </a:t>
            </a:r>
            <a:r>
              <a:rPr lang="ru-RU" sz="18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;</a:t>
            </a:r>
          </a:p>
          <a:p>
            <a:r>
              <a:rPr lang="ru-RU" sz="18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 </a:t>
            </a:r>
            <a:r>
              <a:rPr lang="ru-RU" sz="1800" dirty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-сформировать представления о взаимосвязи климата</a:t>
            </a:r>
            <a:r>
              <a:rPr lang="ru-RU" sz="18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, образа жизни народа </a:t>
            </a:r>
            <a:r>
              <a:rPr lang="ru-RU" sz="1800" dirty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с типом и видом жилья; </a:t>
            </a:r>
          </a:p>
          <a:p>
            <a:r>
              <a:rPr lang="ru-RU" sz="1800" dirty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-закрепить знание детей о назначении дома</a:t>
            </a:r>
            <a:r>
              <a:rPr lang="ru-RU" sz="18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;</a:t>
            </a:r>
          </a:p>
          <a:p>
            <a:r>
              <a:rPr lang="ru-RU" sz="18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-закрепить знания о необходимости сохранения окружающей среды, </a:t>
            </a:r>
          </a:p>
          <a:p>
            <a:r>
              <a:rPr lang="ru-RU" sz="18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 </a:t>
            </a:r>
            <a:r>
              <a:rPr lang="ru-RU" sz="1800" dirty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-расширить словарь детей и словообразование</a:t>
            </a:r>
            <a:r>
              <a:rPr lang="ru-RU" sz="18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;</a:t>
            </a:r>
          </a:p>
          <a:p>
            <a:r>
              <a:rPr lang="ru-RU" sz="18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 </a:t>
            </a:r>
            <a:r>
              <a:rPr lang="ru-RU" sz="1800" dirty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-воспитывать любовь к своему дому.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98911" y="928670"/>
            <a:ext cx="7543800" cy="505303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Вид проекта: </a:t>
            </a:r>
            <a:r>
              <a:rPr lang="ru-RU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групповой; краткосрочный; поисково-исследовательский.</a:t>
            </a:r>
          </a:p>
          <a:p>
            <a:r>
              <a:rPr lang="ru-RU" b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Участники проекта:</a:t>
            </a:r>
            <a:r>
              <a:rPr lang="ru-RU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 воспитатели группы, дети подготовительной группы, родители воспитанников.</a:t>
            </a:r>
          </a:p>
          <a:p>
            <a:r>
              <a:rPr lang="ru-RU" b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Этапы реализации проекта:</a:t>
            </a:r>
            <a:endParaRPr lang="ru-RU" dirty="0" smtClean="0">
              <a:solidFill>
                <a:schemeClr val="tx2">
                  <a:lumMod val="95000"/>
                  <a:lumOff val="5000"/>
                </a:schemeClr>
              </a:solidFill>
              <a:latin typeface="Candara" pitchFamily="34" charset="0"/>
            </a:endParaRPr>
          </a:p>
          <a:p>
            <a:r>
              <a:rPr lang="ru-RU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I этап – подготовительный (организационный).</a:t>
            </a:r>
          </a:p>
          <a:p>
            <a:r>
              <a:rPr lang="ru-RU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II этап – творческий.</a:t>
            </a:r>
          </a:p>
          <a:p>
            <a:r>
              <a:rPr lang="ru-RU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andara" pitchFamily="34" charset="0"/>
              </a:rPr>
              <a:t>III этап – итоговый (обобщающий).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98911" y="571480"/>
            <a:ext cx="7543800" cy="5410220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sz="6300" b="1" dirty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Основные виды деятельности: </a:t>
            </a:r>
            <a:endParaRPr lang="ru-RU" sz="6300" b="1" dirty="0" smtClean="0">
              <a:solidFill>
                <a:schemeClr val="tx1">
                  <a:lumMod val="50000"/>
                </a:schemeClr>
              </a:solidFill>
              <a:latin typeface="Candara" pitchFamily="34" charset="0"/>
              <a:ea typeface="+mj-ea"/>
              <a:cs typeface="+mj-cs"/>
            </a:endParaRPr>
          </a:p>
          <a:p>
            <a:pPr>
              <a:buNone/>
            </a:pPr>
            <a:r>
              <a:rPr lang="ru-RU" sz="6300" dirty="0" smtClean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совместное </a:t>
            </a:r>
            <a:r>
              <a:rPr lang="ru-RU" sz="6300" dirty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со взрослыми; </a:t>
            </a:r>
            <a:endParaRPr lang="ru-RU" sz="6300" dirty="0" smtClean="0">
              <a:solidFill>
                <a:schemeClr val="tx1">
                  <a:lumMod val="50000"/>
                </a:schemeClr>
              </a:solidFill>
              <a:latin typeface="Candara" pitchFamily="34" charset="0"/>
              <a:ea typeface="+mj-ea"/>
              <a:cs typeface="+mj-cs"/>
            </a:endParaRPr>
          </a:p>
          <a:p>
            <a:pPr>
              <a:buNone/>
            </a:pPr>
            <a:r>
              <a:rPr lang="ru-RU" sz="6300" dirty="0" smtClean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игровая</a:t>
            </a:r>
            <a:r>
              <a:rPr lang="ru-RU" sz="6300" dirty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; </a:t>
            </a:r>
            <a:endParaRPr lang="ru-RU" sz="6300" dirty="0" smtClean="0">
              <a:solidFill>
                <a:schemeClr val="tx1">
                  <a:lumMod val="50000"/>
                </a:schemeClr>
              </a:solidFill>
              <a:latin typeface="Candara" pitchFamily="34" charset="0"/>
              <a:ea typeface="+mj-ea"/>
              <a:cs typeface="+mj-cs"/>
            </a:endParaRPr>
          </a:p>
          <a:p>
            <a:pPr>
              <a:buNone/>
            </a:pPr>
            <a:r>
              <a:rPr lang="ru-RU" sz="6300" dirty="0" smtClean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продуктивная</a:t>
            </a:r>
            <a:r>
              <a:rPr lang="ru-RU" sz="6300" dirty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. </a:t>
            </a:r>
            <a:endParaRPr lang="ru-RU" sz="6300" dirty="0" smtClean="0">
              <a:solidFill>
                <a:schemeClr val="tx1">
                  <a:lumMod val="50000"/>
                </a:schemeClr>
              </a:solidFill>
              <a:latin typeface="Candara" pitchFamily="34" charset="0"/>
              <a:ea typeface="+mj-ea"/>
              <a:cs typeface="+mj-cs"/>
            </a:endParaRPr>
          </a:p>
          <a:p>
            <a:pPr>
              <a:buNone/>
            </a:pPr>
            <a:r>
              <a:rPr lang="ru-RU" sz="6300" b="1" dirty="0" smtClean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Прогнозируемый </a:t>
            </a:r>
            <a:r>
              <a:rPr lang="ru-RU" sz="6300" b="1" dirty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результат. </a:t>
            </a:r>
            <a:endParaRPr lang="ru-RU" sz="6300" b="1" dirty="0" smtClean="0">
              <a:solidFill>
                <a:schemeClr val="tx1">
                  <a:lumMod val="50000"/>
                </a:schemeClr>
              </a:solidFill>
              <a:latin typeface="Candara" pitchFamily="34" charset="0"/>
              <a:ea typeface="+mj-ea"/>
              <a:cs typeface="+mj-cs"/>
            </a:endParaRPr>
          </a:p>
          <a:p>
            <a:pPr>
              <a:buNone/>
            </a:pPr>
            <a:r>
              <a:rPr lang="ru-RU" sz="6300" dirty="0" smtClean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Участники </a:t>
            </a:r>
            <a:r>
              <a:rPr lang="ru-RU" sz="6300" dirty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проекта получат знания: </a:t>
            </a:r>
            <a:endParaRPr lang="ru-RU" sz="6300" dirty="0" smtClean="0">
              <a:solidFill>
                <a:schemeClr val="tx1">
                  <a:lumMod val="50000"/>
                </a:schemeClr>
              </a:solidFill>
              <a:latin typeface="Candara" pitchFamily="34" charset="0"/>
              <a:ea typeface="+mj-ea"/>
              <a:cs typeface="+mj-cs"/>
            </a:endParaRPr>
          </a:p>
          <a:p>
            <a:pPr>
              <a:buNone/>
            </a:pPr>
            <a:r>
              <a:rPr lang="ru-RU" sz="6300" dirty="0" smtClean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-</a:t>
            </a:r>
            <a:r>
              <a:rPr lang="ru-RU" sz="6300" dirty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об истории возникновения жилища </a:t>
            </a:r>
            <a:r>
              <a:rPr lang="ru-RU" sz="6300" dirty="0" smtClean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 </a:t>
            </a:r>
            <a:r>
              <a:rPr lang="ru-RU" sz="6300" dirty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и значимости дома для всех</a:t>
            </a:r>
            <a:r>
              <a:rPr lang="ru-RU" sz="6300" dirty="0" smtClean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;</a:t>
            </a:r>
          </a:p>
          <a:p>
            <a:pPr>
              <a:buNone/>
            </a:pPr>
            <a:r>
              <a:rPr lang="ru-RU" sz="6300" dirty="0" smtClean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 </a:t>
            </a:r>
            <a:r>
              <a:rPr lang="ru-RU" sz="6300" dirty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-получат представления об </a:t>
            </a:r>
            <a:r>
              <a:rPr lang="ru-RU" sz="6300" dirty="0" smtClean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культуре, народных </a:t>
            </a:r>
            <a:r>
              <a:rPr lang="ru-RU" sz="6300" dirty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обычаях, </a:t>
            </a:r>
            <a:r>
              <a:rPr lang="ru-RU" sz="6300" dirty="0" smtClean="0">
                <a:solidFill>
                  <a:schemeClr val="tx1">
                    <a:lumMod val="50000"/>
                  </a:schemeClr>
                </a:solidFill>
                <a:latin typeface="Candara" pitchFamily="34" charset="0"/>
                <a:ea typeface="+mj-ea"/>
                <a:cs typeface="+mj-cs"/>
              </a:rPr>
              <a:t>использовании экологически безопасных ресурсов.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3648" y="1242878"/>
            <a:ext cx="3210610" cy="240795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3789040"/>
            <a:ext cx="3600400" cy="27003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040" y="1030220"/>
            <a:ext cx="3777699" cy="283327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39975" y="600670"/>
            <a:ext cx="63904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Cambria" pitchFamily="18" charset="0"/>
              </a:rPr>
              <a:t>•конструирование: «Сказочный город», «Небоскрёб», «Гараж» и </a:t>
            </a:r>
            <a:r>
              <a:rPr lang="ru-RU" dirty="0" err="1">
                <a:latin typeface="Cambria" pitchFamily="18" charset="0"/>
              </a:rPr>
              <a:t>т.д</a:t>
            </a:r>
            <a:r>
              <a:rPr lang="ru-RU" dirty="0">
                <a:latin typeface="Cambria" pitchFamily="18" charset="0"/>
              </a:rPr>
              <a:t>; •аппликация: «Дом». </a:t>
            </a:r>
            <a:br>
              <a:rPr lang="ru-RU" dirty="0">
                <a:latin typeface="Cambria" pitchFamily="18" charset="0"/>
              </a:rPr>
            </a:br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073" b="1"/>
          <a:stretch/>
        </p:blipFill>
        <p:spPr>
          <a:xfrm>
            <a:off x="4860032" y="4302150"/>
            <a:ext cx="2736304" cy="1891976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798909" y="304800"/>
            <a:ext cx="7543802" cy="2052630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Candara" pitchFamily="34" charset="0"/>
              </a:rPr>
              <a:t> </a:t>
            </a:r>
            <a:br>
              <a:rPr lang="ru-RU" sz="2400" dirty="0" smtClean="0">
                <a:latin typeface="Candara" pitchFamily="34" charset="0"/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98911" y="2714620"/>
            <a:ext cx="7543800" cy="3267080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9992" y="3387503"/>
            <a:ext cx="4318300" cy="32387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858" y="3381707"/>
            <a:ext cx="4205470" cy="31541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31" y="114191"/>
            <a:ext cx="4188605" cy="314145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64839" y="147752"/>
            <a:ext cx="4188605" cy="3141454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8909" y="304800"/>
            <a:ext cx="7543802" cy="1684040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latin typeface="Cambria" pitchFamily="18" charset="0"/>
              </a:rPr>
              <a:t/>
            </a:r>
            <a:br>
              <a:rPr lang="ru-RU" sz="2200" dirty="0" smtClean="0">
                <a:latin typeface="Cambria" pitchFamily="18" charset="0"/>
              </a:rPr>
            </a:br>
            <a:r>
              <a:rPr lang="ru-RU" sz="2200" dirty="0" smtClean="0">
                <a:latin typeface="Cambria" pitchFamily="18" charset="0"/>
              </a:rPr>
              <a:t/>
            </a:r>
            <a:br>
              <a:rPr lang="ru-RU" sz="2200" dirty="0" smtClean="0">
                <a:latin typeface="Cambria" pitchFamily="18" charset="0"/>
              </a:rPr>
            </a:br>
            <a:r>
              <a:rPr lang="ru-RU" sz="2200" dirty="0" smtClean="0">
                <a:latin typeface="Cambria" pitchFamily="18" charset="0"/>
              </a:rPr>
              <a:t/>
            </a:r>
            <a:br>
              <a:rPr lang="ru-RU" sz="2200" dirty="0" smtClean="0">
                <a:latin typeface="Cambria" pitchFamily="18" charset="0"/>
              </a:rPr>
            </a:br>
            <a:r>
              <a:rPr lang="ru-RU" sz="2200" dirty="0" smtClean="0">
                <a:latin typeface="Cambria" pitchFamily="18" charset="0"/>
              </a:rPr>
              <a:t/>
            </a:r>
            <a:br>
              <a:rPr lang="ru-RU" sz="2200" dirty="0" smtClean="0">
                <a:latin typeface="Cambria" pitchFamily="18" charset="0"/>
              </a:rPr>
            </a:br>
            <a:r>
              <a:rPr lang="ru-RU" sz="2200" dirty="0">
                <a:latin typeface="Cambria" pitchFamily="18" charset="0"/>
              </a:rPr>
              <a:t>Р</a:t>
            </a:r>
            <a:r>
              <a:rPr lang="ru-RU" sz="2200" dirty="0" smtClean="0">
                <a:latin typeface="Cambria" pitchFamily="18" charset="0"/>
              </a:rPr>
              <a:t>исование </a:t>
            </a:r>
            <a:r>
              <a:rPr lang="ru-RU" sz="2200" dirty="0">
                <a:latin typeface="Cambria" pitchFamily="18" charset="0"/>
              </a:rPr>
              <a:t>по теме: «Дома будущего», «Мой дом»; •рисование по теме: «Дома народов мира»; •рисование по теме: «Домики трёх поросят»; </a:t>
            </a:r>
            <a:br>
              <a:rPr lang="ru-RU" sz="2200" dirty="0">
                <a:latin typeface="Cambria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1370015"/>
            <a:ext cx="3312368" cy="248427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79042" y="4186215"/>
            <a:ext cx="3562380" cy="267178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356" y="1370015"/>
            <a:ext cx="2643758" cy="3525011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8909" y="304800"/>
            <a:ext cx="7543802" cy="1838316"/>
          </a:xfrm>
        </p:spPr>
        <p:txBody>
          <a:bodyPr>
            <a:normAutofit fontScale="90000"/>
          </a:bodyPr>
          <a:lstStyle/>
          <a:p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>
              <a:latin typeface="Cambria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3645024"/>
            <a:ext cx="4001854" cy="3001391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84855" y="304800"/>
            <a:ext cx="4247456" cy="3185592"/>
          </a:xfrm>
          <a:prstGeom prst="rect">
            <a:avLst/>
          </a:prstGeom>
        </p:spPr>
      </p:pic>
      <p:pic>
        <p:nvPicPr>
          <p:cNvPr id="7" name="Объект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709" y="304800"/>
            <a:ext cx="3885946" cy="29144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97848" y="3646995"/>
            <a:ext cx="4126069" cy="3094552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8909" y="304800"/>
            <a:ext cx="7543802" cy="1695440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Cambria" pitchFamily="18" charset="0"/>
              </a:rPr>
              <a:t>«</a:t>
            </a:r>
            <a:br>
              <a:rPr lang="ru-RU" sz="2400" dirty="0" smtClean="0">
                <a:latin typeface="Cambria" pitchFamily="18" charset="0"/>
              </a:rPr>
            </a:br>
            <a:endParaRPr lang="ru-RU" sz="2400" dirty="0">
              <a:latin typeface="Cambria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3829" y="3645024"/>
            <a:ext cx="3899798" cy="291538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91472" y="304800"/>
            <a:ext cx="4283968" cy="32129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91472" y="3645024"/>
            <a:ext cx="4032448" cy="30243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6767" y="635210"/>
            <a:ext cx="3413922" cy="2552155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00"/>
            <a:ext cx="7543802" cy="2195506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46056" y="116515"/>
            <a:ext cx="4091947" cy="30689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88640"/>
            <a:ext cx="3899925" cy="29249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53516" y="3283577"/>
            <a:ext cx="4339169" cy="32543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96011" y="3283577"/>
            <a:ext cx="4379979" cy="3284984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4457039" cy="686976"/>
          </a:xfrm>
        </p:spPr>
        <p:txBody>
          <a:bodyPr>
            <a:normAutofit fontScale="90000"/>
          </a:bodyPr>
          <a:lstStyle/>
          <a:p>
            <a:r>
              <a:rPr lang="ru-RU" dirty="0"/>
              <a:t>К</a:t>
            </a:r>
            <a:r>
              <a:rPr lang="ru-RU" dirty="0" smtClean="0"/>
              <a:t>онструирование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110" y="1628800"/>
            <a:ext cx="3171825" cy="422910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3573016"/>
            <a:ext cx="3601029" cy="270077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9942" y="528484"/>
            <a:ext cx="3457013" cy="259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566140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Создание «Дома </a:t>
            </a:r>
            <a:r>
              <a:rPr lang="ru-RU" dirty="0"/>
              <a:t>будущего»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9010" y="1852929"/>
            <a:ext cx="2160239" cy="444392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7824" y="1869029"/>
            <a:ext cx="2160240" cy="444392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542" r="5730"/>
          <a:stretch/>
        </p:blipFill>
        <p:spPr>
          <a:xfrm>
            <a:off x="5507505" y="1836828"/>
            <a:ext cx="2835206" cy="4476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842885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7" y="350411"/>
            <a:ext cx="4767764" cy="916338"/>
          </a:xfrm>
        </p:spPr>
        <p:txBody>
          <a:bodyPr/>
          <a:lstStyle/>
          <a:p>
            <a:r>
              <a:rPr lang="ru-RU" dirty="0"/>
              <a:t>«Дом будущего»</a:t>
            </a:r>
          </a:p>
        </p:txBody>
      </p:sp>
      <p:pic>
        <p:nvPicPr>
          <p:cNvPr id="4098" name="Picture 2" descr="G:\fffffffffffffffff\131___05\IMG_613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028" y="3933055"/>
            <a:ext cx="3251852" cy="2438889"/>
          </a:xfrm>
          <a:prstGeom prst="rect">
            <a:avLst/>
          </a:prstGeom>
          <a:noFill/>
        </p:spPr>
      </p:pic>
      <p:pic>
        <p:nvPicPr>
          <p:cNvPr id="4102" name="Picture 6" descr="G:\fffffffffffffffff\131___05\IMG_61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76425" y="260648"/>
            <a:ext cx="3624483" cy="2826067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4134" y="1314674"/>
            <a:ext cx="3171033" cy="23782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12" b="5921"/>
          <a:stretch/>
        </p:blipFill>
        <p:spPr>
          <a:xfrm>
            <a:off x="3744672" y="3316292"/>
            <a:ext cx="2304256" cy="331481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00" t="1449" r="2002" b="-798"/>
          <a:stretch/>
        </p:blipFill>
        <p:spPr>
          <a:xfrm>
            <a:off x="6390382" y="3316292"/>
            <a:ext cx="2214065" cy="331481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7" y="350411"/>
            <a:ext cx="4767764" cy="916338"/>
          </a:xfrm>
        </p:spPr>
        <p:txBody>
          <a:bodyPr/>
          <a:lstStyle/>
          <a:p>
            <a:r>
              <a:rPr lang="ru-RU" dirty="0"/>
              <a:t>«Дом будущего»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780928"/>
            <a:ext cx="4449582" cy="333872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808580"/>
            <a:ext cx="4248472" cy="3186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282336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8909" y="304800"/>
            <a:ext cx="7543802" cy="4239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Выставка «Дом будущего»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2410" t="-5423" r="2410" b="5423"/>
          <a:stretch/>
        </p:blipFill>
        <p:spPr>
          <a:xfrm>
            <a:off x="5508104" y="1484784"/>
            <a:ext cx="3168352" cy="422446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906"/>
          <a:stretch/>
        </p:blipFill>
        <p:spPr>
          <a:xfrm>
            <a:off x="423816" y="3933056"/>
            <a:ext cx="4372731" cy="2757902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396" t="4712" r="10971" b="3414"/>
          <a:stretch/>
        </p:blipFill>
        <p:spPr>
          <a:xfrm>
            <a:off x="404598" y="980728"/>
            <a:ext cx="4464496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014107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268761"/>
            <a:ext cx="58143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Эффективность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Активизируется творческий потенциал всех участников проекта. Они активно включаются в поиск нужной информации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Развиваются инициативность, любознательность, творческое воображение, самостоятельность, заботливость, бережливость, трудолюбие</a:t>
            </a:r>
          </a:p>
          <a:p>
            <a:r>
              <a:rPr lang="ru-RU" sz="2000" dirty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Гармонизируются и укрепляются детско-родительские </a:t>
            </a:r>
            <a:r>
              <a:rPr lang="ru-RU" sz="2000" dirty="0" smtClean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отношения</a:t>
            </a:r>
          </a:p>
          <a:p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Результат: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Презентация проекта.</a:t>
            </a:r>
            <a:endParaRPr lang="ru-RU" sz="2000" dirty="0">
              <a:solidFill>
                <a:schemeClr val="tx1">
                  <a:lumMod val="50000"/>
                </a:schemeClr>
              </a:solidFill>
              <a:latin typeface="Cambria" pitchFamily="18" charset="0"/>
              <a:ea typeface="+mj-ea"/>
              <a:cs typeface="+mj-cs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Выставка детских рисунков</a:t>
            </a:r>
            <a:endParaRPr lang="en-US" sz="2000" dirty="0" smtClean="0">
              <a:solidFill>
                <a:schemeClr val="tx1">
                  <a:lumMod val="50000"/>
                </a:schemeClr>
              </a:solidFill>
              <a:latin typeface="Cambria" pitchFamily="18" charset="0"/>
              <a:ea typeface="+mj-ea"/>
              <a:cs typeface="+mj-cs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tx1">
                    <a:lumMod val="50000"/>
                  </a:schemeClr>
                </a:solidFill>
                <a:latin typeface="Cambria" pitchFamily="18" charset="0"/>
              </a:rPr>
              <a:t>Выставка «Дом будущего»</a:t>
            </a:r>
            <a:endParaRPr lang="en-US" sz="2000" dirty="0" smtClean="0">
              <a:solidFill>
                <a:schemeClr val="tx1">
                  <a:lumMod val="50000"/>
                </a:schemeClr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87475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98911" y="714356"/>
            <a:ext cx="7543800" cy="5267344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Литература: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1. </a:t>
            </a:r>
            <a:r>
              <a:rPr lang="ru-RU" sz="2000" dirty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Примерная общеобразовательная программа дошкольного образования "От рождения до школы" под редакцией Н. Е. </a:t>
            </a:r>
            <a:r>
              <a:rPr lang="ru-RU" sz="2000" dirty="0" err="1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Вераксы</a:t>
            </a:r>
            <a:r>
              <a:rPr lang="ru-RU" sz="2000" dirty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, Т. С. Комаровой, М. А. </a:t>
            </a:r>
            <a:r>
              <a:rPr lang="ru-RU" sz="2000" dirty="0" smtClean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Васильевой</a:t>
            </a:r>
            <a:r>
              <a:rPr lang="ru-RU" sz="2000" smtClean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. </a:t>
            </a:r>
            <a:endParaRPr lang="ru-RU" sz="2000" dirty="0">
              <a:solidFill>
                <a:schemeClr val="tx1">
                  <a:lumMod val="50000"/>
                </a:schemeClr>
              </a:solidFill>
              <a:latin typeface="Cambria" pitchFamily="18" charset="0"/>
              <a:ea typeface="+mj-ea"/>
              <a:cs typeface="+mj-cs"/>
            </a:endParaRPr>
          </a:p>
          <a:p>
            <a:pPr marL="0" indent="0">
              <a:buNone/>
            </a:pPr>
            <a:r>
              <a:rPr lang="ru-RU" sz="2000" dirty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2. «Строительные игры в детском саду», В. Г. Нечаева, Е. И. </a:t>
            </a:r>
            <a:r>
              <a:rPr lang="ru-RU" sz="2000" dirty="0" err="1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Корзакова</a:t>
            </a:r>
            <a:r>
              <a:rPr lang="ru-RU" sz="2000" dirty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3. «Игры и занятия со строительным материалом в детском саду», З. В. </a:t>
            </a:r>
            <a:r>
              <a:rPr lang="ru-RU" sz="2000" dirty="0" err="1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Лиштван</a:t>
            </a:r>
            <a:r>
              <a:rPr lang="ru-RU" sz="2000" dirty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4. </a:t>
            </a:r>
            <a:r>
              <a:rPr lang="ru-RU" sz="2000" dirty="0" err="1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Интернетресурсы</a:t>
            </a:r>
            <a:r>
              <a:rPr lang="ru-RU" sz="2000" dirty="0">
                <a:solidFill>
                  <a:schemeClr val="tx1">
                    <a:lumMod val="50000"/>
                  </a:schemeClr>
                </a:solidFill>
                <a:latin typeface="Cambria" pitchFamily="18" charset="0"/>
                <a:ea typeface="+mj-ea"/>
                <a:cs typeface="+mj-cs"/>
              </a:rPr>
              <a:t>.</a:t>
            </a:r>
          </a:p>
          <a:p>
            <a:endParaRPr lang="ru-RU" dirty="0" smtClean="0">
              <a:solidFill>
                <a:schemeClr val="tx2">
                  <a:lumMod val="95000"/>
                  <a:lumOff val="5000"/>
                </a:schemeClr>
              </a:solidFill>
              <a:latin typeface="Cambria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3645024"/>
            <a:ext cx="3160158" cy="1784242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4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F03431377.potx" id="{56A48130-F36A-41C3-8C0C-0EF853C6708B}" vid="{0432F83B-7085-406B-BFE7-677E72A6CAD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Тема4</Template>
  <TotalTime>480</TotalTime>
  <Words>336</Words>
  <Application>Microsoft Office PowerPoint</Application>
  <PresentationFormat>Экран (4:3)</PresentationFormat>
  <Paragraphs>54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Тема4</vt:lpstr>
      <vt:lpstr>Проект  «Что нам стоит дом построить» </vt:lpstr>
      <vt:lpstr>Актуальность проекта.</vt:lpstr>
      <vt:lpstr>Слайд 3</vt:lpstr>
      <vt:lpstr>Слайд 4</vt:lpstr>
      <vt:lpstr>Слайд 5</vt:lpstr>
      <vt:lpstr>Слайд 6</vt:lpstr>
      <vt:lpstr>   </vt:lpstr>
      <vt:lpstr>    Рисование по теме: «Дома будущего», «Мой дом»; •рисование по теме: «Дома народов мира»; •рисование по теме: «Домики трёх поросят»;   </vt:lpstr>
      <vt:lpstr>             </vt:lpstr>
      <vt:lpstr>« </vt:lpstr>
      <vt:lpstr>  </vt:lpstr>
      <vt:lpstr>Конструирование</vt:lpstr>
      <vt:lpstr>Создание «Дома будущего» </vt:lpstr>
      <vt:lpstr>«Дом будущего»</vt:lpstr>
      <vt:lpstr>«Дом будущего»</vt:lpstr>
      <vt:lpstr>Выставка «Дом будущего»</vt:lpstr>
      <vt:lpstr>Слайд 17</vt:lpstr>
      <vt:lpstr>Слайд 18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по предметному экспериментированию в подготовительной группе «Хочу все знать»</dc:title>
  <dc:creator>Admin</dc:creator>
  <cp:lastModifiedBy>NastjaK</cp:lastModifiedBy>
  <cp:revision>73</cp:revision>
  <dcterms:created xsi:type="dcterms:W3CDTF">2018-04-03T16:15:58Z</dcterms:created>
  <dcterms:modified xsi:type="dcterms:W3CDTF">2019-08-01T17:14:36Z</dcterms:modified>
</cp:coreProperties>
</file>