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08" r:id="rId2"/>
    <p:sldMasterId id="2147483756" r:id="rId3"/>
    <p:sldMasterId id="2147483768" r:id="rId4"/>
  </p:sldMasterIdLst>
  <p:notesMasterIdLst>
    <p:notesMasterId r:id="rId44"/>
  </p:notesMasterIdLst>
  <p:sldIdLst>
    <p:sldId id="320" r:id="rId5"/>
    <p:sldId id="275" r:id="rId6"/>
    <p:sldId id="276" r:id="rId7"/>
    <p:sldId id="278" r:id="rId8"/>
    <p:sldId id="282" r:id="rId9"/>
    <p:sldId id="279" r:id="rId10"/>
    <p:sldId id="280" r:id="rId11"/>
    <p:sldId id="281" r:id="rId12"/>
    <p:sldId id="283" r:id="rId13"/>
    <p:sldId id="285" r:id="rId14"/>
    <p:sldId id="286" r:id="rId15"/>
    <p:sldId id="290" r:id="rId16"/>
    <p:sldId id="291" r:id="rId17"/>
    <p:sldId id="292" r:id="rId18"/>
    <p:sldId id="293" r:id="rId19"/>
    <p:sldId id="294" r:id="rId20"/>
    <p:sldId id="296" r:id="rId21"/>
    <p:sldId id="302" r:id="rId22"/>
    <p:sldId id="295" r:id="rId23"/>
    <p:sldId id="297" r:id="rId24"/>
    <p:sldId id="298" r:id="rId25"/>
    <p:sldId id="299" r:id="rId26"/>
    <p:sldId id="300" r:id="rId27"/>
    <p:sldId id="301" r:id="rId28"/>
    <p:sldId id="303" r:id="rId29"/>
    <p:sldId id="304" r:id="rId30"/>
    <p:sldId id="305" r:id="rId31"/>
    <p:sldId id="307" r:id="rId32"/>
    <p:sldId id="306" r:id="rId33"/>
    <p:sldId id="310" r:id="rId34"/>
    <p:sldId id="311" r:id="rId35"/>
    <p:sldId id="312" r:id="rId36"/>
    <p:sldId id="313" r:id="rId37"/>
    <p:sldId id="314" r:id="rId38"/>
    <p:sldId id="315" r:id="rId39"/>
    <p:sldId id="316" r:id="rId40"/>
    <p:sldId id="317" r:id="rId41"/>
    <p:sldId id="318" r:id="rId42"/>
    <p:sldId id="319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56EEBA-6C09-4180-87A8-0630DDC3BC0B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344E0D-59FD-4814-A9AD-CBA54A594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33464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A03ADA-6A4E-4D71-ACFF-F9D75307BFA4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78356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A03ADA-6A4E-4D71-ACFF-F9D75307BFA4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75692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6DCC6A-2A7F-4ED6-93E7-2AA3225AC761}" type="slidenum">
              <a:rPr lang="en-US" altLang="ru-RU">
                <a:solidFill>
                  <a:srgbClr val="000000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 altLang="ru-RU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55990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6.png"/><Relationship Id="rId4" Type="http://schemas.openxmlformats.org/officeDocument/2006/relationships/image" Target="../media/image8.emf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51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4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7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9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8" y="2209806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8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7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23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6" y="731525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95600" y="1828807"/>
            <a:ext cx="6019800" cy="704851"/>
          </a:xfrm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ru-RU" altLang="ru-RU" noProof="0"/>
              <a:t>Образец заголовка</a:t>
            </a:r>
            <a:endParaRPr lang="en-US" altLang="ru-RU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95600" y="2514600"/>
            <a:ext cx="6019800" cy="685800"/>
          </a:xfrm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lvl1pPr marL="0" indent="0">
              <a:buFontTx/>
              <a:buNone/>
              <a:defRPr sz="3200">
                <a:solidFill>
                  <a:schemeClr val="bg2"/>
                </a:solidFill>
              </a:defRPr>
            </a:lvl1pPr>
          </a:lstStyle>
          <a:p>
            <a:pPr lvl="0"/>
            <a:r>
              <a:rPr lang="ru-RU" altLang="ru-RU" noProof="0"/>
              <a:t>Образец подзаголовка</a:t>
            </a:r>
            <a:endParaRPr lang="en-US" altLang="ru-RU" noProof="0"/>
          </a:p>
        </p:txBody>
      </p:sp>
    </p:spTree>
    <p:extLst>
      <p:ext uri="{BB962C8B-B14F-4D97-AF65-F5344CB8AC3E}">
        <p14:creationId xmlns:p14="http://schemas.microsoft.com/office/powerpoint/2010/main" val="10338473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3328340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8"/>
            <a:ext cx="77724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8377699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90600" y="2759083"/>
            <a:ext cx="3581400" cy="387032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4400" y="2759083"/>
            <a:ext cx="3581400" cy="387032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8613056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0" y="1535117"/>
            <a:ext cx="4041775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0" y="2174875"/>
            <a:ext cx="4041775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9808797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9025440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0075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6"/>
            <a:ext cx="3008313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8"/>
            <a:ext cx="5111750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4649117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7"/>
            <a:ext cx="54864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45"/>
            <a:ext cx="54864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0701936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7045305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77000" y="1997083"/>
            <a:ext cx="1828800" cy="46323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90600" y="1997083"/>
            <a:ext cx="5334000" cy="46323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5480636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gradFill rotWithShape="0">
          <a:gsLst>
            <a:gs pos="0">
              <a:srgbClr val="3366CC"/>
            </a:gs>
            <a:gs pos="100000">
              <a:srgbClr val="182F5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27" descr="MCj03080630000[1]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4069">
            <a:off x="741365" y="5500694"/>
            <a:ext cx="390525" cy="83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7"/>
          <p:cNvGrpSpPr>
            <a:grpSpLocks/>
          </p:cNvGrpSpPr>
          <p:nvPr userDrawn="1"/>
        </p:nvGrpSpPr>
        <p:grpSpPr bwMode="auto">
          <a:xfrm>
            <a:off x="152400" y="1066800"/>
            <a:ext cx="8991600" cy="4724400"/>
            <a:chOff x="664" y="1951"/>
            <a:chExt cx="4308" cy="2120"/>
          </a:xfrm>
        </p:grpSpPr>
        <p:sp>
          <p:nvSpPr>
            <p:cNvPr id="6" name="Freeform 8"/>
            <p:cNvSpPr>
              <a:spLocks/>
            </p:cNvSpPr>
            <p:nvPr/>
          </p:nvSpPr>
          <p:spPr bwMode="invGray">
            <a:xfrm>
              <a:off x="743" y="2045"/>
              <a:ext cx="1267" cy="1938"/>
            </a:xfrm>
            <a:custGeom>
              <a:avLst/>
              <a:gdLst>
                <a:gd name="T0" fmla="*/ 87 w 1692"/>
                <a:gd name="T1" fmla="*/ 193 h 2586"/>
                <a:gd name="T2" fmla="*/ 240 w 1692"/>
                <a:gd name="T3" fmla="*/ 157 h 2586"/>
                <a:gd name="T4" fmla="*/ 325 w 1692"/>
                <a:gd name="T5" fmla="*/ 180 h 2586"/>
                <a:gd name="T6" fmla="*/ 312 w 1692"/>
                <a:gd name="T7" fmla="*/ 333 h 2586"/>
                <a:gd name="T8" fmla="*/ 204 w 1692"/>
                <a:gd name="T9" fmla="*/ 436 h 2586"/>
                <a:gd name="T10" fmla="*/ 163 w 1692"/>
                <a:gd name="T11" fmla="*/ 535 h 2586"/>
                <a:gd name="T12" fmla="*/ 213 w 1692"/>
                <a:gd name="T13" fmla="*/ 722 h 2586"/>
                <a:gd name="T14" fmla="*/ 237 w 1692"/>
                <a:gd name="T15" fmla="*/ 719 h 2586"/>
                <a:gd name="T16" fmla="*/ 246 w 1692"/>
                <a:gd name="T17" fmla="*/ 679 h 2586"/>
                <a:gd name="T18" fmla="*/ 358 w 1692"/>
                <a:gd name="T19" fmla="*/ 865 h 2586"/>
                <a:gd name="T20" fmla="*/ 487 w 1692"/>
                <a:gd name="T21" fmla="*/ 899 h 2586"/>
                <a:gd name="T22" fmla="*/ 595 w 1692"/>
                <a:gd name="T23" fmla="*/ 1012 h 2586"/>
                <a:gd name="T24" fmla="*/ 639 w 1692"/>
                <a:gd name="T25" fmla="*/ 1066 h 2586"/>
                <a:gd name="T26" fmla="*/ 577 w 1692"/>
                <a:gd name="T27" fmla="*/ 1205 h 2586"/>
                <a:gd name="T28" fmla="*/ 686 w 1692"/>
                <a:gd name="T29" fmla="*/ 1335 h 2586"/>
                <a:gd name="T30" fmla="*/ 774 w 1692"/>
                <a:gd name="T31" fmla="*/ 1515 h 2586"/>
                <a:gd name="T32" fmla="*/ 819 w 1692"/>
                <a:gd name="T33" fmla="*/ 1731 h 2586"/>
                <a:gd name="T34" fmla="*/ 894 w 1692"/>
                <a:gd name="T35" fmla="*/ 1904 h 2586"/>
                <a:gd name="T36" fmla="*/ 958 w 1692"/>
                <a:gd name="T37" fmla="*/ 1889 h 2586"/>
                <a:gd name="T38" fmla="*/ 932 w 1692"/>
                <a:gd name="T39" fmla="*/ 1794 h 2586"/>
                <a:gd name="T40" fmla="*/ 964 w 1692"/>
                <a:gd name="T41" fmla="*/ 1728 h 2586"/>
                <a:gd name="T42" fmla="*/ 1024 w 1692"/>
                <a:gd name="T43" fmla="*/ 1670 h 2586"/>
                <a:gd name="T44" fmla="*/ 1084 w 1692"/>
                <a:gd name="T45" fmla="*/ 1556 h 2586"/>
                <a:gd name="T46" fmla="*/ 1174 w 1692"/>
                <a:gd name="T47" fmla="*/ 1461 h 2586"/>
                <a:gd name="T48" fmla="*/ 1215 w 1692"/>
                <a:gd name="T49" fmla="*/ 1308 h 2586"/>
                <a:gd name="T50" fmla="*/ 1162 w 1692"/>
                <a:gd name="T51" fmla="*/ 1153 h 2586"/>
                <a:gd name="T52" fmla="*/ 1030 w 1692"/>
                <a:gd name="T53" fmla="*/ 1057 h 2586"/>
                <a:gd name="T54" fmla="*/ 827 w 1692"/>
                <a:gd name="T55" fmla="*/ 959 h 2586"/>
                <a:gd name="T56" fmla="*/ 729 w 1692"/>
                <a:gd name="T57" fmla="*/ 944 h 2586"/>
                <a:gd name="T58" fmla="*/ 677 w 1692"/>
                <a:gd name="T59" fmla="*/ 950 h 2586"/>
                <a:gd name="T60" fmla="*/ 595 w 1692"/>
                <a:gd name="T61" fmla="*/ 980 h 2586"/>
                <a:gd name="T62" fmla="*/ 568 w 1692"/>
                <a:gd name="T63" fmla="*/ 880 h 2586"/>
                <a:gd name="T64" fmla="*/ 551 w 1692"/>
                <a:gd name="T65" fmla="*/ 796 h 2586"/>
                <a:gd name="T66" fmla="*/ 473 w 1692"/>
                <a:gd name="T67" fmla="*/ 827 h 2586"/>
                <a:gd name="T68" fmla="*/ 425 w 1692"/>
                <a:gd name="T69" fmla="*/ 712 h 2586"/>
                <a:gd name="T70" fmla="*/ 554 w 1692"/>
                <a:gd name="T71" fmla="*/ 683 h 2586"/>
                <a:gd name="T72" fmla="*/ 631 w 1692"/>
                <a:gd name="T73" fmla="*/ 679 h 2586"/>
                <a:gd name="T74" fmla="*/ 671 w 1692"/>
                <a:gd name="T75" fmla="*/ 674 h 2586"/>
                <a:gd name="T76" fmla="*/ 792 w 1692"/>
                <a:gd name="T77" fmla="*/ 562 h 2586"/>
                <a:gd name="T78" fmla="*/ 887 w 1692"/>
                <a:gd name="T79" fmla="*/ 508 h 2586"/>
                <a:gd name="T80" fmla="*/ 957 w 1692"/>
                <a:gd name="T81" fmla="*/ 477 h 2586"/>
                <a:gd name="T82" fmla="*/ 1003 w 1692"/>
                <a:gd name="T83" fmla="*/ 403 h 2586"/>
                <a:gd name="T84" fmla="*/ 964 w 1692"/>
                <a:gd name="T85" fmla="*/ 384 h 2586"/>
                <a:gd name="T86" fmla="*/ 1143 w 1692"/>
                <a:gd name="T87" fmla="*/ 342 h 2586"/>
                <a:gd name="T88" fmla="*/ 1053 w 1692"/>
                <a:gd name="T89" fmla="*/ 256 h 2586"/>
                <a:gd name="T90" fmla="*/ 994 w 1692"/>
                <a:gd name="T91" fmla="*/ 198 h 2586"/>
                <a:gd name="T92" fmla="*/ 915 w 1692"/>
                <a:gd name="T93" fmla="*/ 273 h 2586"/>
                <a:gd name="T94" fmla="*/ 831 w 1692"/>
                <a:gd name="T95" fmla="*/ 333 h 2586"/>
                <a:gd name="T96" fmla="*/ 765 w 1692"/>
                <a:gd name="T97" fmla="*/ 228 h 2586"/>
                <a:gd name="T98" fmla="*/ 908 w 1692"/>
                <a:gd name="T99" fmla="*/ 180 h 2586"/>
                <a:gd name="T100" fmla="*/ 948 w 1692"/>
                <a:gd name="T101" fmla="*/ 148 h 2586"/>
                <a:gd name="T102" fmla="*/ 994 w 1692"/>
                <a:gd name="T103" fmla="*/ 129 h 2586"/>
                <a:gd name="T104" fmla="*/ 963 w 1692"/>
                <a:gd name="T105" fmla="*/ 108 h 2586"/>
                <a:gd name="T106" fmla="*/ 945 w 1692"/>
                <a:gd name="T107" fmla="*/ 90 h 2586"/>
                <a:gd name="T108" fmla="*/ 900 w 1692"/>
                <a:gd name="T109" fmla="*/ 76 h 2586"/>
                <a:gd name="T110" fmla="*/ 828 w 1692"/>
                <a:gd name="T111" fmla="*/ 102 h 2586"/>
                <a:gd name="T112" fmla="*/ 711 w 1692"/>
                <a:gd name="T113" fmla="*/ 90 h 2586"/>
                <a:gd name="T114" fmla="*/ 412 w 1692"/>
                <a:gd name="T115" fmla="*/ 0 h 2586"/>
                <a:gd name="T116" fmla="*/ 258 w 1692"/>
                <a:gd name="T117" fmla="*/ 24 h 2586"/>
                <a:gd name="T118" fmla="*/ 217 w 1692"/>
                <a:gd name="T119" fmla="*/ 76 h 2586"/>
                <a:gd name="T120" fmla="*/ 96 w 1692"/>
                <a:gd name="T121" fmla="*/ 130 h 2586"/>
                <a:gd name="T122" fmla="*/ 96 w 1692"/>
                <a:gd name="T123" fmla="*/ 162 h 2586"/>
                <a:gd name="T124" fmla="*/ 1 w 1692"/>
                <a:gd name="T125" fmla="*/ 189 h 258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invGray">
            <a:xfrm>
              <a:off x="703" y="2230"/>
              <a:ext cx="34" cy="28"/>
            </a:xfrm>
            <a:custGeom>
              <a:avLst/>
              <a:gdLst>
                <a:gd name="T0" fmla="*/ 12 w 46"/>
                <a:gd name="T1" fmla="*/ 3 h 38"/>
                <a:gd name="T2" fmla="*/ 0 w 46"/>
                <a:gd name="T3" fmla="*/ 16 h 38"/>
                <a:gd name="T4" fmla="*/ 16 w 46"/>
                <a:gd name="T5" fmla="*/ 28 h 38"/>
                <a:gd name="T6" fmla="*/ 34 w 46"/>
                <a:gd name="T7" fmla="*/ 19 h 38"/>
                <a:gd name="T8" fmla="*/ 22 w 46"/>
                <a:gd name="T9" fmla="*/ 0 h 38"/>
                <a:gd name="T10" fmla="*/ 12 w 46"/>
                <a:gd name="T11" fmla="*/ 3 h 3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010" y="2353"/>
              <a:ext cx="39" cy="32"/>
            </a:xfrm>
            <a:custGeom>
              <a:avLst/>
              <a:gdLst>
                <a:gd name="T0" fmla="*/ 9 w 52"/>
                <a:gd name="T1" fmla="*/ 0 h 44"/>
                <a:gd name="T2" fmla="*/ 20 w 52"/>
                <a:gd name="T3" fmla="*/ 32 h 44"/>
                <a:gd name="T4" fmla="*/ 32 w 52"/>
                <a:gd name="T5" fmla="*/ 31 h 44"/>
                <a:gd name="T6" fmla="*/ 29 w 52"/>
                <a:gd name="T7" fmla="*/ 12 h 44"/>
                <a:gd name="T8" fmla="*/ 20 w 52"/>
                <a:gd name="T9" fmla="*/ 1 h 44"/>
                <a:gd name="T10" fmla="*/ 9 w 52"/>
                <a:gd name="T11" fmla="*/ 0 h 4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792" y="2409"/>
              <a:ext cx="98" cy="74"/>
            </a:xfrm>
            <a:custGeom>
              <a:avLst/>
              <a:gdLst>
                <a:gd name="T0" fmla="*/ 73 w 131"/>
                <a:gd name="T1" fmla="*/ 0 h 98"/>
                <a:gd name="T2" fmla="*/ 59 w 131"/>
                <a:gd name="T3" fmla="*/ 6 h 98"/>
                <a:gd name="T4" fmla="*/ 40 w 131"/>
                <a:gd name="T5" fmla="*/ 18 h 98"/>
                <a:gd name="T6" fmla="*/ 29 w 131"/>
                <a:gd name="T7" fmla="*/ 30 h 98"/>
                <a:gd name="T8" fmla="*/ 16 w 131"/>
                <a:gd name="T9" fmla="*/ 39 h 98"/>
                <a:gd name="T10" fmla="*/ 47 w 131"/>
                <a:gd name="T11" fmla="*/ 62 h 98"/>
                <a:gd name="T12" fmla="*/ 59 w 131"/>
                <a:gd name="T13" fmla="*/ 71 h 98"/>
                <a:gd name="T14" fmla="*/ 64 w 131"/>
                <a:gd name="T15" fmla="*/ 69 h 98"/>
                <a:gd name="T16" fmla="*/ 67 w 131"/>
                <a:gd name="T17" fmla="*/ 65 h 98"/>
                <a:gd name="T18" fmla="*/ 73 w 131"/>
                <a:gd name="T19" fmla="*/ 74 h 98"/>
                <a:gd name="T20" fmla="*/ 92 w 131"/>
                <a:gd name="T21" fmla="*/ 65 h 98"/>
                <a:gd name="T22" fmla="*/ 97 w 131"/>
                <a:gd name="T23" fmla="*/ 56 h 98"/>
                <a:gd name="T24" fmla="*/ 76 w 131"/>
                <a:gd name="T25" fmla="*/ 30 h 98"/>
                <a:gd name="T26" fmla="*/ 86 w 131"/>
                <a:gd name="T27" fmla="*/ 18 h 98"/>
                <a:gd name="T28" fmla="*/ 83 w 131"/>
                <a:gd name="T29" fmla="*/ 3 h 98"/>
                <a:gd name="T30" fmla="*/ 73 w 131"/>
                <a:gd name="T31" fmla="*/ 0 h 9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318" y="2793"/>
              <a:ext cx="158" cy="84"/>
            </a:xfrm>
            <a:custGeom>
              <a:avLst/>
              <a:gdLst>
                <a:gd name="T0" fmla="*/ 35 w 212"/>
                <a:gd name="T1" fmla="*/ 9 h 112"/>
                <a:gd name="T2" fmla="*/ 13 w 212"/>
                <a:gd name="T3" fmla="*/ 9 h 112"/>
                <a:gd name="T4" fmla="*/ 4 w 212"/>
                <a:gd name="T5" fmla="*/ 12 h 112"/>
                <a:gd name="T6" fmla="*/ 19 w 212"/>
                <a:gd name="T7" fmla="*/ 39 h 112"/>
                <a:gd name="T8" fmla="*/ 38 w 212"/>
                <a:gd name="T9" fmla="*/ 33 h 112"/>
                <a:gd name="T10" fmla="*/ 69 w 212"/>
                <a:gd name="T11" fmla="*/ 41 h 112"/>
                <a:gd name="T12" fmla="*/ 83 w 212"/>
                <a:gd name="T13" fmla="*/ 45 h 112"/>
                <a:gd name="T14" fmla="*/ 99 w 212"/>
                <a:gd name="T15" fmla="*/ 66 h 112"/>
                <a:gd name="T16" fmla="*/ 105 w 212"/>
                <a:gd name="T17" fmla="*/ 84 h 112"/>
                <a:gd name="T18" fmla="*/ 117 w 212"/>
                <a:gd name="T19" fmla="*/ 75 h 112"/>
                <a:gd name="T20" fmla="*/ 126 w 212"/>
                <a:gd name="T21" fmla="*/ 72 h 112"/>
                <a:gd name="T22" fmla="*/ 139 w 212"/>
                <a:gd name="T23" fmla="*/ 77 h 112"/>
                <a:gd name="T24" fmla="*/ 145 w 212"/>
                <a:gd name="T25" fmla="*/ 60 h 112"/>
                <a:gd name="T26" fmla="*/ 114 w 212"/>
                <a:gd name="T27" fmla="*/ 41 h 112"/>
                <a:gd name="T28" fmla="*/ 78 w 212"/>
                <a:gd name="T29" fmla="*/ 15 h 112"/>
                <a:gd name="T30" fmla="*/ 40 w 212"/>
                <a:gd name="T31" fmla="*/ 20 h 112"/>
                <a:gd name="T32" fmla="*/ 35 w 212"/>
                <a:gd name="T33" fmla="*/ 9 h 11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invGray">
            <a:xfrm>
              <a:off x="1448" y="2857"/>
              <a:ext cx="99" cy="41"/>
            </a:xfrm>
            <a:custGeom>
              <a:avLst/>
              <a:gdLst>
                <a:gd name="T0" fmla="*/ 42 w 133"/>
                <a:gd name="T1" fmla="*/ 0 h 54"/>
                <a:gd name="T2" fmla="*/ 32 w 133"/>
                <a:gd name="T3" fmla="*/ 5 h 54"/>
                <a:gd name="T4" fmla="*/ 23 w 133"/>
                <a:gd name="T5" fmla="*/ 23 h 54"/>
                <a:gd name="T6" fmla="*/ 11 w 133"/>
                <a:gd name="T7" fmla="*/ 26 h 54"/>
                <a:gd name="T8" fmla="*/ 2 w 133"/>
                <a:gd name="T9" fmla="*/ 32 h 54"/>
                <a:gd name="T10" fmla="*/ 10 w 133"/>
                <a:gd name="T11" fmla="*/ 41 h 54"/>
                <a:gd name="T12" fmla="*/ 99 w 133"/>
                <a:gd name="T13" fmla="*/ 26 h 54"/>
                <a:gd name="T14" fmla="*/ 92 w 133"/>
                <a:gd name="T15" fmla="*/ 12 h 54"/>
                <a:gd name="T16" fmla="*/ 78 w 133"/>
                <a:gd name="T17" fmla="*/ 6 h 54"/>
                <a:gd name="T18" fmla="*/ 75 w 133"/>
                <a:gd name="T19" fmla="*/ 18 h 54"/>
                <a:gd name="T20" fmla="*/ 66 w 133"/>
                <a:gd name="T21" fmla="*/ 14 h 54"/>
                <a:gd name="T22" fmla="*/ 50 w 133"/>
                <a:gd name="T23" fmla="*/ 11 h 54"/>
                <a:gd name="T24" fmla="*/ 42 w 133"/>
                <a:gd name="T25" fmla="*/ 0 h 5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invGray">
            <a:xfrm>
              <a:off x="1553" y="2883"/>
              <a:ext cx="38" cy="19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0 w 51"/>
                <a:gd name="T5" fmla="*/ 19 h 24"/>
                <a:gd name="T6" fmla="*/ 25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invGray">
            <a:xfrm>
              <a:off x="1609" y="2886"/>
              <a:ext cx="12" cy="25"/>
            </a:xfrm>
            <a:custGeom>
              <a:avLst/>
              <a:gdLst>
                <a:gd name="T0" fmla="*/ 11 w 16"/>
                <a:gd name="T1" fmla="*/ 0 h 34"/>
                <a:gd name="T2" fmla="*/ 0 w 16"/>
                <a:gd name="T3" fmla="*/ 10 h 34"/>
                <a:gd name="T4" fmla="*/ 12 w 16"/>
                <a:gd name="T5" fmla="*/ 25 h 34"/>
                <a:gd name="T6" fmla="*/ 9 w 16"/>
                <a:gd name="T7" fmla="*/ 13 h 34"/>
                <a:gd name="T8" fmla="*/ 12 w 16"/>
                <a:gd name="T9" fmla="*/ 4 h 34"/>
                <a:gd name="T10" fmla="*/ 11 w 16"/>
                <a:gd name="T11" fmla="*/ 0 h 3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invGray">
            <a:xfrm>
              <a:off x="1426" y="2040"/>
              <a:ext cx="180" cy="88"/>
            </a:xfrm>
            <a:custGeom>
              <a:avLst/>
              <a:gdLst>
                <a:gd name="T0" fmla="*/ 48 w 240"/>
                <a:gd name="T1" fmla="*/ 1 h 117"/>
                <a:gd name="T2" fmla="*/ 18 w 240"/>
                <a:gd name="T3" fmla="*/ 23 h 117"/>
                <a:gd name="T4" fmla="*/ 5 w 240"/>
                <a:gd name="T5" fmla="*/ 28 h 117"/>
                <a:gd name="T6" fmla="*/ 0 w 240"/>
                <a:gd name="T7" fmla="*/ 29 h 117"/>
                <a:gd name="T8" fmla="*/ 20 w 240"/>
                <a:gd name="T9" fmla="*/ 44 h 117"/>
                <a:gd name="T10" fmla="*/ 29 w 240"/>
                <a:gd name="T11" fmla="*/ 47 h 117"/>
                <a:gd name="T12" fmla="*/ 51 w 240"/>
                <a:gd name="T13" fmla="*/ 35 h 117"/>
                <a:gd name="T14" fmla="*/ 60 w 240"/>
                <a:gd name="T15" fmla="*/ 32 h 117"/>
                <a:gd name="T16" fmla="*/ 62 w 240"/>
                <a:gd name="T17" fmla="*/ 41 h 117"/>
                <a:gd name="T18" fmla="*/ 48 w 240"/>
                <a:gd name="T19" fmla="*/ 46 h 117"/>
                <a:gd name="T20" fmla="*/ 54 w 240"/>
                <a:gd name="T21" fmla="*/ 55 h 117"/>
                <a:gd name="T22" fmla="*/ 30 w 240"/>
                <a:gd name="T23" fmla="*/ 65 h 117"/>
                <a:gd name="T24" fmla="*/ 53 w 240"/>
                <a:gd name="T25" fmla="*/ 82 h 117"/>
                <a:gd name="T26" fmla="*/ 62 w 240"/>
                <a:gd name="T27" fmla="*/ 85 h 117"/>
                <a:gd name="T28" fmla="*/ 89 w 240"/>
                <a:gd name="T29" fmla="*/ 77 h 117"/>
                <a:gd name="T30" fmla="*/ 113 w 240"/>
                <a:gd name="T31" fmla="*/ 79 h 117"/>
                <a:gd name="T32" fmla="*/ 126 w 240"/>
                <a:gd name="T33" fmla="*/ 88 h 117"/>
                <a:gd name="T34" fmla="*/ 153 w 240"/>
                <a:gd name="T35" fmla="*/ 82 h 117"/>
                <a:gd name="T36" fmla="*/ 168 w 240"/>
                <a:gd name="T37" fmla="*/ 77 h 117"/>
                <a:gd name="T38" fmla="*/ 167 w 240"/>
                <a:gd name="T39" fmla="*/ 58 h 117"/>
                <a:gd name="T40" fmla="*/ 176 w 240"/>
                <a:gd name="T41" fmla="*/ 52 h 117"/>
                <a:gd name="T42" fmla="*/ 179 w 240"/>
                <a:gd name="T43" fmla="*/ 35 h 117"/>
                <a:gd name="T44" fmla="*/ 158 w 240"/>
                <a:gd name="T45" fmla="*/ 43 h 117"/>
                <a:gd name="T46" fmla="*/ 150 w 240"/>
                <a:gd name="T47" fmla="*/ 32 h 117"/>
                <a:gd name="T48" fmla="*/ 129 w 240"/>
                <a:gd name="T49" fmla="*/ 34 h 117"/>
                <a:gd name="T50" fmla="*/ 101 w 240"/>
                <a:gd name="T51" fmla="*/ 7 h 117"/>
                <a:gd name="T52" fmla="*/ 71 w 240"/>
                <a:gd name="T53" fmla="*/ 8 h 117"/>
                <a:gd name="T54" fmla="*/ 62 w 240"/>
                <a:gd name="T55" fmla="*/ 1 h 117"/>
                <a:gd name="T56" fmla="*/ 48 w 240"/>
                <a:gd name="T57" fmla="*/ 1 h 117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invGray">
            <a:xfrm>
              <a:off x="1506" y="1999"/>
              <a:ext cx="146" cy="61"/>
            </a:xfrm>
            <a:custGeom>
              <a:avLst/>
              <a:gdLst>
                <a:gd name="T0" fmla="*/ 73 w 194"/>
                <a:gd name="T1" fmla="*/ 8 h 80"/>
                <a:gd name="T2" fmla="*/ 10 w 194"/>
                <a:gd name="T3" fmla="*/ 18 h 80"/>
                <a:gd name="T4" fmla="*/ 7 w 194"/>
                <a:gd name="T5" fmla="*/ 26 h 80"/>
                <a:gd name="T6" fmla="*/ 43 w 194"/>
                <a:gd name="T7" fmla="*/ 40 h 80"/>
                <a:gd name="T8" fmla="*/ 102 w 194"/>
                <a:gd name="T9" fmla="*/ 56 h 80"/>
                <a:gd name="T10" fmla="*/ 132 w 194"/>
                <a:gd name="T11" fmla="*/ 52 h 80"/>
                <a:gd name="T12" fmla="*/ 141 w 194"/>
                <a:gd name="T13" fmla="*/ 49 h 80"/>
                <a:gd name="T14" fmla="*/ 132 w 194"/>
                <a:gd name="T15" fmla="*/ 34 h 80"/>
                <a:gd name="T16" fmla="*/ 123 w 194"/>
                <a:gd name="T17" fmla="*/ 27 h 80"/>
                <a:gd name="T18" fmla="*/ 97 w 194"/>
                <a:gd name="T19" fmla="*/ 20 h 80"/>
                <a:gd name="T20" fmla="*/ 73 w 194"/>
                <a:gd name="T21" fmla="*/ 8 h 8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invGray">
            <a:xfrm>
              <a:off x="1711" y="2069"/>
              <a:ext cx="233" cy="189"/>
            </a:xfrm>
            <a:custGeom>
              <a:avLst/>
              <a:gdLst>
                <a:gd name="T0" fmla="*/ 50 w 310"/>
                <a:gd name="T1" fmla="*/ 7 h 254"/>
                <a:gd name="T2" fmla="*/ 38 w 310"/>
                <a:gd name="T3" fmla="*/ 17 h 254"/>
                <a:gd name="T4" fmla="*/ 16 w 310"/>
                <a:gd name="T5" fmla="*/ 29 h 254"/>
                <a:gd name="T6" fmla="*/ 40 w 310"/>
                <a:gd name="T7" fmla="*/ 57 h 254"/>
                <a:gd name="T8" fmla="*/ 59 w 310"/>
                <a:gd name="T9" fmla="*/ 63 h 254"/>
                <a:gd name="T10" fmla="*/ 77 w 310"/>
                <a:gd name="T11" fmla="*/ 74 h 254"/>
                <a:gd name="T12" fmla="*/ 95 w 310"/>
                <a:gd name="T13" fmla="*/ 63 h 254"/>
                <a:gd name="T14" fmla="*/ 107 w 310"/>
                <a:gd name="T15" fmla="*/ 75 h 254"/>
                <a:gd name="T16" fmla="*/ 112 w 310"/>
                <a:gd name="T17" fmla="*/ 95 h 254"/>
                <a:gd name="T18" fmla="*/ 86 w 310"/>
                <a:gd name="T19" fmla="*/ 112 h 254"/>
                <a:gd name="T20" fmla="*/ 67 w 310"/>
                <a:gd name="T21" fmla="*/ 129 h 254"/>
                <a:gd name="T22" fmla="*/ 52 w 310"/>
                <a:gd name="T23" fmla="*/ 126 h 254"/>
                <a:gd name="T24" fmla="*/ 43 w 310"/>
                <a:gd name="T25" fmla="*/ 123 h 254"/>
                <a:gd name="T26" fmla="*/ 32 w 310"/>
                <a:gd name="T27" fmla="*/ 139 h 254"/>
                <a:gd name="T28" fmla="*/ 29 w 310"/>
                <a:gd name="T29" fmla="*/ 148 h 254"/>
                <a:gd name="T30" fmla="*/ 55 w 310"/>
                <a:gd name="T31" fmla="*/ 153 h 254"/>
                <a:gd name="T32" fmla="*/ 71 w 310"/>
                <a:gd name="T33" fmla="*/ 151 h 254"/>
                <a:gd name="T34" fmla="*/ 86 w 310"/>
                <a:gd name="T35" fmla="*/ 172 h 254"/>
                <a:gd name="T36" fmla="*/ 95 w 310"/>
                <a:gd name="T37" fmla="*/ 175 h 254"/>
                <a:gd name="T38" fmla="*/ 104 w 310"/>
                <a:gd name="T39" fmla="*/ 178 h 254"/>
                <a:gd name="T40" fmla="*/ 117 w 310"/>
                <a:gd name="T41" fmla="*/ 187 h 254"/>
                <a:gd name="T42" fmla="*/ 136 w 310"/>
                <a:gd name="T43" fmla="*/ 176 h 254"/>
                <a:gd name="T44" fmla="*/ 153 w 310"/>
                <a:gd name="T45" fmla="*/ 175 h 254"/>
                <a:gd name="T46" fmla="*/ 172 w 310"/>
                <a:gd name="T47" fmla="*/ 158 h 254"/>
                <a:gd name="T48" fmla="*/ 169 w 310"/>
                <a:gd name="T49" fmla="*/ 138 h 254"/>
                <a:gd name="T50" fmla="*/ 163 w 310"/>
                <a:gd name="T51" fmla="*/ 129 h 254"/>
                <a:gd name="T52" fmla="*/ 175 w 310"/>
                <a:gd name="T53" fmla="*/ 124 h 254"/>
                <a:gd name="T54" fmla="*/ 184 w 310"/>
                <a:gd name="T55" fmla="*/ 136 h 254"/>
                <a:gd name="T56" fmla="*/ 186 w 310"/>
                <a:gd name="T57" fmla="*/ 147 h 254"/>
                <a:gd name="T58" fmla="*/ 196 w 310"/>
                <a:gd name="T59" fmla="*/ 144 h 254"/>
                <a:gd name="T60" fmla="*/ 228 w 310"/>
                <a:gd name="T61" fmla="*/ 126 h 254"/>
                <a:gd name="T62" fmla="*/ 220 w 310"/>
                <a:gd name="T63" fmla="*/ 109 h 254"/>
                <a:gd name="T64" fmla="*/ 195 w 310"/>
                <a:gd name="T65" fmla="*/ 92 h 254"/>
                <a:gd name="T66" fmla="*/ 199 w 310"/>
                <a:gd name="T67" fmla="*/ 80 h 254"/>
                <a:gd name="T68" fmla="*/ 208 w 310"/>
                <a:gd name="T69" fmla="*/ 77 h 254"/>
                <a:gd name="T70" fmla="*/ 190 w 310"/>
                <a:gd name="T71" fmla="*/ 47 h 254"/>
                <a:gd name="T72" fmla="*/ 175 w 310"/>
                <a:gd name="T73" fmla="*/ 44 h 254"/>
                <a:gd name="T74" fmla="*/ 166 w 310"/>
                <a:gd name="T75" fmla="*/ 41 h 254"/>
                <a:gd name="T76" fmla="*/ 151 w 310"/>
                <a:gd name="T77" fmla="*/ 25 h 254"/>
                <a:gd name="T78" fmla="*/ 117 w 310"/>
                <a:gd name="T79" fmla="*/ 33 h 254"/>
                <a:gd name="T80" fmla="*/ 126 w 310"/>
                <a:gd name="T81" fmla="*/ 19 h 254"/>
                <a:gd name="T82" fmla="*/ 104 w 310"/>
                <a:gd name="T83" fmla="*/ 13 h 254"/>
                <a:gd name="T84" fmla="*/ 89 w 310"/>
                <a:gd name="T85" fmla="*/ 14 h 254"/>
                <a:gd name="T86" fmla="*/ 50 w 310"/>
                <a:gd name="T87" fmla="*/ 7 h 254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invGray">
            <a:xfrm>
              <a:off x="1709" y="1987"/>
              <a:ext cx="44" cy="36"/>
            </a:xfrm>
            <a:custGeom>
              <a:avLst/>
              <a:gdLst>
                <a:gd name="T0" fmla="*/ 19 w 59"/>
                <a:gd name="T1" fmla="*/ 0 h 50"/>
                <a:gd name="T2" fmla="*/ 0 w 59"/>
                <a:gd name="T3" fmla="*/ 7 h 50"/>
                <a:gd name="T4" fmla="*/ 22 w 59"/>
                <a:gd name="T5" fmla="*/ 29 h 50"/>
                <a:gd name="T6" fmla="*/ 36 w 59"/>
                <a:gd name="T7" fmla="*/ 36 h 50"/>
                <a:gd name="T8" fmla="*/ 43 w 59"/>
                <a:gd name="T9" fmla="*/ 20 h 50"/>
                <a:gd name="T10" fmla="*/ 33 w 59"/>
                <a:gd name="T11" fmla="*/ 6 h 50"/>
                <a:gd name="T12" fmla="*/ 19 w 59"/>
                <a:gd name="T13" fmla="*/ 0 h 5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invGray">
            <a:xfrm>
              <a:off x="1625" y="2057"/>
              <a:ext cx="65" cy="42"/>
            </a:xfrm>
            <a:custGeom>
              <a:avLst/>
              <a:gdLst>
                <a:gd name="T0" fmla="*/ 33 w 86"/>
                <a:gd name="T1" fmla="*/ 5 h 57"/>
                <a:gd name="T2" fmla="*/ 18 w 86"/>
                <a:gd name="T3" fmla="*/ 18 h 57"/>
                <a:gd name="T4" fmla="*/ 3 w 86"/>
                <a:gd name="T5" fmla="*/ 20 h 57"/>
                <a:gd name="T6" fmla="*/ 12 w 86"/>
                <a:gd name="T7" fmla="*/ 42 h 57"/>
                <a:gd name="T8" fmla="*/ 56 w 86"/>
                <a:gd name="T9" fmla="*/ 26 h 57"/>
                <a:gd name="T10" fmla="*/ 65 w 86"/>
                <a:gd name="T11" fmla="*/ 13 h 57"/>
                <a:gd name="T12" fmla="*/ 42 w 86"/>
                <a:gd name="T13" fmla="*/ 5 h 57"/>
                <a:gd name="T14" fmla="*/ 33 w 86"/>
                <a:gd name="T15" fmla="*/ 5 h 5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invGray">
            <a:xfrm>
              <a:off x="1693" y="2065"/>
              <a:ext cx="54" cy="25"/>
            </a:xfrm>
            <a:custGeom>
              <a:avLst/>
              <a:gdLst>
                <a:gd name="T0" fmla="*/ 30 w 73"/>
                <a:gd name="T1" fmla="*/ 0 h 34"/>
                <a:gd name="T2" fmla="*/ 7 w 73"/>
                <a:gd name="T3" fmla="*/ 12 h 34"/>
                <a:gd name="T4" fmla="*/ 18 w 73"/>
                <a:gd name="T5" fmla="*/ 25 h 34"/>
                <a:gd name="T6" fmla="*/ 38 w 73"/>
                <a:gd name="T7" fmla="*/ 21 h 34"/>
                <a:gd name="T8" fmla="*/ 47 w 73"/>
                <a:gd name="T9" fmla="*/ 15 h 34"/>
                <a:gd name="T10" fmla="*/ 30 w 73"/>
                <a:gd name="T11" fmla="*/ 0 h 3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invGray">
            <a:xfrm>
              <a:off x="1664" y="2029"/>
              <a:ext cx="64" cy="34"/>
            </a:xfrm>
            <a:custGeom>
              <a:avLst/>
              <a:gdLst>
                <a:gd name="T0" fmla="*/ 44 w 85"/>
                <a:gd name="T1" fmla="*/ 8 h 45"/>
                <a:gd name="T2" fmla="*/ 21 w 85"/>
                <a:gd name="T3" fmla="*/ 3 h 45"/>
                <a:gd name="T4" fmla="*/ 0 w 85"/>
                <a:gd name="T5" fmla="*/ 14 h 45"/>
                <a:gd name="T6" fmla="*/ 30 w 85"/>
                <a:gd name="T7" fmla="*/ 24 h 45"/>
                <a:gd name="T8" fmla="*/ 48 w 85"/>
                <a:gd name="T9" fmla="*/ 30 h 45"/>
                <a:gd name="T10" fmla="*/ 63 w 85"/>
                <a:gd name="T11" fmla="*/ 14 h 45"/>
                <a:gd name="T12" fmla="*/ 62 w 85"/>
                <a:gd name="T13" fmla="*/ 5 h 45"/>
                <a:gd name="T14" fmla="*/ 48 w 85"/>
                <a:gd name="T15" fmla="*/ 0 h 45"/>
                <a:gd name="T16" fmla="*/ 44 w 85"/>
                <a:gd name="T17" fmla="*/ 8 h 4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invGray">
            <a:xfrm>
              <a:off x="1637" y="1997"/>
              <a:ext cx="44" cy="24"/>
            </a:xfrm>
            <a:custGeom>
              <a:avLst/>
              <a:gdLst>
                <a:gd name="T0" fmla="*/ 12 w 58"/>
                <a:gd name="T1" fmla="*/ 3 h 31"/>
                <a:gd name="T2" fmla="*/ 0 w 58"/>
                <a:gd name="T3" fmla="*/ 14 h 31"/>
                <a:gd name="T4" fmla="*/ 15 w 58"/>
                <a:gd name="T5" fmla="*/ 22 h 31"/>
                <a:gd name="T6" fmla="*/ 21 w 58"/>
                <a:gd name="T7" fmla="*/ 15 h 31"/>
                <a:gd name="T8" fmla="*/ 39 w 58"/>
                <a:gd name="T9" fmla="*/ 9 h 31"/>
                <a:gd name="T10" fmla="*/ 33 w 58"/>
                <a:gd name="T11" fmla="*/ 0 h 31"/>
                <a:gd name="T12" fmla="*/ 12 w 58"/>
                <a:gd name="T13" fmla="*/ 3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invGray">
            <a:xfrm>
              <a:off x="1751" y="2000"/>
              <a:ext cx="114" cy="77"/>
            </a:xfrm>
            <a:custGeom>
              <a:avLst/>
              <a:gdLst>
                <a:gd name="T0" fmla="*/ 29 w 152"/>
                <a:gd name="T1" fmla="*/ 0 h 102"/>
                <a:gd name="T2" fmla="*/ 11 w 152"/>
                <a:gd name="T3" fmla="*/ 5 h 102"/>
                <a:gd name="T4" fmla="*/ 3 w 152"/>
                <a:gd name="T5" fmla="*/ 29 h 102"/>
                <a:gd name="T6" fmla="*/ 9 w 152"/>
                <a:gd name="T7" fmla="*/ 42 h 102"/>
                <a:gd name="T8" fmla="*/ 0 w 152"/>
                <a:gd name="T9" fmla="*/ 54 h 102"/>
                <a:gd name="T10" fmla="*/ 42 w 152"/>
                <a:gd name="T11" fmla="*/ 65 h 102"/>
                <a:gd name="T12" fmla="*/ 62 w 152"/>
                <a:gd name="T13" fmla="*/ 69 h 102"/>
                <a:gd name="T14" fmla="*/ 114 w 152"/>
                <a:gd name="T15" fmla="*/ 65 h 102"/>
                <a:gd name="T16" fmla="*/ 57 w 152"/>
                <a:gd name="T17" fmla="*/ 53 h 102"/>
                <a:gd name="T18" fmla="*/ 41 w 152"/>
                <a:gd name="T19" fmla="*/ 47 h 102"/>
                <a:gd name="T20" fmla="*/ 33 w 152"/>
                <a:gd name="T21" fmla="*/ 39 h 102"/>
                <a:gd name="T22" fmla="*/ 38 w 152"/>
                <a:gd name="T23" fmla="*/ 26 h 102"/>
                <a:gd name="T24" fmla="*/ 29 w 152"/>
                <a:gd name="T25" fmla="*/ 0 h 10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invGray">
            <a:xfrm>
              <a:off x="664" y="2245"/>
              <a:ext cx="25" cy="15"/>
            </a:xfrm>
            <a:custGeom>
              <a:avLst/>
              <a:gdLst>
                <a:gd name="T0" fmla="*/ 25 w 34"/>
                <a:gd name="T1" fmla="*/ 0 h 20"/>
                <a:gd name="T2" fmla="*/ 18 w 34"/>
                <a:gd name="T3" fmla="*/ 15 h 20"/>
                <a:gd name="T4" fmla="*/ 3 w 34"/>
                <a:gd name="T5" fmla="*/ 14 h 20"/>
                <a:gd name="T6" fmla="*/ 3 w 34"/>
                <a:gd name="T7" fmla="*/ 5 h 20"/>
                <a:gd name="T8" fmla="*/ 25 w 34"/>
                <a:gd name="T9" fmla="*/ 0 h 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invGray">
            <a:xfrm>
              <a:off x="1421" y="2756"/>
              <a:ext cx="16" cy="12"/>
            </a:xfrm>
            <a:custGeom>
              <a:avLst/>
              <a:gdLst>
                <a:gd name="T0" fmla="*/ 2 w 21"/>
                <a:gd name="T1" fmla="*/ 0 h 16"/>
                <a:gd name="T2" fmla="*/ 10 w 21"/>
                <a:gd name="T3" fmla="*/ 12 h 16"/>
                <a:gd name="T4" fmla="*/ 2 w 21"/>
                <a:gd name="T5" fmla="*/ 0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invGray">
            <a:xfrm>
              <a:off x="1424" y="2781"/>
              <a:ext cx="16" cy="12"/>
            </a:xfrm>
            <a:custGeom>
              <a:avLst/>
              <a:gdLst>
                <a:gd name="T0" fmla="*/ 2 w 21"/>
                <a:gd name="T1" fmla="*/ 0 h 16"/>
                <a:gd name="T2" fmla="*/ 10 w 21"/>
                <a:gd name="T3" fmla="*/ 12 h 16"/>
                <a:gd name="T4" fmla="*/ 2 w 21"/>
                <a:gd name="T5" fmla="*/ 0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invGray">
            <a:xfrm>
              <a:off x="1628" y="2913"/>
              <a:ext cx="15" cy="12"/>
            </a:xfrm>
            <a:custGeom>
              <a:avLst/>
              <a:gdLst>
                <a:gd name="T0" fmla="*/ 2 w 21"/>
                <a:gd name="T1" fmla="*/ 0 h 16"/>
                <a:gd name="T2" fmla="*/ 9 w 21"/>
                <a:gd name="T3" fmla="*/ 12 h 16"/>
                <a:gd name="T4" fmla="*/ 2 w 21"/>
                <a:gd name="T5" fmla="*/ 0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invGray">
            <a:xfrm>
              <a:off x="1752" y="2429"/>
              <a:ext cx="38" cy="18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0 w 51"/>
                <a:gd name="T5" fmla="*/ 18 h 24"/>
                <a:gd name="T6" fmla="*/ 25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28" name="Freeform 30"/>
            <p:cNvSpPr>
              <a:spLocks/>
            </p:cNvSpPr>
            <p:nvPr/>
          </p:nvSpPr>
          <p:spPr bwMode="invGray">
            <a:xfrm>
              <a:off x="1652" y="2224"/>
              <a:ext cx="38" cy="18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0 w 51"/>
                <a:gd name="T5" fmla="*/ 18 h 24"/>
                <a:gd name="T6" fmla="*/ 25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invGray">
            <a:xfrm>
              <a:off x="1717" y="2045"/>
              <a:ext cx="40" cy="18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1 w 51"/>
                <a:gd name="T5" fmla="*/ 18 h 24"/>
                <a:gd name="T6" fmla="*/ 26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invGray">
            <a:xfrm>
              <a:off x="1780" y="2153"/>
              <a:ext cx="38" cy="18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0 w 51"/>
                <a:gd name="T5" fmla="*/ 18 h 24"/>
                <a:gd name="T6" fmla="*/ 25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1" name="Freeform 33"/>
            <p:cNvSpPr>
              <a:spLocks/>
            </p:cNvSpPr>
            <p:nvPr/>
          </p:nvSpPr>
          <p:spPr bwMode="invGray">
            <a:xfrm>
              <a:off x="1796" y="1951"/>
              <a:ext cx="696" cy="346"/>
            </a:xfrm>
            <a:custGeom>
              <a:avLst/>
              <a:gdLst>
                <a:gd name="T0" fmla="*/ 21 w 929"/>
                <a:gd name="T1" fmla="*/ 42 h 462"/>
                <a:gd name="T2" fmla="*/ 4 w 929"/>
                <a:gd name="T3" fmla="*/ 69 h 462"/>
                <a:gd name="T4" fmla="*/ 27 w 929"/>
                <a:gd name="T5" fmla="*/ 75 h 462"/>
                <a:gd name="T6" fmla="*/ 12 w 929"/>
                <a:gd name="T7" fmla="*/ 87 h 462"/>
                <a:gd name="T8" fmla="*/ 78 w 929"/>
                <a:gd name="T9" fmla="*/ 102 h 462"/>
                <a:gd name="T10" fmla="*/ 106 w 929"/>
                <a:gd name="T11" fmla="*/ 97 h 462"/>
                <a:gd name="T12" fmla="*/ 187 w 929"/>
                <a:gd name="T13" fmla="*/ 58 h 462"/>
                <a:gd name="T14" fmla="*/ 225 w 929"/>
                <a:gd name="T15" fmla="*/ 49 h 462"/>
                <a:gd name="T16" fmla="*/ 243 w 929"/>
                <a:gd name="T17" fmla="*/ 60 h 462"/>
                <a:gd name="T18" fmla="*/ 204 w 929"/>
                <a:gd name="T19" fmla="*/ 66 h 462"/>
                <a:gd name="T20" fmla="*/ 181 w 929"/>
                <a:gd name="T21" fmla="*/ 84 h 462"/>
                <a:gd name="T22" fmla="*/ 190 w 929"/>
                <a:gd name="T23" fmla="*/ 90 h 462"/>
                <a:gd name="T24" fmla="*/ 195 w 929"/>
                <a:gd name="T25" fmla="*/ 118 h 462"/>
                <a:gd name="T26" fmla="*/ 262 w 929"/>
                <a:gd name="T27" fmla="*/ 144 h 462"/>
                <a:gd name="T28" fmla="*/ 252 w 929"/>
                <a:gd name="T29" fmla="*/ 157 h 462"/>
                <a:gd name="T30" fmla="*/ 276 w 929"/>
                <a:gd name="T31" fmla="*/ 184 h 462"/>
                <a:gd name="T32" fmla="*/ 261 w 929"/>
                <a:gd name="T33" fmla="*/ 199 h 462"/>
                <a:gd name="T34" fmla="*/ 243 w 929"/>
                <a:gd name="T35" fmla="*/ 220 h 462"/>
                <a:gd name="T36" fmla="*/ 220 w 929"/>
                <a:gd name="T37" fmla="*/ 243 h 462"/>
                <a:gd name="T38" fmla="*/ 219 w 929"/>
                <a:gd name="T39" fmla="*/ 315 h 462"/>
                <a:gd name="T40" fmla="*/ 249 w 929"/>
                <a:gd name="T41" fmla="*/ 334 h 462"/>
                <a:gd name="T42" fmla="*/ 291 w 929"/>
                <a:gd name="T43" fmla="*/ 336 h 462"/>
                <a:gd name="T44" fmla="*/ 309 w 929"/>
                <a:gd name="T45" fmla="*/ 316 h 462"/>
                <a:gd name="T46" fmla="*/ 379 w 929"/>
                <a:gd name="T47" fmla="*/ 267 h 462"/>
                <a:gd name="T48" fmla="*/ 429 w 929"/>
                <a:gd name="T49" fmla="*/ 250 h 462"/>
                <a:gd name="T50" fmla="*/ 484 w 929"/>
                <a:gd name="T51" fmla="*/ 231 h 462"/>
                <a:gd name="T52" fmla="*/ 539 w 929"/>
                <a:gd name="T53" fmla="*/ 217 h 462"/>
                <a:gd name="T54" fmla="*/ 571 w 929"/>
                <a:gd name="T55" fmla="*/ 195 h 462"/>
                <a:gd name="T56" fmla="*/ 599 w 929"/>
                <a:gd name="T57" fmla="*/ 150 h 462"/>
                <a:gd name="T58" fmla="*/ 601 w 929"/>
                <a:gd name="T59" fmla="*/ 115 h 462"/>
                <a:gd name="T60" fmla="*/ 601 w 929"/>
                <a:gd name="T61" fmla="*/ 93 h 462"/>
                <a:gd name="T62" fmla="*/ 623 w 929"/>
                <a:gd name="T63" fmla="*/ 67 h 462"/>
                <a:gd name="T64" fmla="*/ 656 w 929"/>
                <a:gd name="T65" fmla="*/ 70 h 462"/>
                <a:gd name="T66" fmla="*/ 691 w 929"/>
                <a:gd name="T67" fmla="*/ 39 h 462"/>
                <a:gd name="T68" fmla="*/ 665 w 929"/>
                <a:gd name="T69" fmla="*/ 42 h 462"/>
                <a:gd name="T70" fmla="*/ 635 w 929"/>
                <a:gd name="T71" fmla="*/ 34 h 462"/>
                <a:gd name="T72" fmla="*/ 595 w 929"/>
                <a:gd name="T73" fmla="*/ 16 h 462"/>
                <a:gd name="T74" fmla="*/ 481 w 929"/>
                <a:gd name="T75" fmla="*/ 19 h 462"/>
                <a:gd name="T76" fmla="*/ 438 w 929"/>
                <a:gd name="T77" fmla="*/ 28 h 462"/>
                <a:gd name="T78" fmla="*/ 417 w 929"/>
                <a:gd name="T79" fmla="*/ 28 h 462"/>
                <a:gd name="T80" fmla="*/ 387 w 929"/>
                <a:gd name="T81" fmla="*/ 40 h 462"/>
                <a:gd name="T82" fmla="*/ 358 w 929"/>
                <a:gd name="T83" fmla="*/ 22 h 462"/>
                <a:gd name="T84" fmla="*/ 324 w 929"/>
                <a:gd name="T85" fmla="*/ 30 h 462"/>
                <a:gd name="T86" fmla="*/ 274 w 929"/>
                <a:gd name="T87" fmla="*/ 39 h 462"/>
                <a:gd name="T88" fmla="*/ 307 w 929"/>
                <a:gd name="T89" fmla="*/ 28 h 462"/>
                <a:gd name="T90" fmla="*/ 264 w 929"/>
                <a:gd name="T91" fmla="*/ 6 h 462"/>
                <a:gd name="T92" fmla="*/ 250 w 929"/>
                <a:gd name="T93" fmla="*/ 1 h 462"/>
                <a:gd name="T94" fmla="*/ 235 w 929"/>
                <a:gd name="T95" fmla="*/ 6 h 462"/>
                <a:gd name="T96" fmla="*/ 180 w 929"/>
                <a:gd name="T97" fmla="*/ 12 h 462"/>
                <a:gd name="T98" fmla="*/ 120 w 929"/>
                <a:gd name="T99" fmla="*/ 21 h 462"/>
                <a:gd name="T100" fmla="*/ 81 w 929"/>
                <a:gd name="T101" fmla="*/ 19 h 462"/>
                <a:gd name="T102" fmla="*/ 85 w 929"/>
                <a:gd name="T103" fmla="*/ 51 h 462"/>
                <a:gd name="T104" fmla="*/ 78 w 929"/>
                <a:gd name="T105" fmla="*/ 39 h 462"/>
                <a:gd name="T106" fmla="*/ 45 w 929"/>
                <a:gd name="T107" fmla="*/ 31 h 46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2" name="Freeform 34"/>
            <p:cNvSpPr>
              <a:spLocks/>
            </p:cNvSpPr>
            <p:nvPr/>
          </p:nvSpPr>
          <p:spPr bwMode="invGray">
            <a:xfrm>
              <a:off x="2009" y="2135"/>
              <a:ext cx="40" cy="24"/>
            </a:xfrm>
            <a:custGeom>
              <a:avLst/>
              <a:gdLst>
                <a:gd name="T0" fmla="*/ 26 w 52"/>
                <a:gd name="T1" fmla="*/ 0 h 32"/>
                <a:gd name="T2" fmla="*/ 6 w 52"/>
                <a:gd name="T3" fmla="*/ 15 h 32"/>
                <a:gd name="T4" fmla="*/ 18 w 52"/>
                <a:gd name="T5" fmla="*/ 24 h 32"/>
                <a:gd name="T6" fmla="*/ 32 w 52"/>
                <a:gd name="T7" fmla="*/ 23 h 32"/>
                <a:gd name="T8" fmla="*/ 26 w 52"/>
                <a:gd name="T9" fmla="*/ 0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3" name="Freeform 35"/>
            <p:cNvSpPr>
              <a:spLocks/>
            </p:cNvSpPr>
            <p:nvPr/>
          </p:nvSpPr>
          <p:spPr bwMode="invGray">
            <a:xfrm>
              <a:off x="2292" y="2201"/>
              <a:ext cx="129" cy="54"/>
            </a:xfrm>
            <a:custGeom>
              <a:avLst/>
              <a:gdLst>
                <a:gd name="T0" fmla="*/ 77 w 172"/>
                <a:gd name="T1" fmla="*/ 6 h 72"/>
                <a:gd name="T2" fmla="*/ 50 w 172"/>
                <a:gd name="T3" fmla="*/ 3 h 72"/>
                <a:gd name="T4" fmla="*/ 41 w 172"/>
                <a:gd name="T5" fmla="*/ 0 h 72"/>
                <a:gd name="T6" fmla="*/ 0 w 172"/>
                <a:gd name="T7" fmla="*/ 21 h 72"/>
                <a:gd name="T8" fmla="*/ 21 w 172"/>
                <a:gd name="T9" fmla="*/ 30 h 72"/>
                <a:gd name="T10" fmla="*/ 32 w 172"/>
                <a:gd name="T11" fmla="*/ 45 h 72"/>
                <a:gd name="T12" fmla="*/ 50 w 172"/>
                <a:gd name="T13" fmla="*/ 51 h 72"/>
                <a:gd name="T14" fmla="*/ 59 w 172"/>
                <a:gd name="T15" fmla="*/ 54 h 72"/>
                <a:gd name="T16" fmla="*/ 98 w 172"/>
                <a:gd name="T17" fmla="*/ 45 h 72"/>
                <a:gd name="T18" fmla="*/ 129 w 172"/>
                <a:gd name="T19" fmla="*/ 33 h 72"/>
                <a:gd name="T20" fmla="*/ 111 w 172"/>
                <a:gd name="T21" fmla="*/ 14 h 72"/>
                <a:gd name="T22" fmla="*/ 102 w 172"/>
                <a:gd name="T23" fmla="*/ 3 h 72"/>
                <a:gd name="T24" fmla="*/ 77 w 172"/>
                <a:gd name="T25" fmla="*/ 6 h 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4" name="Freeform 36"/>
            <p:cNvSpPr>
              <a:spLocks/>
            </p:cNvSpPr>
            <p:nvPr/>
          </p:nvSpPr>
          <p:spPr bwMode="invGray">
            <a:xfrm>
              <a:off x="2393" y="2038"/>
              <a:ext cx="40" cy="24"/>
            </a:xfrm>
            <a:custGeom>
              <a:avLst/>
              <a:gdLst>
                <a:gd name="T0" fmla="*/ 26 w 52"/>
                <a:gd name="T1" fmla="*/ 0 h 32"/>
                <a:gd name="T2" fmla="*/ 6 w 52"/>
                <a:gd name="T3" fmla="*/ 15 h 32"/>
                <a:gd name="T4" fmla="*/ 18 w 52"/>
                <a:gd name="T5" fmla="*/ 24 h 32"/>
                <a:gd name="T6" fmla="*/ 32 w 52"/>
                <a:gd name="T7" fmla="*/ 23 h 32"/>
                <a:gd name="T8" fmla="*/ 26 w 52"/>
                <a:gd name="T9" fmla="*/ 0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5" name="Freeform 37"/>
            <p:cNvSpPr>
              <a:spLocks/>
            </p:cNvSpPr>
            <p:nvPr/>
          </p:nvSpPr>
          <p:spPr bwMode="invGray">
            <a:xfrm>
              <a:off x="2662" y="2006"/>
              <a:ext cx="155" cy="63"/>
            </a:xfrm>
            <a:custGeom>
              <a:avLst/>
              <a:gdLst>
                <a:gd name="T0" fmla="*/ 144 w 206"/>
                <a:gd name="T1" fmla="*/ 5 h 85"/>
                <a:gd name="T2" fmla="*/ 78 w 206"/>
                <a:gd name="T3" fmla="*/ 7 h 85"/>
                <a:gd name="T4" fmla="*/ 82 w 206"/>
                <a:gd name="T5" fmla="*/ 19 h 85"/>
                <a:gd name="T6" fmla="*/ 81 w 206"/>
                <a:gd name="T7" fmla="*/ 24 h 85"/>
                <a:gd name="T8" fmla="*/ 67 w 206"/>
                <a:gd name="T9" fmla="*/ 20 h 85"/>
                <a:gd name="T10" fmla="*/ 58 w 206"/>
                <a:gd name="T11" fmla="*/ 14 h 85"/>
                <a:gd name="T12" fmla="*/ 17 w 206"/>
                <a:gd name="T13" fmla="*/ 20 h 85"/>
                <a:gd name="T14" fmla="*/ 23 w 206"/>
                <a:gd name="T15" fmla="*/ 36 h 85"/>
                <a:gd name="T16" fmla="*/ 41 w 206"/>
                <a:gd name="T17" fmla="*/ 39 h 85"/>
                <a:gd name="T18" fmla="*/ 56 w 206"/>
                <a:gd name="T19" fmla="*/ 54 h 85"/>
                <a:gd name="T20" fmla="*/ 67 w 206"/>
                <a:gd name="T21" fmla="*/ 63 h 85"/>
                <a:gd name="T22" fmla="*/ 82 w 206"/>
                <a:gd name="T23" fmla="*/ 50 h 85"/>
                <a:gd name="T24" fmla="*/ 91 w 206"/>
                <a:gd name="T25" fmla="*/ 44 h 85"/>
                <a:gd name="T26" fmla="*/ 96 w 206"/>
                <a:gd name="T27" fmla="*/ 35 h 85"/>
                <a:gd name="T28" fmla="*/ 126 w 206"/>
                <a:gd name="T29" fmla="*/ 26 h 85"/>
                <a:gd name="T30" fmla="*/ 141 w 206"/>
                <a:gd name="T31" fmla="*/ 23 h 85"/>
                <a:gd name="T32" fmla="*/ 150 w 206"/>
                <a:gd name="T33" fmla="*/ 20 h 85"/>
                <a:gd name="T34" fmla="*/ 144 w 206"/>
                <a:gd name="T35" fmla="*/ 5 h 8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" name="Freeform 38"/>
            <p:cNvSpPr>
              <a:spLocks/>
            </p:cNvSpPr>
            <p:nvPr/>
          </p:nvSpPr>
          <p:spPr bwMode="invGray">
            <a:xfrm>
              <a:off x="2759" y="2039"/>
              <a:ext cx="49" cy="21"/>
            </a:xfrm>
            <a:custGeom>
              <a:avLst/>
              <a:gdLst>
                <a:gd name="T0" fmla="*/ 28 w 64"/>
                <a:gd name="T1" fmla="*/ 5 h 28"/>
                <a:gd name="T2" fmla="*/ 6 w 64"/>
                <a:gd name="T3" fmla="*/ 3 h 28"/>
                <a:gd name="T4" fmla="*/ 18 w 64"/>
                <a:gd name="T5" fmla="*/ 21 h 28"/>
                <a:gd name="T6" fmla="*/ 41 w 64"/>
                <a:gd name="T7" fmla="*/ 11 h 28"/>
                <a:gd name="T8" fmla="*/ 28 w 64"/>
                <a:gd name="T9" fmla="*/ 5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7" name="Freeform 39"/>
            <p:cNvSpPr>
              <a:spLocks/>
            </p:cNvSpPr>
            <p:nvPr/>
          </p:nvSpPr>
          <p:spPr bwMode="invGray">
            <a:xfrm>
              <a:off x="2467" y="2311"/>
              <a:ext cx="109" cy="133"/>
            </a:xfrm>
            <a:custGeom>
              <a:avLst/>
              <a:gdLst>
                <a:gd name="T0" fmla="*/ 18 w 146"/>
                <a:gd name="T1" fmla="*/ 14 h 176"/>
                <a:gd name="T2" fmla="*/ 0 w 146"/>
                <a:gd name="T3" fmla="*/ 19 h 176"/>
                <a:gd name="T4" fmla="*/ 10 w 146"/>
                <a:gd name="T5" fmla="*/ 32 h 176"/>
                <a:gd name="T6" fmla="*/ 25 w 146"/>
                <a:gd name="T7" fmla="*/ 66 h 176"/>
                <a:gd name="T8" fmla="*/ 39 w 146"/>
                <a:gd name="T9" fmla="*/ 69 h 176"/>
                <a:gd name="T10" fmla="*/ 37 w 146"/>
                <a:gd name="T11" fmla="*/ 81 h 176"/>
                <a:gd name="T12" fmla="*/ 21 w 146"/>
                <a:gd name="T13" fmla="*/ 85 h 176"/>
                <a:gd name="T14" fmla="*/ 12 w 146"/>
                <a:gd name="T15" fmla="*/ 99 h 176"/>
                <a:gd name="T16" fmla="*/ 13 w 146"/>
                <a:gd name="T17" fmla="*/ 104 h 176"/>
                <a:gd name="T18" fmla="*/ 22 w 146"/>
                <a:gd name="T19" fmla="*/ 107 h 176"/>
                <a:gd name="T20" fmla="*/ 13 w 146"/>
                <a:gd name="T21" fmla="*/ 128 h 176"/>
                <a:gd name="T22" fmla="*/ 15 w 146"/>
                <a:gd name="T23" fmla="*/ 132 h 176"/>
                <a:gd name="T24" fmla="*/ 25 w 146"/>
                <a:gd name="T25" fmla="*/ 129 h 176"/>
                <a:gd name="T26" fmla="*/ 43 w 146"/>
                <a:gd name="T27" fmla="*/ 128 h 176"/>
                <a:gd name="T28" fmla="*/ 69 w 146"/>
                <a:gd name="T29" fmla="*/ 129 h 176"/>
                <a:gd name="T30" fmla="*/ 82 w 146"/>
                <a:gd name="T31" fmla="*/ 128 h 176"/>
                <a:gd name="T32" fmla="*/ 91 w 146"/>
                <a:gd name="T33" fmla="*/ 125 h 176"/>
                <a:gd name="T34" fmla="*/ 96 w 146"/>
                <a:gd name="T35" fmla="*/ 107 h 176"/>
                <a:gd name="T36" fmla="*/ 109 w 146"/>
                <a:gd name="T37" fmla="*/ 101 h 176"/>
                <a:gd name="T38" fmla="*/ 82 w 146"/>
                <a:gd name="T39" fmla="*/ 82 h 176"/>
                <a:gd name="T40" fmla="*/ 66 w 146"/>
                <a:gd name="T41" fmla="*/ 63 h 176"/>
                <a:gd name="T42" fmla="*/ 61 w 146"/>
                <a:gd name="T43" fmla="*/ 52 h 176"/>
                <a:gd name="T44" fmla="*/ 48 w 146"/>
                <a:gd name="T45" fmla="*/ 46 h 176"/>
                <a:gd name="T46" fmla="*/ 64 w 146"/>
                <a:gd name="T47" fmla="*/ 34 h 176"/>
                <a:gd name="T48" fmla="*/ 48 w 146"/>
                <a:gd name="T49" fmla="*/ 23 h 176"/>
                <a:gd name="T50" fmla="*/ 52 w 146"/>
                <a:gd name="T51" fmla="*/ 10 h 176"/>
                <a:gd name="T52" fmla="*/ 34 w 146"/>
                <a:gd name="T53" fmla="*/ 1 h 176"/>
                <a:gd name="T54" fmla="*/ 22 w 146"/>
                <a:gd name="T55" fmla="*/ 7 h 176"/>
                <a:gd name="T56" fmla="*/ 18 w 146"/>
                <a:gd name="T57" fmla="*/ 14 h 17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8" name="Freeform 40"/>
            <p:cNvSpPr>
              <a:spLocks/>
            </p:cNvSpPr>
            <p:nvPr/>
          </p:nvSpPr>
          <p:spPr bwMode="invGray">
            <a:xfrm>
              <a:off x="2413" y="2359"/>
              <a:ext cx="68" cy="68"/>
            </a:xfrm>
            <a:custGeom>
              <a:avLst/>
              <a:gdLst>
                <a:gd name="T0" fmla="*/ 43 w 92"/>
                <a:gd name="T1" fmla="*/ 4 h 92"/>
                <a:gd name="T2" fmla="*/ 61 w 92"/>
                <a:gd name="T3" fmla="*/ 6 h 92"/>
                <a:gd name="T4" fmla="*/ 68 w 92"/>
                <a:gd name="T5" fmla="*/ 19 h 92"/>
                <a:gd name="T6" fmla="*/ 58 w 92"/>
                <a:gd name="T7" fmla="*/ 35 h 92"/>
                <a:gd name="T8" fmla="*/ 34 w 92"/>
                <a:gd name="T9" fmla="*/ 56 h 92"/>
                <a:gd name="T10" fmla="*/ 13 w 92"/>
                <a:gd name="T11" fmla="*/ 68 h 92"/>
                <a:gd name="T12" fmla="*/ 6 w 92"/>
                <a:gd name="T13" fmla="*/ 53 h 92"/>
                <a:gd name="T14" fmla="*/ 15 w 92"/>
                <a:gd name="T15" fmla="*/ 47 h 92"/>
                <a:gd name="T16" fmla="*/ 10 w 92"/>
                <a:gd name="T17" fmla="*/ 34 h 92"/>
                <a:gd name="T18" fmla="*/ 30 w 92"/>
                <a:gd name="T19" fmla="*/ 21 h 92"/>
                <a:gd name="T20" fmla="*/ 43 w 92"/>
                <a:gd name="T21" fmla="*/ 4 h 9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9" name="Freeform 41"/>
            <p:cNvSpPr>
              <a:spLocks/>
            </p:cNvSpPr>
            <p:nvPr/>
          </p:nvSpPr>
          <p:spPr bwMode="invGray">
            <a:xfrm>
              <a:off x="4099" y="3502"/>
              <a:ext cx="474" cy="495"/>
            </a:xfrm>
            <a:custGeom>
              <a:avLst/>
              <a:gdLst>
                <a:gd name="T0" fmla="*/ 159 w 633"/>
                <a:gd name="T1" fmla="*/ 8 h 660"/>
                <a:gd name="T2" fmla="*/ 132 w 633"/>
                <a:gd name="T3" fmla="*/ 14 h 660"/>
                <a:gd name="T4" fmla="*/ 108 w 633"/>
                <a:gd name="T5" fmla="*/ 38 h 660"/>
                <a:gd name="T6" fmla="*/ 78 w 633"/>
                <a:gd name="T7" fmla="*/ 44 h 660"/>
                <a:gd name="T8" fmla="*/ 63 w 633"/>
                <a:gd name="T9" fmla="*/ 56 h 660"/>
                <a:gd name="T10" fmla="*/ 51 w 633"/>
                <a:gd name="T11" fmla="*/ 86 h 660"/>
                <a:gd name="T12" fmla="*/ 27 w 633"/>
                <a:gd name="T13" fmla="*/ 125 h 660"/>
                <a:gd name="T14" fmla="*/ 0 w 633"/>
                <a:gd name="T15" fmla="*/ 134 h 660"/>
                <a:gd name="T16" fmla="*/ 54 w 633"/>
                <a:gd name="T17" fmla="*/ 242 h 660"/>
                <a:gd name="T18" fmla="*/ 90 w 633"/>
                <a:gd name="T19" fmla="*/ 320 h 660"/>
                <a:gd name="T20" fmla="*/ 108 w 633"/>
                <a:gd name="T21" fmla="*/ 332 h 660"/>
                <a:gd name="T22" fmla="*/ 126 w 633"/>
                <a:gd name="T23" fmla="*/ 338 h 660"/>
                <a:gd name="T24" fmla="*/ 171 w 633"/>
                <a:gd name="T25" fmla="*/ 323 h 660"/>
                <a:gd name="T26" fmla="*/ 189 w 633"/>
                <a:gd name="T27" fmla="*/ 317 h 660"/>
                <a:gd name="T28" fmla="*/ 225 w 633"/>
                <a:gd name="T29" fmla="*/ 338 h 660"/>
                <a:gd name="T30" fmla="*/ 243 w 633"/>
                <a:gd name="T31" fmla="*/ 395 h 660"/>
                <a:gd name="T32" fmla="*/ 252 w 633"/>
                <a:gd name="T33" fmla="*/ 392 h 660"/>
                <a:gd name="T34" fmla="*/ 258 w 633"/>
                <a:gd name="T35" fmla="*/ 383 h 660"/>
                <a:gd name="T36" fmla="*/ 276 w 633"/>
                <a:gd name="T37" fmla="*/ 410 h 660"/>
                <a:gd name="T38" fmla="*/ 303 w 633"/>
                <a:gd name="T39" fmla="*/ 428 h 660"/>
                <a:gd name="T40" fmla="*/ 326 w 633"/>
                <a:gd name="T41" fmla="*/ 452 h 660"/>
                <a:gd name="T42" fmla="*/ 332 w 633"/>
                <a:gd name="T43" fmla="*/ 461 h 660"/>
                <a:gd name="T44" fmla="*/ 341 w 633"/>
                <a:gd name="T45" fmla="*/ 467 h 660"/>
                <a:gd name="T46" fmla="*/ 362 w 633"/>
                <a:gd name="T47" fmla="*/ 491 h 660"/>
                <a:gd name="T48" fmla="*/ 368 w 633"/>
                <a:gd name="T49" fmla="*/ 473 h 660"/>
                <a:gd name="T50" fmla="*/ 404 w 633"/>
                <a:gd name="T51" fmla="*/ 494 h 660"/>
                <a:gd name="T52" fmla="*/ 440 w 633"/>
                <a:gd name="T53" fmla="*/ 491 h 660"/>
                <a:gd name="T54" fmla="*/ 461 w 633"/>
                <a:gd name="T55" fmla="*/ 398 h 660"/>
                <a:gd name="T56" fmla="*/ 473 w 633"/>
                <a:gd name="T57" fmla="*/ 347 h 660"/>
                <a:gd name="T58" fmla="*/ 464 w 633"/>
                <a:gd name="T59" fmla="*/ 275 h 660"/>
                <a:gd name="T60" fmla="*/ 401 w 633"/>
                <a:gd name="T61" fmla="*/ 203 h 660"/>
                <a:gd name="T62" fmla="*/ 395 w 633"/>
                <a:gd name="T63" fmla="*/ 176 h 660"/>
                <a:gd name="T64" fmla="*/ 344 w 633"/>
                <a:gd name="T65" fmla="*/ 134 h 660"/>
                <a:gd name="T66" fmla="*/ 353 w 633"/>
                <a:gd name="T67" fmla="*/ 116 h 660"/>
                <a:gd name="T68" fmla="*/ 341 w 633"/>
                <a:gd name="T69" fmla="*/ 98 h 660"/>
                <a:gd name="T70" fmla="*/ 312 w 633"/>
                <a:gd name="T71" fmla="*/ 59 h 660"/>
                <a:gd name="T72" fmla="*/ 294 w 633"/>
                <a:gd name="T73" fmla="*/ 23 h 660"/>
                <a:gd name="T74" fmla="*/ 291 w 633"/>
                <a:gd name="T75" fmla="*/ 14 h 660"/>
                <a:gd name="T76" fmla="*/ 273 w 633"/>
                <a:gd name="T77" fmla="*/ 113 h 660"/>
                <a:gd name="T78" fmla="*/ 243 w 633"/>
                <a:gd name="T79" fmla="*/ 86 h 660"/>
                <a:gd name="T80" fmla="*/ 219 w 633"/>
                <a:gd name="T81" fmla="*/ 83 h 660"/>
                <a:gd name="T82" fmla="*/ 204 w 633"/>
                <a:gd name="T83" fmla="*/ 65 h 660"/>
                <a:gd name="T84" fmla="*/ 198 w 633"/>
                <a:gd name="T85" fmla="*/ 47 h 660"/>
                <a:gd name="T86" fmla="*/ 207 w 633"/>
                <a:gd name="T87" fmla="*/ 41 h 660"/>
                <a:gd name="T88" fmla="*/ 180 w 633"/>
                <a:gd name="T89" fmla="*/ 14 h 660"/>
                <a:gd name="T90" fmla="*/ 162 w 633"/>
                <a:gd name="T91" fmla="*/ 8 h 660"/>
                <a:gd name="T92" fmla="*/ 153 w 633"/>
                <a:gd name="T93" fmla="*/ 5 h 660"/>
                <a:gd name="T94" fmla="*/ 159 w 633"/>
                <a:gd name="T95" fmla="*/ 8 h 66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40" name="Freeform 42"/>
            <p:cNvSpPr>
              <a:spLocks/>
            </p:cNvSpPr>
            <p:nvPr/>
          </p:nvSpPr>
          <p:spPr bwMode="invGray">
            <a:xfrm>
              <a:off x="4246" y="3241"/>
              <a:ext cx="319" cy="210"/>
            </a:xfrm>
            <a:custGeom>
              <a:avLst/>
              <a:gdLst>
                <a:gd name="T0" fmla="*/ 63 w 426"/>
                <a:gd name="T1" fmla="*/ 45 h 280"/>
                <a:gd name="T2" fmla="*/ 51 w 426"/>
                <a:gd name="T3" fmla="*/ 27 h 280"/>
                <a:gd name="T4" fmla="*/ 48 w 426"/>
                <a:gd name="T5" fmla="*/ 12 h 280"/>
                <a:gd name="T6" fmla="*/ 39 w 426"/>
                <a:gd name="T7" fmla="*/ 9 h 280"/>
                <a:gd name="T8" fmla="*/ 12 w 426"/>
                <a:gd name="T9" fmla="*/ 12 h 280"/>
                <a:gd name="T10" fmla="*/ 33 w 426"/>
                <a:gd name="T11" fmla="*/ 30 h 280"/>
                <a:gd name="T12" fmla="*/ 36 w 426"/>
                <a:gd name="T13" fmla="*/ 39 h 280"/>
                <a:gd name="T14" fmla="*/ 18 w 426"/>
                <a:gd name="T15" fmla="*/ 51 h 280"/>
                <a:gd name="T16" fmla="*/ 66 w 426"/>
                <a:gd name="T17" fmla="*/ 69 h 280"/>
                <a:gd name="T18" fmla="*/ 93 w 426"/>
                <a:gd name="T19" fmla="*/ 84 h 280"/>
                <a:gd name="T20" fmla="*/ 96 w 426"/>
                <a:gd name="T21" fmla="*/ 93 h 280"/>
                <a:gd name="T22" fmla="*/ 105 w 426"/>
                <a:gd name="T23" fmla="*/ 99 h 280"/>
                <a:gd name="T24" fmla="*/ 111 w 426"/>
                <a:gd name="T25" fmla="*/ 117 h 280"/>
                <a:gd name="T26" fmla="*/ 99 w 426"/>
                <a:gd name="T27" fmla="*/ 147 h 280"/>
                <a:gd name="T28" fmla="*/ 135 w 426"/>
                <a:gd name="T29" fmla="*/ 141 h 280"/>
                <a:gd name="T30" fmla="*/ 144 w 426"/>
                <a:gd name="T31" fmla="*/ 162 h 280"/>
                <a:gd name="T32" fmla="*/ 162 w 426"/>
                <a:gd name="T33" fmla="*/ 168 h 280"/>
                <a:gd name="T34" fmla="*/ 171 w 426"/>
                <a:gd name="T35" fmla="*/ 171 h 280"/>
                <a:gd name="T36" fmla="*/ 189 w 426"/>
                <a:gd name="T37" fmla="*/ 168 h 280"/>
                <a:gd name="T38" fmla="*/ 207 w 426"/>
                <a:gd name="T39" fmla="*/ 147 h 280"/>
                <a:gd name="T40" fmla="*/ 252 w 426"/>
                <a:gd name="T41" fmla="*/ 189 h 280"/>
                <a:gd name="T42" fmla="*/ 273 w 426"/>
                <a:gd name="T43" fmla="*/ 210 h 280"/>
                <a:gd name="T44" fmla="*/ 270 w 426"/>
                <a:gd name="T45" fmla="*/ 168 h 280"/>
                <a:gd name="T46" fmla="*/ 252 w 426"/>
                <a:gd name="T47" fmla="*/ 150 h 280"/>
                <a:gd name="T48" fmla="*/ 279 w 426"/>
                <a:gd name="T49" fmla="*/ 126 h 280"/>
                <a:gd name="T50" fmla="*/ 306 w 426"/>
                <a:gd name="T51" fmla="*/ 117 h 280"/>
                <a:gd name="T52" fmla="*/ 315 w 426"/>
                <a:gd name="T53" fmla="*/ 114 h 280"/>
                <a:gd name="T54" fmla="*/ 318 w 426"/>
                <a:gd name="T55" fmla="*/ 105 h 280"/>
                <a:gd name="T56" fmla="*/ 267 w 426"/>
                <a:gd name="T57" fmla="*/ 111 h 280"/>
                <a:gd name="T58" fmla="*/ 228 w 426"/>
                <a:gd name="T59" fmla="*/ 105 h 280"/>
                <a:gd name="T60" fmla="*/ 225 w 426"/>
                <a:gd name="T61" fmla="*/ 96 h 280"/>
                <a:gd name="T62" fmla="*/ 219 w 426"/>
                <a:gd name="T63" fmla="*/ 87 h 280"/>
                <a:gd name="T64" fmla="*/ 165 w 426"/>
                <a:gd name="T65" fmla="*/ 60 h 280"/>
                <a:gd name="T66" fmla="*/ 120 w 426"/>
                <a:gd name="T67" fmla="*/ 45 h 280"/>
                <a:gd name="T68" fmla="*/ 102 w 426"/>
                <a:gd name="T69" fmla="*/ 39 h 280"/>
                <a:gd name="T70" fmla="*/ 60 w 426"/>
                <a:gd name="T71" fmla="*/ 39 h 280"/>
                <a:gd name="T72" fmla="*/ 51 w 426"/>
                <a:gd name="T73" fmla="*/ 24 h 280"/>
                <a:gd name="T74" fmla="*/ 51 w 426"/>
                <a:gd name="T75" fmla="*/ 0 h 28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41" name="Freeform 43"/>
            <p:cNvSpPr>
              <a:spLocks/>
            </p:cNvSpPr>
            <p:nvPr/>
          </p:nvSpPr>
          <p:spPr bwMode="invGray">
            <a:xfrm>
              <a:off x="4255" y="3243"/>
              <a:ext cx="311" cy="211"/>
            </a:xfrm>
            <a:custGeom>
              <a:avLst/>
              <a:gdLst>
                <a:gd name="T0" fmla="*/ 0 w 416"/>
                <a:gd name="T1" fmla="*/ 1 h 282"/>
                <a:gd name="T2" fmla="*/ 15 w 416"/>
                <a:gd name="T3" fmla="*/ 28 h 282"/>
                <a:gd name="T4" fmla="*/ 21 w 416"/>
                <a:gd name="T5" fmla="*/ 37 h 282"/>
                <a:gd name="T6" fmla="*/ 63 w 416"/>
                <a:gd name="T7" fmla="*/ 67 h 282"/>
                <a:gd name="T8" fmla="*/ 90 w 416"/>
                <a:gd name="T9" fmla="*/ 85 h 282"/>
                <a:gd name="T10" fmla="*/ 99 w 416"/>
                <a:gd name="T11" fmla="*/ 91 h 282"/>
                <a:gd name="T12" fmla="*/ 102 w 416"/>
                <a:gd name="T13" fmla="*/ 126 h 282"/>
                <a:gd name="T14" fmla="*/ 87 w 416"/>
                <a:gd name="T15" fmla="*/ 150 h 282"/>
                <a:gd name="T16" fmla="*/ 102 w 416"/>
                <a:gd name="T17" fmla="*/ 147 h 282"/>
                <a:gd name="T18" fmla="*/ 111 w 416"/>
                <a:gd name="T19" fmla="*/ 141 h 282"/>
                <a:gd name="T20" fmla="*/ 120 w 416"/>
                <a:gd name="T21" fmla="*/ 150 h 282"/>
                <a:gd name="T22" fmla="*/ 138 w 416"/>
                <a:gd name="T23" fmla="*/ 162 h 282"/>
                <a:gd name="T24" fmla="*/ 156 w 416"/>
                <a:gd name="T25" fmla="*/ 174 h 282"/>
                <a:gd name="T26" fmla="*/ 179 w 416"/>
                <a:gd name="T27" fmla="*/ 165 h 282"/>
                <a:gd name="T28" fmla="*/ 185 w 416"/>
                <a:gd name="T29" fmla="*/ 147 h 282"/>
                <a:gd name="T30" fmla="*/ 200 w 416"/>
                <a:gd name="T31" fmla="*/ 150 h 282"/>
                <a:gd name="T32" fmla="*/ 218 w 416"/>
                <a:gd name="T33" fmla="*/ 156 h 282"/>
                <a:gd name="T34" fmla="*/ 254 w 416"/>
                <a:gd name="T35" fmla="*/ 210 h 282"/>
                <a:gd name="T36" fmla="*/ 266 w 416"/>
                <a:gd name="T37" fmla="*/ 207 h 282"/>
                <a:gd name="T38" fmla="*/ 263 w 416"/>
                <a:gd name="T39" fmla="*/ 189 h 282"/>
                <a:gd name="T40" fmla="*/ 236 w 416"/>
                <a:gd name="T41" fmla="*/ 147 h 282"/>
                <a:gd name="T42" fmla="*/ 269 w 416"/>
                <a:gd name="T43" fmla="*/ 129 h 282"/>
                <a:gd name="T44" fmla="*/ 305 w 416"/>
                <a:gd name="T45" fmla="*/ 108 h 282"/>
                <a:gd name="T46" fmla="*/ 306 w 416"/>
                <a:gd name="T47" fmla="*/ 90 h 282"/>
                <a:gd name="T48" fmla="*/ 274 w 416"/>
                <a:gd name="T49" fmla="*/ 103 h 282"/>
                <a:gd name="T50" fmla="*/ 230 w 416"/>
                <a:gd name="T51" fmla="*/ 103 h 282"/>
                <a:gd name="T52" fmla="*/ 197 w 416"/>
                <a:gd name="T53" fmla="*/ 73 h 282"/>
                <a:gd name="T54" fmla="*/ 135 w 416"/>
                <a:gd name="T55" fmla="*/ 46 h 282"/>
                <a:gd name="T56" fmla="*/ 99 w 416"/>
                <a:gd name="T57" fmla="*/ 25 h 282"/>
                <a:gd name="T58" fmla="*/ 69 w 416"/>
                <a:gd name="T59" fmla="*/ 31 h 282"/>
                <a:gd name="T60" fmla="*/ 57 w 416"/>
                <a:gd name="T61" fmla="*/ 43 h 282"/>
                <a:gd name="T62" fmla="*/ 42 w 416"/>
                <a:gd name="T63" fmla="*/ 13 h 282"/>
                <a:gd name="T64" fmla="*/ 0 w 416"/>
                <a:gd name="T65" fmla="*/ 1 h 28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416" h="282">
                  <a:moveTo>
                    <a:pt x="0" y="1"/>
                  </a:moveTo>
                  <a:cubicBezTo>
                    <a:pt x="7" y="22"/>
                    <a:pt x="2" y="9"/>
                    <a:pt x="20" y="37"/>
                  </a:cubicBezTo>
                  <a:cubicBezTo>
                    <a:pt x="23" y="41"/>
                    <a:pt x="28" y="49"/>
                    <a:pt x="28" y="49"/>
                  </a:cubicBezTo>
                  <a:cubicBezTo>
                    <a:pt x="5" y="84"/>
                    <a:pt x="65" y="78"/>
                    <a:pt x="84" y="89"/>
                  </a:cubicBezTo>
                  <a:cubicBezTo>
                    <a:pt x="97" y="96"/>
                    <a:pt x="108" y="105"/>
                    <a:pt x="120" y="113"/>
                  </a:cubicBezTo>
                  <a:cubicBezTo>
                    <a:pt x="124" y="116"/>
                    <a:pt x="132" y="121"/>
                    <a:pt x="132" y="121"/>
                  </a:cubicBezTo>
                  <a:cubicBezTo>
                    <a:pt x="138" y="138"/>
                    <a:pt x="132" y="151"/>
                    <a:pt x="136" y="169"/>
                  </a:cubicBezTo>
                  <a:cubicBezTo>
                    <a:pt x="107" y="188"/>
                    <a:pt x="110" y="176"/>
                    <a:pt x="116" y="201"/>
                  </a:cubicBezTo>
                  <a:cubicBezTo>
                    <a:pt x="123" y="200"/>
                    <a:pt x="130" y="199"/>
                    <a:pt x="136" y="197"/>
                  </a:cubicBezTo>
                  <a:cubicBezTo>
                    <a:pt x="141" y="195"/>
                    <a:pt x="143" y="188"/>
                    <a:pt x="148" y="189"/>
                  </a:cubicBezTo>
                  <a:cubicBezTo>
                    <a:pt x="154" y="190"/>
                    <a:pt x="156" y="198"/>
                    <a:pt x="160" y="201"/>
                  </a:cubicBezTo>
                  <a:cubicBezTo>
                    <a:pt x="168" y="207"/>
                    <a:pt x="176" y="212"/>
                    <a:pt x="184" y="217"/>
                  </a:cubicBezTo>
                  <a:cubicBezTo>
                    <a:pt x="192" y="222"/>
                    <a:pt x="208" y="233"/>
                    <a:pt x="208" y="233"/>
                  </a:cubicBezTo>
                  <a:cubicBezTo>
                    <a:pt x="216" y="231"/>
                    <a:pt x="234" y="230"/>
                    <a:pt x="240" y="221"/>
                  </a:cubicBezTo>
                  <a:cubicBezTo>
                    <a:pt x="244" y="214"/>
                    <a:pt x="248" y="197"/>
                    <a:pt x="248" y="197"/>
                  </a:cubicBezTo>
                  <a:cubicBezTo>
                    <a:pt x="255" y="198"/>
                    <a:pt x="261" y="199"/>
                    <a:pt x="268" y="201"/>
                  </a:cubicBezTo>
                  <a:cubicBezTo>
                    <a:pt x="276" y="203"/>
                    <a:pt x="292" y="209"/>
                    <a:pt x="292" y="209"/>
                  </a:cubicBezTo>
                  <a:cubicBezTo>
                    <a:pt x="298" y="242"/>
                    <a:pt x="306" y="270"/>
                    <a:pt x="340" y="281"/>
                  </a:cubicBezTo>
                  <a:cubicBezTo>
                    <a:pt x="345" y="280"/>
                    <a:pt x="354" y="282"/>
                    <a:pt x="356" y="277"/>
                  </a:cubicBezTo>
                  <a:cubicBezTo>
                    <a:pt x="359" y="270"/>
                    <a:pt x="355" y="260"/>
                    <a:pt x="352" y="253"/>
                  </a:cubicBezTo>
                  <a:cubicBezTo>
                    <a:pt x="346" y="238"/>
                    <a:pt x="329" y="206"/>
                    <a:pt x="316" y="197"/>
                  </a:cubicBezTo>
                  <a:cubicBezTo>
                    <a:pt x="307" y="170"/>
                    <a:pt x="339" y="175"/>
                    <a:pt x="360" y="173"/>
                  </a:cubicBezTo>
                  <a:cubicBezTo>
                    <a:pt x="383" y="165"/>
                    <a:pt x="391" y="162"/>
                    <a:pt x="408" y="145"/>
                  </a:cubicBezTo>
                  <a:cubicBezTo>
                    <a:pt x="412" y="140"/>
                    <a:pt x="416" y="121"/>
                    <a:pt x="409" y="120"/>
                  </a:cubicBezTo>
                  <a:cubicBezTo>
                    <a:pt x="402" y="119"/>
                    <a:pt x="384" y="135"/>
                    <a:pt x="367" y="138"/>
                  </a:cubicBezTo>
                  <a:cubicBezTo>
                    <a:pt x="350" y="141"/>
                    <a:pt x="325" y="144"/>
                    <a:pt x="308" y="137"/>
                  </a:cubicBezTo>
                  <a:cubicBezTo>
                    <a:pt x="286" y="130"/>
                    <a:pt x="284" y="111"/>
                    <a:pt x="264" y="97"/>
                  </a:cubicBezTo>
                  <a:cubicBezTo>
                    <a:pt x="238" y="80"/>
                    <a:pt x="203" y="76"/>
                    <a:pt x="180" y="61"/>
                  </a:cubicBezTo>
                  <a:cubicBezTo>
                    <a:pt x="163" y="50"/>
                    <a:pt x="150" y="39"/>
                    <a:pt x="132" y="33"/>
                  </a:cubicBezTo>
                  <a:cubicBezTo>
                    <a:pt x="119" y="35"/>
                    <a:pt x="102" y="31"/>
                    <a:pt x="92" y="41"/>
                  </a:cubicBezTo>
                  <a:cubicBezTo>
                    <a:pt x="71" y="62"/>
                    <a:pt x="108" y="46"/>
                    <a:pt x="76" y="57"/>
                  </a:cubicBezTo>
                  <a:cubicBezTo>
                    <a:pt x="52" y="49"/>
                    <a:pt x="67" y="38"/>
                    <a:pt x="56" y="17"/>
                  </a:cubicBezTo>
                  <a:cubicBezTo>
                    <a:pt x="48" y="0"/>
                    <a:pt x="16" y="1"/>
                    <a:pt x="0" y="1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invGray">
            <a:xfrm>
              <a:off x="4485" y="4013"/>
              <a:ext cx="45" cy="58"/>
            </a:xfrm>
            <a:custGeom>
              <a:avLst/>
              <a:gdLst>
                <a:gd name="T0" fmla="*/ 24 w 60"/>
                <a:gd name="T1" fmla="*/ 13 h 78"/>
                <a:gd name="T2" fmla="*/ 0 w 60"/>
                <a:gd name="T3" fmla="*/ 13 h 78"/>
                <a:gd name="T4" fmla="*/ 15 w 60"/>
                <a:gd name="T5" fmla="*/ 31 h 78"/>
                <a:gd name="T6" fmla="*/ 21 w 60"/>
                <a:gd name="T7" fmla="*/ 49 h 78"/>
                <a:gd name="T8" fmla="*/ 24 w 60"/>
                <a:gd name="T9" fmla="*/ 58 h 78"/>
                <a:gd name="T10" fmla="*/ 45 w 60"/>
                <a:gd name="T11" fmla="*/ 37 h 78"/>
                <a:gd name="T12" fmla="*/ 24 w 60"/>
                <a:gd name="T13" fmla="*/ 13 h 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invGray">
            <a:xfrm>
              <a:off x="4621" y="3923"/>
              <a:ext cx="164" cy="85"/>
            </a:xfrm>
            <a:custGeom>
              <a:avLst/>
              <a:gdLst>
                <a:gd name="T0" fmla="*/ 35 w 219"/>
                <a:gd name="T1" fmla="*/ 55 h 113"/>
                <a:gd name="T2" fmla="*/ 29 w 219"/>
                <a:gd name="T3" fmla="*/ 46 h 113"/>
                <a:gd name="T4" fmla="*/ 11 w 219"/>
                <a:gd name="T5" fmla="*/ 52 h 113"/>
                <a:gd name="T6" fmla="*/ 29 w 219"/>
                <a:gd name="T7" fmla="*/ 85 h 113"/>
                <a:gd name="T8" fmla="*/ 92 w 219"/>
                <a:gd name="T9" fmla="*/ 67 h 113"/>
                <a:gd name="T10" fmla="*/ 110 w 219"/>
                <a:gd name="T11" fmla="*/ 55 h 113"/>
                <a:gd name="T12" fmla="*/ 128 w 219"/>
                <a:gd name="T13" fmla="*/ 49 h 113"/>
                <a:gd name="T14" fmla="*/ 164 w 219"/>
                <a:gd name="T15" fmla="*/ 14 h 113"/>
                <a:gd name="T16" fmla="*/ 157 w 219"/>
                <a:gd name="T17" fmla="*/ 0 h 113"/>
                <a:gd name="T18" fmla="*/ 134 w 219"/>
                <a:gd name="T19" fmla="*/ 13 h 113"/>
                <a:gd name="T20" fmla="*/ 80 w 219"/>
                <a:gd name="T21" fmla="*/ 31 h 113"/>
                <a:gd name="T22" fmla="*/ 62 w 219"/>
                <a:gd name="T23" fmla="*/ 34 h 113"/>
                <a:gd name="T24" fmla="*/ 44 w 219"/>
                <a:gd name="T25" fmla="*/ 40 h 113"/>
                <a:gd name="T26" fmla="*/ 35 w 219"/>
                <a:gd name="T27" fmla="*/ 55 h 11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invGray">
            <a:xfrm>
              <a:off x="4791" y="3873"/>
              <a:ext cx="104" cy="92"/>
            </a:xfrm>
            <a:custGeom>
              <a:avLst/>
              <a:gdLst>
                <a:gd name="T0" fmla="*/ 9 w 139"/>
                <a:gd name="T1" fmla="*/ 45 h 122"/>
                <a:gd name="T2" fmla="*/ 6 w 139"/>
                <a:gd name="T3" fmla="*/ 63 h 122"/>
                <a:gd name="T4" fmla="*/ 0 w 139"/>
                <a:gd name="T5" fmla="*/ 81 h 122"/>
                <a:gd name="T6" fmla="*/ 27 w 139"/>
                <a:gd name="T7" fmla="*/ 87 h 122"/>
                <a:gd name="T8" fmla="*/ 39 w 139"/>
                <a:gd name="T9" fmla="*/ 72 h 122"/>
                <a:gd name="T10" fmla="*/ 93 w 139"/>
                <a:gd name="T11" fmla="*/ 51 h 122"/>
                <a:gd name="T12" fmla="*/ 102 w 139"/>
                <a:gd name="T13" fmla="*/ 33 h 122"/>
                <a:gd name="T14" fmla="*/ 84 w 139"/>
                <a:gd name="T15" fmla="*/ 21 h 122"/>
                <a:gd name="T16" fmla="*/ 75 w 139"/>
                <a:gd name="T17" fmla="*/ 15 h 122"/>
                <a:gd name="T18" fmla="*/ 48 w 139"/>
                <a:gd name="T19" fmla="*/ 9 h 122"/>
                <a:gd name="T20" fmla="*/ 39 w 139"/>
                <a:gd name="T21" fmla="*/ 27 h 122"/>
                <a:gd name="T22" fmla="*/ 9 w 139"/>
                <a:gd name="T23" fmla="*/ 45 h 1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invGray">
            <a:xfrm>
              <a:off x="4846" y="3832"/>
              <a:ext cx="37" cy="26"/>
            </a:xfrm>
            <a:custGeom>
              <a:avLst/>
              <a:gdLst>
                <a:gd name="T0" fmla="*/ 22 w 49"/>
                <a:gd name="T1" fmla="*/ 0 h 35"/>
                <a:gd name="T2" fmla="*/ 6 w 49"/>
                <a:gd name="T3" fmla="*/ 8 h 35"/>
                <a:gd name="T4" fmla="*/ 18 w 49"/>
                <a:gd name="T5" fmla="*/ 26 h 35"/>
                <a:gd name="T6" fmla="*/ 29 w 49"/>
                <a:gd name="T7" fmla="*/ 19 h 35"/>
                <a:gd name="T8" fmla="*/ 22 w 49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invGray">
            <a:xfrm>
              <a:off x="3123" y="3346"/>
              <a:ext cx="123" cy="201"/>
            </a:xfrm>
            <a:custGeom>
              <a:avLst/>
              <a:gdLst>
                <a:gd name="T0" fmla="*/ 96 w 164"/>
                <a:gd name="T1" fmla="*/ 0 h 268"/>
                <a:gd name="T2" fmla="*/ 78 w 164"/>
                <a:gd name="T3" fmla="*/ 21 h 268"/>
                <a:gd name="T4" fmla="*/ 66 w 164"/>
                <a:gd name="T5" fmla="*/ 48 h 268"/>
                <a:gd name="T6" fmla="*/ 27 w 164"/>
                <a:gd name="T7" fmla="*/ 63 h 268"/>
                <a:gd name="T8" fmla="*/ 21 w 164"/>
                <a:gd name="T9" fmla="*/ 72 h 268"/>
                <a:gd name="T10" fmla="*/ 12 w 164"/>
                <a:gd name="T11" fmla="*/ 75 h 268"/>
                <a:gd name="T12" fmla="*/ 15 w 164"/>
                <a:gd name="T13" fmla="*/ 99 h 268"/>
                <a:gd name="T14" fmla="*/ 21 w 164"/>
                <a:gd name="T15" fmla="*/ 117 h 268"/>
                <a:gd name="T16" fmla="*/ 0 w 164"/>
                <a:gd name="T17" fmla="*/ 150 h 268"/>
                <a:gd name="T18" fmla="*/ 21 w 164"/>
                <a:gd name="T19" fmla="*/ 195 h 268"/>
                <a:gd name="T20" fmla="*/ 39 w 164"/>
                <a:gd name="T21" fmla="*/ 201 h 268"/>
                <a:gd name="T22" fmla="*/ 66 w 164"/>
                <a:gd name="T23" fmla="*/ 162 h 268"/>
                <a:gd name="T24" fmla="*/ 78 w 164"/>
                <a:gd name="T25" fmla="*/ 144 h 268"/>
                <a:gd name="T26" fmla="*/ 96 w 164"/>
                <a:gd name="T27" fmla="*/ 87 h 268"/>
                <a:gd name="T28" fmla="*/ 105 w 164"/>
                <a:gd name="T29" fmla="*/ 57 h 268"/>
                <a:gd name="T30" fmla="*/ 123 w 164"/>
                <a:gd name="T31" fmla="*/ 54 h 268"/>
                <a:gd name="T32" fmla="*/ 96 w 164"/>
                <a:gd name="T33" fmla="*/ 0 h 26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invGray">
            <a:xfrm>
              <a:off x="3655" y="3034"/>
              <a:ext cx="49" cy="61"/>
            </a:xfrm>
            <a:custGeom>
              <a:avLst/>
              <a:gdLst>
                <a:gd name="T0" fmla="*/ 22 w 66"/>
                <a:gd name="T1" fmla="*/ 0 h 81"/>
                <a:gd name="T2" fmla="*/ 19 w 66"/>
                <a:gd name="T3" fmla="*/ 45 h 81"/>
                <a:gd name="T4" fmla="*/ 22 w 66"/>
                <a:gd name="T5" fmla="*/ 57 h 81"/>
                <a:gd name="T6" fmla="*/ 30 w 66"/>
                <a:gd name="T7" fmla="*/ 60 h 81"/>
                <a:gd name="T8" fmla="*/ 42 w 66"/>
                <a:gd name="T9" fmla="*/ 57 h 81"/>
                <a:gd name="T10" fmla="*/ 22 w 66"/>
                <a:gd name="T11" fmla="*/ 0 h 8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invGray">
            <a:xfrm>
              <a:off x="3988" y="3100"/>
              <a:ext cx="111" cy="183"/>
            </a:xfrm>
            <a:custGeom>
              <a:avLst/>
              <a:gdLst>
                <a:gd name="T0" fmla="*/ 72 w 148"/>
                <a:gd name="T1" fmla="*/ 0 h 244"/>
                <a:gd name="T2" fmla="*/ 45 w 148"/>
                <a:gd name="T3" fmla="*/ 63 h 244"/>
                <a:gd name="T4" fmla="*/ 27 w 148"/>
                <a:gd name="T5" fmla="*/ 69 h 244"/>
                <a:gd name="T6" fmla="*/ 9 w 148"/>
                <a:gd name="T7" fmla="*/ 81 h 244"/>
                <a:gd name="T8" fmla="*/ 30 w 148"/>
                <a:gd name="T9" fmla="*/ 141 h 244"/>
                <a:gd name="T10" fmla="*/ 39 w 148"/>
                <a:gd name="T11" fmla="*/ 168 h 244"/>
                <a:gd name="T12" fmla="*/ 45 w 148"/>
                <a:gd name="T13" fmla="*/ 177 h 244"/>
                <a:gd name="T14" fmla="*/ 63 w 148"/>
                <a:gd name="T15" fmla="*/ 183 h 244"/>
                <a:gd name="T16" fmla="*/ 72 w 148"/>
                <a:gd name="T17" fmla="*/ 147 h 244"/>
                <a:gd name="T18" fmla="*/ 93 w 148"/>
                <a:gd name="T19" fmla="*/ 126 h 244"/>
                <a:gd name="T20" fmla="*/ 84 w 148"/>
                <a:gd name="T21" fmla="*/ 51 h 244"/>
                <a:gd name="T22" fmla="*/ 105 w 148"/>
                <a:gd name="T23" fmla="*/ 36 h 244"/>
                <a:gd name="T24" fmla="*/ 84 w 148"/>
                <a:gd name="T25" fmla="*/ 15 h 244"/>
                <a:gd name="T26" fmla="*/ 72 w 148"/>
                <a:gd name="T27" fmla="*/ 0 h 24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invGray">
            <a:xfrm>
              <a:off x="3894" y="3043"/>
              <a:ext cx="71" cy="137"/>
            </a:xfrm>
            <a:custGeom>
              <a:avLst/>
              <a:gdLst>
                <a:gd name="T0" fmla="*/ 36 w 96"/>
                <a:gd name="T1" fmla="*/ 1 h 183"/>
                <a:gd name="T2" fmla="*/ 38 w 96"/>
                <a:gd name="T3" fmla="*/ 26 h 183"/>
                <a:gd name="T4" fmla="*/ 44 w 96"/>
                <a:gd name="T5" fmla="*/ 46 h 183"/>
                <a:gd name="T6" fmla="*/ 46 w 96"/>
                <a:gd name="T7" fmla="*/ 69 h 183"/>
                <a:gd name="T8" fmla="*/ 50 w 96"/>
                <a:gd name="T9" fmla="*/ 79 h 183"/>
                <a:gd name="T10" fmla="*/ 53 w 96"/>
                <a:gd name="T11" fmla="*/ 94 h 183"/>
                <a:gd name="T12" fmla="*/ 42 w 96"/>
                <a:gd name="T13" fmla="*/ 70 h 183"/>
                <a:gd name="T14" fmla="*/ 26 w 96"/>
                <a:gd name="T15" fmla="*/ 58 h 183"/>
                <a:gd name="T16" fmla="*/ 4 w 96"/>
                <a:gd name="T17" fmla="*/ 62 h 183"/>
                <a:gd name="T18" fmla="*/ 6 w 96"/>
                <a:gd name="T19" fmla="*/ 76 h 183"/>
                <a:gd name="T20" fmla="*/ 30 w 96"/>
                <a:gd name="T21" fmla="*/ 85 h 183"/>
                <a:gd name="T22" fmla="*/ 42 w 96"/>
                <a:gd name="T23" fmla="*/ 101 h 183"/>
                <a:gd name="T24" fmla="*/ 53 w 96"/>
                <a:gd name="T25" fmla="*/ 101 h 183"/>
                <a:gd name="T26" fmla="*/ 58 w 96"/>
                <a:gd name="T27" fmla="*/ 112 h 183"/>
                <a:gd name="T28" fmla="*/ 71 w 96"/>
                <a:gd name="T29" fmla="*/ 134 h 183"/>
                <a:gd name="T30" fmla="*/ 60 w 96"/>
                <a:gd name="T31" fmla="*/ 94 h 183"/>
                <a:gd name="T32" fmla="*/ 59 w 96"/>
                <a:gd name="T33" fmla="*/ 70 h 183"/>
                <a:gd name="T34" fmla="*/ 53 w 96"/>
                <a:gd name="T35" fmla="*/ 47 h 183"/>
                <a:gd name="T36" fmla="*/ 47 w 96"/>
                <a:gd name="T37" fmla="*/ 31 h 183"/>
                <a:gd name="T38" fmla="*/ 42 w 96"/>
                <a:gd name="T39" fmla="*/ 15 h 183"/>
                <a:gd name="T40" fmla="*/ 36 w 96"/>
                <a:gd name="T41" fmla="*/ 1 h 18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invGray">
            <a:xfrm>
              <a:off x="3943" y="3153"/>
              <a:ext cx="40" cy="131"/>
            </a:xfrm>
            <a:custGeom>
              <a:avLst/>
              <a:gdLst>
                <a:gd name="T0" fmla="*/ 4 w 54"/>
                <a:gd name="T1" fmla="*/ 0 h 175"/>
                <a:gd name="T2" fmla="*/ 0 w 54"/>
                <a:gd name="T3" fmla="*/ 19 h 175"/>
                <a:gd name="T4" fmla="*/ 7 w 54"/>
                <a:gd name="T5" fmla="*/ 40 h 175"/>
                <a:gd name="T6" fmla="*/ 13 w 54"/>
                <a:gd name="T7" fmla="*/ 70 h 175"/>
                <a:gd name="T8" fmla="*/ 25 w 54"/>
                <a:gd name="T9" fmla="*/ 97 h 175"/>
                <a:gd name="T10" fmla="*/ 40 w 54"/>
                <a:gd name="T11" fmla="*/ 131 h 175"/>
                <a:gd name="T12" fmla="*/ 30 w 54"/>
                <a:gd name="T13" fmla="*/ 86 h 175"/>
                <a:gd name="T14" fmla="*/ 25 w 54"/>
                <a:gd name="T15" fmla="*/ 70 h 175"/>
                <a:gd name="T16" fmla="*/ 21 w 54"/>
                <a:gd name="T17" fmla="*/ 46 h 175"/>
                <a:gd name="T18" fmla="*/ 19 w 54"/>
                <a:gd name="T19" fmla="*/ 34 h 175"/>
                <a:gd name="T20" fmla="*/ 12 w 54"/>
                <a:gd name="T21" fmla="*/ 28 h 175"/>
                <a:gd name="T22" fmla="*/ 4 w 54"/>
                <a:gd name="T23" fmla="*/ 0 h 17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invGray">
            <a:xfrm>
              <a:off x="3988" y="3290"/>
              <a:ext cx="65" cy="53"/>
            </a:xfrm>
            <a:custGeom>
              <a:avLst/>
              <a:gdLst>
                <a:gd name="T0" fmla="*/ 2 w 86"/>
                <a:gd name="T1" fmla="*/ 0 h 73"/>
                <a:gd name="T2" fmla="*/ 6 w 86"/>
                <a:gd name="T3" fmla="*/ 25 h 73"/>
                <a:gd name="T4" fmla="*/ 17 w 86"/>
                <a:gd name="T5" fmla="*/ 31 h 73"/>
                <a:gd name="T6" fmla="*/ 36 w 86"/>
                <a:gd name="T7" fmla="*/ 36 h 73"/>
                <a:gd name="T8" fmla="*/ 47 w 86"/>
                <a:gd name="T9" fmla="*/ 41 h 73"/>
                <a:gd name="T10" fmla="*/ 56 w 86"/>
                <a:gd name="T11" fmla="*/ 48 h 73"/>
                <a:gd name="T12" fmla="*/ 65 w 86"/>
                <a:gd name="T13" fmla="*/ 50 h 73"/>
                <a:gd name="T14" fmla="*/ 54 w 86"/>
                <a:gd name="T15" fmla="*/ 28 h 73"/>
                <a:gd name="T16" fmla="*/ 48 w 86"/>
                <a:gd name="T17" fmla="*/ 16 h 73"/>
                <a:gd name="T18" fmla="*/ 27 w 86"/>
                <a:gd name="T19" fmla="*/ 17 h 73"/>
                <a:gd name="T20" fmla="*/ 18 w 86"/>
                <a:gd name="T21" fmla="*/ 14 h 73"/>
                <a:gd name="T22" fmla="*/ 5 w 86"/>
                <a:gd name="T23" fmla="*/ 0 h 73"/>
                <a:gd name="T24" fmla="*/ 2 w 86"/>
                <a:gd name="T25" fmla="*/ 0 h 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invGray">
            <a:xfrm>
              <a:off x="4092" y="3195"/>
              <a:ext cx="83" cy="118"/>
            </a:xfrm>
            <a:custGeom>
              <a:avLst/>
              <a:gdLst>
                <a:gd name="T0" fmla="*/ 73 w 111"/>
                <a:gd name="T1" fmla="*/ 0 h 156"/>
                <a:gd name="T2" fmla="*/ 56 w 111"/>
                <a:gd name="T3" fmla="*/ 8 h 156"/>
                <a:gd name="T4" fmla="*/ 17 w 111"/>
                <a:gd name="T5" fmla="*/ 11 h 156"/>
                <a:gd name="T6" fmla="*/ 10 w 111"/>
                <a:gd name="T7" fmla="*/ 25 h 156"/>
                <a:gd name="T8" fmla="*/ 8 w 111"/>
                <a:gd name="T9" fmla="*/ 46 h 156"/>
                <a:gd name="T10" fmla="*/ 10 w 111"/>
                <a:gd name="T11" fmla="*/ 57 h 156"/>
                <a:gd name="T12" fmla="*/ 2 w 111"/>
                <a:gd name="T13" fmla="*/ 67 h 156"/>
                <a:gd name="T14" fmla="*/ 10 w 111"/>
                <a:gd name="T15" fmla="*/ 82 h 156"/>
                <a:gd name="T16" fmla="*/ 17 w 111"/>
                <a:gd name="T17" fmla="*/ 94 h 156"/>
                <a:gd name="T18" fmla="*/ 11 w 111"/>
                <a:gd name="T19" fmla="*/ 109 h 156"/>
                <a:gd name="T20" fmla="*/ 18 w 111"/>
                <a:gd name="T21" fmla="*/ 118 h 156"/>
                <a:gd name="T22" fmla="*/ 31 w 111"/>
                <a:gd name="T23" fmla="*/ 109 h 156"/>
                <a:gd name="T24" fmla="*/ 37 w 111"/>
                <a:gd name="T25" fmla="*/ 70 h 156"/>
                <a:gd name="T26" fmla="*/ 42 w 111"/>
                <a:gd name="T27" fmla="*/ 95 h 156"/>
                <a:gd name="T28" fmla="*/ 49 w 111"/>
                <a:gd name="T29" fmla="*/ 110 h 156"/>
                <a:gd name="T30" fmla="*/ 46 w 111"/>
                <a:gd name="T31" fmla="*/ 85 h 156"/>
                <a:gd name="T32" fmla="*/ 54 w 111"/>
                <a:gd name="T33" fmla="*/ 55 h 156"/>
                <a:gd name="T34" fmla="*/ 52 w 111"/>
                <a:gd name="T35" fmla="*/ 39 h 156"/>
                <a:gd name="T36" fmla="*/ 40 w 111"/>
                <a:gd name="T37" fmla="*/ 45 h 156"/>
                <a:gd name="T38" fmla="*/ 26 w 111"/>
                <a:gd name="T39" fmla="*/ 41 h 156"/>
                <a:gd name="T40" fmla="*/ 31 w 111"/>
                <a:gd name="T41" fmla="*/ 27 h 156"/>
                <a:gd name="T42" fmla="*/ 46 w 111"/>
                <a:gd name="T43" fmla="*/ 26 h 156"/>
                <a:gd name="T44" fmla="*/ 58 w 111"/>
                <a:gd name="T45" fmla="*/ 30 h 156"/>
                <a:gd name="T46" fmla="*/ 73 w 111"/>
                <a:gd name="T47" fmla="*/ 23 h 156"/>
                <a:gd name="T48" fmla="*/ 83 w 111"/>
                <a:gd name="T49" fmla="*/ 10 h 156"/>
                <a:gd name="T50" fmla="*/ 73 w 111"/>
                <a:gd name="T51" fmla="*/ 0 h 15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invGray">
            <a:xfrm>
              <a:off x="4064" y="2777"/>
              <a:ext cx="22" cy="71"/>
            </a:xfrm>
            <a:custGeom>
              <a:avLst/>
              <a:gdLst>
                <a:gd name="T0" fmla="*/ 9 w 30"/>
                <a:gd name="T1" fmla="*/ 0 h 94"/>
                <a:gd name="T2" fmla="*/ 0 w 30"/>
                <a:gd name="T3" fmla="*/ 12 h 94"/>
                <a:gd name="T4" fmla="*/ 4 w 30"/>
                <a:gd name="T5" fmla="*/ 28 h 94"/>
                <a:gd name="T6" fmla="*/ 1 w 30"/>
                <a:gd name="T7" fmla="*/ 46 h 94"/>
                <a:gd name="T8" fmla="*/ 12 w 30"/>
                <a:gd name="T9" fmla="*/ 71 h 94"/>
                <a:gd name="T10" fmla="*/ 22 w 30"/>
                <a:gd name="T11" fmla="*/ 62 h 94"/>
                <a:gd name="T12" fmla="*/ 16 w 30"/>
                <a:gd name="T13" fmla="*/ 46 h 94"/>
                <a:gd name="T14" fmla="*/ 9 w 30"/>
                <a:gd name="T15" fmla="*/ 0 h 9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invGray">
            <a:xfrm>
              <a:off x="4078" y="2896"/>
              <a:ext cx="61" cy="118"/>
            </a:xfrm>
            <a:custGeom>
              <a:avLst/>
              <a:gdLst>
                <a:gd name="T0" fmla="*/ 9 w 81"/>
                <a:gd name="T1" fmla="*/ 1 h 158"/>
                <a:gd name="T2" fmla="*/ 0 w 81"/>
                <a:gd name="T3" fmla="*/ 15 h 158"/>
                <a:gd name="T4" fmla="*/ 6 w 81"/>
                <a:gd name="T5" fmla="*/ 37 h 158"/>
                <a:gd name="T6" fmla="*/ 5 w 81"/>
                <a:gd name="T7" fmla="*/ 80 h 158"/>
                <a:gd name="T8" fmla="*/ 13 w 81"/>
                <a:gd name="T9" fmla="*/ 77 h 158"/>
                <a:gd name="T10" fmla="*/ 15 w 81"/>
                <a:gd name="T11" fmla="*/ 86 h 158"/>
                <a:gd name="T12" fmla="*/ 22 w 81"/>
                <a:gd name="T13" fmla="*/ 91 h 158"/>
                <a:gd name="T14" fmla="*/ 29 w 81"/>
                <a:gd name="T15" fmla="*/ 105 h 158"/>
                <a:gd name="T16" fmla="*/ 36 w 81"/>
                <a:gd name="T17" fmla="*/ 96 h 158"/>
                <a:gd name="T18" fmla="*/ 49 w 81"/>
                <a:gd name="T19" fmla="*/ 100 h 158"/>
                <a:gd name="T20" fmla="*/ 47 w 81"/>
                <a:gd name="T21" fmla="*/ 81 h 158"/>
                <a:gd name="T22" fmla="*/ 36 w 81"/>
                <a:gd name="T23" fmla="*/ 78 h 158"/>
                <a:gd name="T24" fmla="*/ 29 w 81"/>
                <a:gd name="T25" fmla="*/ 68 h 158"/>
                <a:gd name="T26" fmla="*/ 25 w 81"/>
                <a:gd name="T27" fmla="*/ 55 h 158"/>
                <a:gd name="T28" fmla="*/ 31 w 81"/>
                <a:gd name="T29" fmla="*/ 40 h 158"/>
                <a:gd name="T30" fmla="*/ 26 w 81"/>
                <a:gd name="T31" fmla="*/ 26 h 158"/>
                <a:gd name="T32" fmla="*/ 32 w 81"/>
                <a:gd name="T33" fmla="*/ 15 h 158"/>
                <a:gd name="T34" fmla="*/ 22 w 81"/>
                <a:gd name="T35" fmla="*/ 3 h 158"/>
                <a:gd name="T36" fmla="*/ 14 w 81"/>
                <a:gd name="T37" fmla="*/ 5 h 158"/>
                <a:gd name="T38" fmla="*/ 9 w 81"/>
                <a:gd name="T39" fmla="*/ 1 h 15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invGray">
            <a:xfrm>
              <a:off x="4121" y="3052"/>
              <a:ext cx="64" cy="78"/>
            </a:xfrm>
            <a:custGeom>
              <a:avLst/>
              <a:gdLst>
                <a:gd name="T0" fmla="*/ 39 w 85"/>
                <a:gd name="T1" fmla="*/ 0 h 105"/>
                <a:gd name="T2" fmla="*/ 33 w 85"/>
                <a:gd name="T3" fmla="*/ 13 h 105"/>
                <a:gd name="T4" fmla="*/ 24 w 85"/>
                <a:gd name="T5" fmla="*/ 22 h 105"/>
                <a:gd name="T6" fmla="*/ 12 w 85"/>
                <a:gd name="T7" fmla="*/ 26 h 105"/>
                <a:gd name="T8" fmla="*/ 6 w 85"/>
                <a:gd name="T9" fmla="*/ 36 h 105"/>
                <a:gd name="T10" fmla="*/ 3 w 85"/>
                <a:gd name="T11" fmla="*/ 55 h 105"/>
                <a:gd name="T12" fmla="*/ 10 w 85"/>
                <a:gd name="T13" fmla="*/ 53 h 105"/>
                <a:gd name="T14" fmla="*/ 19 w 85"/>
                <a:gd name="T15" fmla="*/ 46 h 105"/>
                <a:gd name="T16" fmla="*/ 26 w 85"/>
                <a:gd name="T17" fmla="*/ 51 h 105"/>
                <a:gd name="T18" fmla="*/ 44 w 85"/>
                <a:gd name="T19" fmla="*/ 74 h 105"/>
                <a:gd name="T20" fmla="*/ 53 w 85"/>
                <a:gd name="T21" fmla="*/ 53 h 105"/>
                <a:gd name="T22" fmla="*/ 64 w 85"/>
                <a:gd name="T23" fmla="*/ 51 h 105"/>
                <a:gd name="T24" fmla="*/ 56 w 85"/>
                <a:gd name="T25" fmla="*/ 29 h 105"/>
                <a:gd name="T26" fmla="*/ 39 w 85"/>
                <a:gd name="T27" fmla="*/ 0 h 10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56" name="Freeform 58"/>
            <p:cNvSpPr>
              <a:spLocks/>
            </p:cNvSpPr>
            <p:nvPr/>
          </p:nvSpPr>
          <p:spPr bwMode="invGray">
            <a:xfrm>
              <a:off x="4197" y="3193"/>
              <a:ext cx="29" cy="49"/>
            </a:xfrm>
            <a:custGeom>
              <a:avLst/>
              <a:gdLst>
                <a:gd name="T0" fmla="*/ 5 w 38"/>
                <a:gd name="T1" fmla="*/ 20 h 66"/>
                <a:gd name="T2" fmla="*/ 20 w 38"/>
                <a:gd name="T3" fmla="*/ 49 h 66"/>
                <a:gd name="T4" fmla="*/ 23 w 38"/>
                <a:gd name="T5" fmla="*/ 39 h 66"/>
                <a:gd name="T6" fmla="*/ 29 w 38"/>
                <a:gd name="T7" fmla="*/ 30 h 66"/>
                <a:gd name="T8" fmla="*/ 23 w 38"/>
                <a:gd name="T9" fmla="*/ 19 h 66"/>
                <a:gd name="T10" fmla="*/ 15 w 38"/>
                <a:gd name="T11" fmla="*/ 10 h 66"/>
                <a:gd name="T12" fmla="*/ 8 w 38"/>
                <a:gd name="T13" fmla="*/ 1 h 66"/>
                <a:gd name="T14" fmla="*/ 2 w 38"/>
                <a:gd name="T15" fmla="*/ 9 h 66"/>
                <a:gd name="T16" fmla="*/ 5 w 38"/>
                <a:gd name="T17" fmla="*/ 20 h 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57" name="Freeform 59"/>
            <p:cNvSpPr>
              <a:spLocks/>
            </p:cNvSpPr>
            <p:nvPr/>
          </p:nvSpPr>
          <p:spPr bwMode="invGray">
            <a:xfrm>
              <a:off x="4181" y="3275"/>
              <a:ext cx="18" cy="16"/>
            </a:xfrm>
            <a:custGeom>
              <a:avLst/>
              <a:gdLst>
                <a:gd name="T0" fmla="*/ 0 w 24"/>
                <a:gd name="T1" fmla="*/ 0 h 23"/>
                <a:gd name="T2" fmla="*/ 5 w 24"/>
                <a:gd name="T3" fmla="*/ 16 h 23"/>
                <a:gd name="T4" fmla="*/ 18 w 24"/>
                <a:gd name="T5" fmla="*/ 8 h 23"/>
                <a:gd name="T6" fmla="*/ 0 w 24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58" name="Freeform 60"/>
            <p:cNvSpPr>
              <a:spLocks/>
            </p:cNvSpPr>
            <p:nvPr/>
          </p:nvSpPr>
          <p:spPr bwMode="invGray">
            <a:xfrm>
              <a:off x="4208" y="3265"/>
              <a:ext cx="45" cy="36"/>
            </a:xfrm>
            <a:custGeom>
              <a:avLst/>
              <a:gdLst>
                <a:gd name="T0" fmla="*/ 7 w 60"/>
                <a:gd name="T1" fmla="*/ 0 h 49"/>
                <a:gd name="T2" fmla="*/ 0 w 60"/>
                <a:gd name="T3" fmla="*/ 13 h 49"/>
                <a:gd name="T4" fmla="*/ 21 w 60"/>
                <a:gd name="T5" fmla="*/ 24 h 49"/>
                <a:gd name="T6" fmla="*/ 32 w 60"/>
                <a:gd name="T7" fmla="*/ 34 h 49"/>
                <a:gd name="T8" fmla="*/ 45 w 60"/>
                <a:gd name="T9" fmla="*/ 31 h 49"/>
                <a:gd name="T10" fmla="*/ 37 w 60"/>
                <a:gd name="T11" fmla="*/ 18 h 49"/>
                <a:gd name="T12" fmla="*/ 21 w 60"/>
                <a:gd name="T13" fmla="*/ 2 h 49"/>
                <a:gd name="T14" fmla="*/ 14 w 60"/>
                <a:gd name="T15" fmla="*/ 12 h 49"/>
                <a:gd name="T16" fmla="*/ 7 w 60"/>
                <a:gd name="T17" fmla="*/ 0 h 4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59" name="Freeform 61"/>
            <p:cNvSpPr>
              <a:spLocks/>
            </p:cNvSpPr>
            <p:nvPr/>
          </p:nvSpPr>
          <p:spPr bwMode="invGray">
            <a:xfrm>
              <a:off x="4277" y="3335"/>
              <a:ext cx="24" cy="33"/>
            </a:xfrm>
            <a:custGeom>
              <a:avLst/>
              <a:gdLst>
                <a:gd name="T0" fmla="*/ 21 w 32"/>
                <a:gd name="T1" fmla="*/ 0 h 44"/>
                <a:gd name="T2" fmla="*/ 8 w 32"/>
                <a:gd name="T3" fmla="*/ 8 h 44"/>
                <a:gd name="T4" fmla="*/ 9 w 32"/>
                <a:gd name="T5" fmla="*/ 24 h 44"/>
                <a:gd name="T6" fmla="*/ 18 w 32"/>
                <a:gd name="T7" fmla="*/ 27 h 44"/>
                <a:gd name="T8" fmla="*/ 21 w 32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60" name="Freeform 62"/>
            <p:cNvSpPr>
              <a:spLocks/>
            </p:cNvSpPr>
            <p:nvPr/>
          </p:nvSpPr>
          <p:spPr bwMode="invGray">
            <a:xfrm>
              <a:off x="4544" y="3293"/>
              <a:ext cx="46" cy="47"/>
            </a:xfrm>
            <a:custGeom>
              <a:avLst/>
              <a:gdLst>
                <a:gd name="T0" fmla="*/ 5 w 61"/>
                <a:gd name="T1" fmla="*/ 0 h 63"/>
                <a:gd name="T2" fmla="*/ 0 w 61"/>
                <a:gd name="T3" fmla="*/ 10 h 63"/>
                <a:gd name="T4" fmla="*/ 18 w 61"/>
                <a:gd name="T5" fmla="*/ 26 h 63"/>
                <a:gd name="T6" fmla="*/ 27 w 61"/>
                <a:gd name="T7" fmla="*/ 40 h 63"/>
                <a:gd name="T8" fmla="*/ 35 w 61"/>
                <a:gd name="T9" fmla="*/ 47 h 63"/>
                <a:gd name="T10" fmla="*/ 46 w 61"/>
                <a:gd name="T11" fmla="*/ 42 h 63"/>
                <a:gd name="T12" fmla="*/ 25 w 61"/>
                <a:gd name="T13" fmla="*/ 13 h 63"/>
                <a:gd name="T14" fmla="*/ 5 w 61"/>
                <a:gd name="T15" fmla="*/ 0 h 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61" name="Freeform 63"/>
            <p:cNvSpPr>
              <a:spLocks/>
            </p:cNvSpPr>
            <p:nvPr/>
          </p:nvSpPr>
          <p:spPr bwMode="invGray">
            <a:xfrm>
              <a:off x="4147" y="3352"/>
              <a:ext cx="46" cy="50"/>
            </a:xfrm>
            <a:custGeom>
              <a:avLst/>
              <a:gdLst>
                <a:gd name="T0" fmla="*/ 21 w 61"/>
                <a:gd name="T1" fmla="*/ 5 h 67"/>
                <a:gd name="T2" fmla="*/ 23 w 61"/>
                <a:gd name="T3" fmla="*/ 25 h 67"/>
                <a:gd name="T4" fmla="*/ 12 w 61"/>
                <a:gd name="T5" fmla="*/ 32 h 67"/>
                <a:gd name="T6" fmla="*/ 17 w 61"/>
                <a:gd name="T7" fmla="*/ 50 h 67"/>
                <a:gd name="T8" fmla="*/ 36 w 61"/>
                <a:gd name="T9" fmla="*/ 43 h 67"/>
                <a:gd name="T10" fmla="*/ 45 w 61"/>
                <a:gd name="T11" fmla="*/ 35 h 67"/>
                <a:gd name="T12" fmla="*/ 38 w 61"/>
                <a:gd name="T13" fmla="*/ 21 h 67"/>
                <a:gd name="T14" fmla="*/ 43 w 61"/>
                <a:gd name="T15" fmla="*/ 10 h 67"/>
                <a:gd name="T16" fmla="*/ 41 w 61"/>
                <a:gd name="T17" fmla="*/ 1 h 67"/>
                <a:gd name="T18" fmla="*/ 35 w 61"/>
                <a:gd name="T19" fmla="*/ 3 h 67"/>
                <a:gd name="T20" fmla="*/ 38 w 61"/>
                <a:gd name="T21" fmla="*/ 4 h 67"/>
                <a:gd name="T22" fmla="*/ 37 w 61"/>
                <a:gd name="T23" fmla="*/ 12 h 67"/>
                <a:gd name="T24" fmla="*/ 32 w 61"/>
                <a:gd name="T25" fmla="*/ 17 h 67"/>
                <a:gd name="T26" fmla="*/ 21 w 61"/>
                <a:gd name="T27" fmla="*/ 5 h 6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62" name="Freeform 64"/>
            <p:cNvSpPr>
              <a:spLocks/>
            </p:cNvSpPr>
            <p:nvPr/>
          </p:nvSpPr>
          <p:spPr bwMode="invGray">
            <a:xfrm>
              <a:off x="4098" y="3371"/>
              <a:ext cx="32" cy="27"/>
            </a:xfrm>
            <a:custGeom>
              <a:avLst/>
              <a:gdLst>
                <a:gd name="T0" fmla="*/ 16 w 43"/>
                <a:gd name="T1" fmla="*/ 2 h 36"/>
                <a:gd name="T2" fmla="*/ 4 w 43"/>
                <a:gd name="T3" fmla="*/ 5 h 36"/>
                <a:gd name="T4" fmla="*/ 25 w 43"/>
                <a:gd name="T5" fmla="*/ 27 h 36"/>
                <a:gd name="T6" fmla="*/ 31 w 43"/>
                <a:gd name="T7" fmla="*/ 23 h 36"/>
                <a:gd name="T8" fmla="*/ 16 w 43"/>
                <a:gd name="T9" fmla="*/ 2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63" name="Freeform 65"/>
            <p:cNvSpPr>
              <a:spLocks/>
            </p:cNvSpPr>
            <p:nvPr/>
          </p:nvSpPr>
          <p:spPr bwMode="invGray">
            <a:xfrm>
              <a:off x="4077" y="3342"/>
              <a:ext cx="24" cy="31"/>
            </a:xfrm>
            <a:custGeom>
              <a:avLst/>
              <a:gdLst>
                <a:gd name="T0" fmla="*/ 16 w 32"/>
                <a:gd name="T1" fmla="*/ 0 h 41"/>
                <a:gd name="T2" fmla="*/ 0 w 32"/>
                <a:gd name="T3" fmla="*/ 20 h 41"/>
                <a:gd name="T4" fmla="*/ 12 w 32"/>
                <a:gd name="T5" fmla="*/ 18 h 41"/>
                <a:gd name="T6" fmla="*/ 14 w 32"/>
                <a:gd name="T7" fmla="*/ 22 h 41"/>
                <a:gd name="T8" fmla="*/ 12 w 32"/>
                <a:gd name="T9" fmla="*/ 26 h 41"/>
                <a:gd name="T10" fmla="*/ 23 w 32"/>
                <a:gd name="T11" fmla="*/ 16 h 41"/>
                <a:gd name="T12" fmla="*/ 18 w 32"/>
                <a:gd name="T13" fmla="*/ 7 h 41"/>
                <a:gd name="T14" fmla="*/ 16 w 32"/>
                <a:gd name="T15" fmla="*/ 0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64" name="Freeform 66"/>
            <p:cNvSpPr>
              <a:spLocks/>
            </p:cNvSpPr>
            <p:nvPr/>
          </p:nvSpPr>
          <p:spPr bwMode="invGray">
            <a:xfrm>
              <a:off x="4111" y="3353"/>
              <a:ext cx="34" cy="24"/>
            </a:xfrm>
            <a:custGeom>
              <a:avLst/>
              <a:gdLst>
                <a:gd name="T0" fmla="*/ 16 w 45"/>
                <a:gd name="T1" fmla="*/ 0 h 32"/>
                <a:gd name="T2" fmla="*/ 0 w 45"/>
                <a:gd name="T3" fmla="*/ 5 h 32"/>
                <a:gd name="T4" fmla="*/ 20 w 45"/>
                <a:gd name="T5" fmla="*/ 23 h 32"/>
                <a:gd name="T6" fmla="*/ 34 w 45"/>
                <a:gd name="T7" fmla="*/ 18 h 32"/>
                <a:gd name="T8" fmla="*/ 17 w 45"/>
                <a:gd name="T9" fmla="*/ 8 h 32"/>
                <a:gd name="T10" fmla="*/ 16 w 45"/>
                <a:gd name="T11" fmla="*/ 0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65" name="Freeform 67"/>
            <p:cNvSpPr>
              <a:spLocks/>
            </p:cNvSpPr>
            <p:nvPr/>
          </p:nvSpPr>
          <p:spPr bwMode="invGray">
            <a:xfrm>
              <a:off x="4062" y="3021"/>
              <a:ext cx="27" cy="55"/>
            </a:xfrm>
            <a:custGeom>
              <a:avLst/>
              <a:gdLst>
                <a:gd name="T0" fmla="*/ 23 w 35"/>
                <a:gd name="T1" fmla="*/ 0 h 74"/>
                <a:gd name="T2" fmla="*/ 16 w 35"/>
                <a:gd name="T3" fmla="*/ 11 h 74"/>
                <a:gd name="T4" fmla="*/ 7 w 35"/>
                <a:gd name="T5" fmla="*/ 27 h 74"/>
                <a:gd name="T6" fmla="*/ 0 w 35"/>
                <a:gd name="T7" fmla="*/ 44 h 74"/>
                <a:gd name="T8" fmla="*/ 6 w 35"/>
                <a:gd name="T9" fmla="*/ 55 h 74"/>
                <a:gd name="T10" fmla="*/ 15 w 35"/>
                <a:gd name="T11" fmla="*/ 44 h 74"/>
                <a:gd name="T12" fmla="*/ 27 w 35"/>
                <a:gd name="T13" fmla="*/ 24 h 74"/>
                <a:gd name="T14" fmla="*/ 23 w 35"/>
                <a:gd name="T15" fmla="*/ 0 h 7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66" name="Freeform 68"/>
            <p:cNvSpPr>
              <a:spLocks/>
            </p:cNvSpPr>
            <p:nvPr/>
          </p:nvSpPr>
          <p:spPr bwMode="invGray">
            <a:xfrm>
              <a:off x="4113" y="3012"/>
              <a:ext cx="19" cy="56"/>
            </a:xfrm>
            <a:custGeom>
              <a:avLst/>
              <a:gdLst>
                <a:gd name="T0" fmla="*/ 10 w 25"/>
                <a:gd name="T1" fmla="*/ 5 h 73"/>
                <a:gd name="T2" fmla="*/ 3 w 25"/>
                <a:gd name="T3" fmla="*/ 6 h 73"/>
                <a:gd name="T4" fmla="*/ 0 w 25"/>
                <a:gd name="T5" fmla="*/ 17 h 73"/>
                <a:gd name="T6" fmla="*/ 11 w 25"/>
                <a:gd name="T7" fmla="*/ 31 h 73"/>
                <a:gd name="T8" fmla="*/ 19 w 25"/>
                <a:gd name="T9" fmla="*/ 43 h 73"/>
                <a:gd name="T10" fmla="*/ 12 w 25"/>
                <a:gd name="T11" fmla="*/ 15 h 73"/>
                <a:gd name="T12" fmla="*/ 10 w 25"/>
                <a:gd name="T13" fmla="*/ 5 h 7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67" name="Freeform 69"/>
            <p:cNvSpPr>
              <a:spLocks/>
            </p:cNvSpPr>
            <p:nvPr/>
          </p:nvSpPr>
          <p:spPr bwMode="invGray">
            <a:xfrm>
              <a:off x="4135" y="2995"/>
              <a:ext cx="10" cy="25"/>
            </a:xfrm>
            <a:custGeom>
              <a:avLst/>
              <a:gdLst>
                <a:gd name="T0" fmla="*/ 8 w 14"/>
                <a:gd name="T1" fmla="*/ 0 h 33"/>
                <a:gd name="T2" fmla="*/ 1 w 14"/>
                <a:gd name="T3" fmla="*/ 8 h 33"/>
                <a:gd name="T4" fmla="*/ 8 w 14"/>
                <a:gd name="T5" fmla="*/ 19 h 33"/>
                <a:gd name="T6" fmla="*/ 8 w 14"/>
                <a:gd name="T7" fmla="*/ 0 h 3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68" name="Freeform 70"/>
            <p:cNvSpPr>
              <a:spLocks/>
            </p:cNvSpPr>
            <p:nvPr/>
          </p:nvSpPr>
          <p:spPr bwMode="invGray">
            <a:xfrm>
              <a:off x="4145" y="3007"/>
              <a:ext cx="21" cy="48"/>
            </a:xfrm>
            <a:custGeom>
              <a:avLst/>
              <a:gdLst>
                <a:gd name="T0" fmla="*/ 4 w 28"/>
                <a:gd name="T1" fmla="*/ 0 h 64"/>
                <a:gd name="T2" fmla="*/ 8 w 28"/>
                <a:gd name="T3" fmla="*/ 11 h 64"/>
                <a:gd name="T4" fmla="*/ 15 w 28"/>
                <a:gd name="T5" fmla="*/ 16 h 64"/>
                <a:gd name="T6" fmla="*/ 6 w 28"/>
                <a:gd name="T7" fmla="*/ 29 h 64"/>
                <a:gd name="T8" fmla="*/ 0 w 28"/>
                <a:gd name="T9" fmla="*/ 42 h 64"/>
                <a:gd name="T10" fmla="*/ 8 w 28"/>
                <a:gd name="T11" fmla="*/ 43 h 64"/>
                <a:gd name="T12" fmla="*/ 20 w 28"/>
                <a:gd name="T13" fmla="*/ 20 h 64"/>
                <a:gd name="T14" fmla="*/ 4 w 28"/>
                <a:gd name="T15" fmla="*/ 0 h 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69" name="Freeform 71"/>
            <p:cNvSpPr>
              <a:spLocks/>
            </p:cNvSpPr>
            <p:nvPr/>
          </p:nvSpPr>
          <p:spPr bwMode="invGray">
            <a:xfrm>
              <a:off x="3876" y="3076"/>
              <a:ext cx="12" cy="27"/>
            </a:xfrm>
            <a:custGeom>
              <a:avLst/>
              <a:gdLst>
                <a:gd name="T0" fmla="*/ 11 w 16"/>
                <a:gd name="T1" fmla="*/ 2 h 36"/>
                <a:gd name="T2" fmla="*/ 0 w 16"/>
                <a:gd name="T3" fmla="*/ 5 h 36"/>
                <a:gd name="T4" fmla="*/ 6 w 16"/>
                <a:gd name="T5" fmla="*/ 17 h 36"/>
                <a:gd name="T6" fmla="*/ 11 w 16"/>
                <a:gd name="T7" fmla="*/ 2 h 3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70" name="Freeform 72"/>
            <p:cNvSpPr>
              <a:spLocks/>
            </p:cNvSpPr>
            <p:nvPr/>
          </p:nvSpPr>
          <p:spPr bwMode="invGray">
            <a:xfrm>
              <a:off x="3866" y="3053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71" name="Freeform 73"/>
            <p:cNvSpPr>
              <a:spLocks/>
            </p:cNvSpPr>
            <p:nvPr/>
          </p:nvSpPr>
          <p:spPr bwMode="invGray">
            <a:xfrm>
              <a:off x="3862" y="3035"/>
              <a:ext cx="11" cy="14"/>
            </a:xfrm>
            <a:custGeom>
              <a:avLst/>
              <a:gdLst>
                <a:gd name="T0" fmla="*/ 7 w 16"/>
                <a:gd name="T1" fmla="*/ 4 h 19"/>
                <a:gd name="T2" fmla="*/ 0 w 16"/>
                <a:gd name="T3" fmla="*/ 7 h 19"/>
                <a:gd name="T4" fmla="*/ 8 w 16"/>
                <a:gd name="T5" fmla="*/ 14 h 19"/>
                <a:gd name="T6" fmla="*/ 7 w 16"/>
                <a:gd name="T7" fmla="*/ 4 h 1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72" name="Freeform 74"/>
            <p:cNvSpPr>
              <a:spLocks/>
            </p:cNvSpPr>
            <p:nvPr/>
          </p:nvSpPr>
          <p:spPr bwMode="invGray">
            <a:xfrm>
              <a:off x="3850" y="2995"/>
              <a:ext cx="11" cy="19"/>
            </a:xfrm>
            <a:custGeom>
              <a:avLst/>
              <a:gdLst>
                <a:gd name="T0" fmla="*/ 5 w 14"/>
                <a:gd name="T1" fmla="*/ 0 h 25"/>
                <a:gd name="T2" fmla="*/ 0 w 14"/>
                <a:gd name="T3" fmla="*/ 10 h 25"/>
                <a:gd name="T4" fmla="*/ 9 w 14"/>
                <a:gd name="T5" fmla="*/ 18 h 25"/>
                <a:gd name="T6" fmla="*/ 5 w 14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73" name="Freeform 75"/>
            <p:cNvSpPr>
              <a:spLocks/>
            </p:cNvSpPr>
            <p:nvPr/>
          </p:nvSpPr>
          <p:spPr bwMode="invGray">
            <a:xfrm>
              <a:off x="3852" y="3020"/>
              <a:ext cx="17" cy="13"/>
            </a:xfrm>
            <a:custGeom>
              <a:avLst/>
              <a:gdLst>
                <a:gd name="T0" fmla="*/ 10 w 22"/>
                <a:gd name="T1" fmla="*/ 0 h 18"/>
                <a:gd name="T2" fmla="*/ 15 w 22"/>
                <a:gd name="T3" fmla="*/ 13 h 18"/>
                <a:gd name="T4" fmla="*/ 11 w 22"/>
                <a:gd name="T5" fmla="*/ 4 h 18"/>
                <a:gd name="T6" fmla="*/ 10 w 22"/>
                <a:gd name="T7" fmla="*/ 0 h 1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74" name="Freeform 76"/>
            <p:cNvSpPr>
              <a:spLocks/>
            </p:cNvSpPr>
            <p:nvPr/>
          </p:nvSpPr>
          <p:spPr bwMode="invGray">
            <a:xfrm>
              <a:off x="4688" y="3643"/>
              <a:ext cx="45" cy="60"/>
            </a:xfrm>
            <a:custGeom>
              <a:avLst/>
              <a:gdLst>
                <a:gd name="T0" fmla="*/ 8 w 60"/>
                <a:gd name="T1" fmla="*/ 5 h 81"/>
                <a:gd name="T2" fmla="*/ 2 w 60"/>
                <a:gd name="T3" fmla="*/ 13 h 81"/>
                <a:gd name="T4" fmla="*/ 11 w 60"/>
                <a:gd name="T5" fmla="*/ 29 h 81"/>
                <a:gd name="T6" fmla="*/ 20 w 60"/>
                <a:gd name="T7" fmla="*/ 40 h 81"/>
                <a:gd name="T8" fmla="*/ 30 w 60"/>
                <a:gd name="T9" fmla="*/ 47 h 81"/>
                <a:gd name="T10" fmla="*/ 38 w 60"/>
                <a:gd name="T11" fmla="*/ 60 h 81"/>
                <a:gd name="T12" fmla="*/ 39 w 60"/>
                <a:gd name="T13" fmla="*/ 42 h 81"/>
                <a:gd name="T14" fmla="*/ 32 w 60"/>
                <a:gd name="T15" fmla="*/ 27 h 81"/>
                <a:gd name="T16" fmla="*/ 19 w 60"/>
                <a:gd name="T17" fmla="*/ 13 h 81"/>
                <a:gd name="T18" fmla="*/ 8 w 60"/>
                <a:gd name="T19" fmla="*/ 5 h 8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75" name="Freeform 77"/>
            <p:cNvSpPr>
              <a:spLocks/>
            </p:cNvSpPr>
            <p:nvPr/>
          </p:nvSpPr>
          <p:spPr bwMode="invGray">
            <a:xfrm>
              <a:off x="4919" y="3594"/>
              <a:ext cx="53" cy="46"/>
            </a:xfrm>
            <a:custGeom>
              <a:avLst/>
              <a:gdLst>
                <a:gd name="T0" fmla="*/ 21 w 71"/>
                <a:gd name="T1" fmla="*/ 17 h 61"/>
                <a:gd name="T2" fmla="*/ 10 w 71"/>
                <a:gd name="T3" fmla="*/ 24 h 61"/>
                <a:gd name="T4" fmla="*/ 1 w 71"/>
                <a:gd name="T5" fmla="*/ 33 h 61"/>
                <a:gd name="T6" fmla="*/ 10 w 71"/>
                <a:gd name="T7" fmla="*/ 44 h 61"/>
                <a:gd name="T8" fmla="*/ 21 w 71"/>
                <a:gd name="T9" fmla="*/ 33 h 61"/>
                <a:gd name="T10" fmla="*/ 30 w 71"/>
                <a:gd name="T11" fmla="*/ 17 h 61"/>
                <a:gd name="T12" fmla="*/ 41 w 71"/>
                <a:gd name="T13" fmla="*/ 0 h 61"/>
                <a:gd name="T14" fmla="*/ 53 w 71"/>
                <a:gd name="T15" fmla="*/ 8 h 61"/>
                <a:gd name="T16" fmla="*/ 26 w 71"/>
                <a:gd name="T17" fmla="*/ 17 h 61"/>
                <a:gd name="T18" fmla="*/ 21 w 71"/>
                <a:gd name="T19" fmla="*/ 17 h 6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76" name="Freeform 78"/>
            <p:cNvSpPr>
              <a:spLocks/>
            </p:cNvSpPr>
            <p:nvPr/>
          </p:nvSpPr>
          <p:spPr bwMode="invGray">
            <a:xfrm>
              <a:off x="4759" y="3569"/>
              <a:ext cx="17" cy="24"/>
            </a:xfrm>
            <a:custGeom>
              <a:avLst/>
              <a:gdLst>
                <a:gd name="T0" fmla="*/ 7 w 23"/>
                <a:gd name="T1" fmla="*/ 0 h 30"/>
                <a:gd name="T2" fmla="*/ 0 w 23"/>
                <a:gd name="T3" fmla="*/ 11 h 30"/>
                <a:gd name="T4" fmla="*/ 9 w 23"/>
                <a:gd name="T5" fmla="*/ 24 h 30"/>
                <a:gd name="T6" fmla="*/ 7 w 23"/>
                <a:gd name="T7" fmla="*/ 0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77" name="Freeform 79"/>
            <p:cNvSpPr>
              <a:spLocks/>
            </p:cNvSpPr>
            <p:nvPr/>
          </p:nvSpPr>
          <p:spPr bwMode="invGray">
            <a:xfrm>
              <a:off x="4751" y="3547"/>
              <a:ext cx="21" cy="17"/>
            </a:xfrm>
            <a:custGeom>
              <a:avLst/>
              <a:gdLst>
                <a:gd name="T0" fmla="*/ 15 w 26"/>
                <a:gd name="T1" fmla="*/ 0 h 23"/>
                <a:gd name="T2" fmla="*/ 0 w 26"/>
                <a:gd name="T3" fmla="*/ 10 h 23"/>
                <a:gd name="T4" fmla="*/ 17 w 26"/>
                <a:gd name="T5" fmla="*/ 15 h 23"/>
                <a:gd name="T6" fmla="*/ 15 w 26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78" name="Freeform 80"/>
            <p:cNvSpPr>
              <a:spLocks/>
            </p:cNvSpPr>
            <p:nvPr/>
          </p:nvSpPr>
          <p:spPr bwMode="invGray">
            <a:xfrm>
              <a:off x="4598" y="3353"/>
              <a:ext cx="24" cy="33"/>
            </a:xfrm>
            <a:custGeom>
              <a:avLst/>
              <a:gdLst>
                <a:gd name="T0" fmla="*/ 21 w 32"/>
                <a:gd name="T1" fmla="*/ 0 h 44"/>
                <a:gd name="T2" fmla="*/ 8 w 32"/>
                <a:gd name="T3" fmla="*/ 8 h 44"/>
                <a:gd name="T4" fmla="*/ 9 w 32"/>
                <a:gd name="T5" fmla="*/ 24 h 44"/>
                <a:gd name="T6" fmla="*/ 18 w 32"/>
                <a:gd name="T7" fmla="*/ 27 h 44"/>
                <a:gd name="T8" fmla="*/ 21 w 32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79" name="Freeform 81"/>
            <p:cNvSpPr>
              <a:spLocks/>
            </p:cNvSpPr>
            <p:nvPr/>
          </p:nvSpPr>
          <p:spPr bwMode="invGray">
            <a:xfrm>
              <a:off x="4632" y="3396"/>
              <a:ext cx="26" cy="33"/>
            </a:xfrm>
            <a:custGeom>
              <a:avLst/>
              <a:gdLst>
                <a:gd name="T0" fmla="*/ 23 w 34"/>
                <a:gd name="T1" fmla="*/ 0 h 44"/>
                <a:gd name="T2" fmla="*/ 8 w 34"/>
                <a:gd name="T3" fmla="*/ 7 h 44"/>
                <a:gd name="T4" fmla="*/ 11 w 34"/>
                <a:gd name="T5" fmla="*/ 24 h 44"/>
                <a:gd name="T6" fmla="*/ 20 w 34"/>
                <a:gd name="T7" fmla="*/ 27 h 44"/>
                <a:gd name="T8" fmla="*/ 23 w 34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80" name="Freeform 82"/>
            <p:cNvSpPr>
              <a:spLocks/>
            </p:cNvSpPr>
            <p:nvPr/>
          </p:nvSpPr>
          <p:spPr bwMode="invGray">
            <a:xfrm>
              <a:off x="4659" y="3459"/>
              <a:ext cx="28" cy="28"/>
            </a:xfrm>
            <a:custGeom>
              <a:avLst/>
              <a:gdLst>
                <a:gd name="T0" fmla="*/ 25 w 38"/>
                <a:gd name="T1" fmla="*/ 2 h 37"/>
                <a:gd name="T2" fmla="*/ 7 w 38"/>
                <a:gd name="T3" fmla="*/ 2 h 37"/>
                <a:gd name="T4" fmla="*/ 10 w 38"/>
                <a:gd name="T5" fmla="*/ 19 h 37"/>
                <a:gd name="T6" fmla="*/ 19 w 38"/>
                <a:gd name="T7" fmla="*/ 22 h 37"/>
                <a:gd name="T8" fmla="*/ 25 w 38"/>
                <a:gd name="T9" fmla="*/ 2 h 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81" name="Freeform 83"/>
            <p:cNvSpPr>
              <a:spLocks/>
            </p:cNvSpPr>
            <p:nvPr/>
          </p:nvSpPr>
          <p:spPr bwMode="invGray">
            <a:xfrm>
              <a:off x="4693" y="3449"/>
              <a:ext cx="28" cy="26"/>
            </a:xfrm>
            <a:custGeom>
              <a:avLst/>
              <a:gdLst>
                <a:gd name="T0" fmla="*/ 25 w 38"/>
                <a:gd name="T1" fmla="*/ 2 h 34"/>
                <a:gd name="T2" fmla="*/ 7 w 38"/>
                <a:gd name="T3" fmla="*/ 2 h 34"/>
                <a:gd name="T4" fmla="*/ 12 w 38"/>
                <a:gd name="T5" fmla="*/ 17 h 34"/>
                <a:gd name="T6" fmla="*/ 20 w 38"/>
                <a:gd name="T7" fmla="*/ 17 h 34"/>
                <a:gd name="T8" fmla="*/ 25 w 38"/>
                <a:gd name="T9" fmla="*/ 2 h 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82" name="Freeform 84"/>
            <p:cNvSpPr>
              <a:spLocks/>
            </p:cNvSpPr>
            <p:nvPr/>
          </p:nvSpPr>
          <p:spPr bwMode="invGray">
            <a:xfrm>
              <a:off x="4683" y="3413"/>
              <a:ext cx="26" cy="20"/>
            </a:xfrm>
            <a:custGeom>
              <a:avLst/>
              <a:gdLst>
                <a:gd name="T0" fmla="*/ 23 w 35"/>
                <a:gd name="T1" fmla="*/ 1 h 27"/>
                <a:gd name="T2" fmla="*/ 7 w 35"/>
                <a:gd name="T3" fmla="*/ 1 h 27"/>
                <a:gd name="T4" fmla="*/ 10 w 35"/>
                <a:gd name="T5" fmla="*/ 11 h 27"/>
                <a:gd name="T6" fmla="*/ 19 w 35"/>
                <a:gd name="T7" fmla="*/ 14 h 27"/>
                <a:gd name="T8" fmla="*/ 23 w 35"/>
                <a:gd name="T9" fmla="*/ 1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83" name="Freeform 85"/>
            <p:cNvSpPr>
              <a:spLocks/>
            </p:cNvSpPr>
            <p:nvPr/>
          </p:nvSpPr>
          <p:spPr bwMode="invGray">
            <a:xfrm>
              <a:off x="4657" y="3388"/>
              <a:ext cx="26" cy="35"/>
            </a:xfrm>
            <a:custGeom>
              <a:avLst/>
              <a:gdLst>
                <a:gd name="T0" fmla="*/ 21 w 35"/>
                <a:gd name="T1" fmla="*/ 12 h 47"/>
                <a:gd name="T2" fmla="*/ 14 w 35"/>
                <a:gd name="T3" fmla="*/ 1 h 47"/>
                <a:gd name="T4" fmla="*/ 7 w 35"/>
                <a:gd name="T5" fmla="*/ 19 h 47"/>
                <a:gd name="T6" fmla="*/ 14 w 35"/>
                <a:gd name="T7" fmla="*/ 26 h 47"/>
                <a:gd name="T8" fmla="*/ 20 w 35"/>
                <a:gd name="T9" fmla="*/ 22 h 47"/>
                <a:gd name="T10" fmla="*/ 21 w 35"/>
                <a:gd name="T11" fmla="*/ 12 h 4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84" name="Freeform 86"/>
            <p:cNvSpPr>
              <a:spLocks/>
            </p:cNvSpPr>
            <p:nvPr/>
          </p:nvSpPr>
          <p:spPr bwMode="invGray">
            <a:xfrm>
              <a:off x="4625" y="3372"/>
              <a:ext cx="24" cy="26"/>
            </a:xfrm>
            <a:custGeom>
              <a:avLst/>
              <a:gdLst>
                <a:gd name="T0" fmla="*/ 17 w 32"/>
                <a:gd name="T1" fmla="*/ 7 h 35"/>
                <a:gd name="T2" fmla="*/ 8 w 32"/>
                <a:gd name="T3" fmla="*/ 1 h 35"/>
                <a:gd name="T4" fmla="*/ 9 w 32"/>
                <a:gd name="T5" fmla="*/ 17 h 35"/>
                <a:gd name="T6" fmla="*/ 18 w 32"/>
                <a:gd name="T7" fmla="*/ 20 h 35"/>
                <a:gd name="T8" fmla="*/ 17 w 32"/>
                <a:gd name="T9" fmla="*/ 7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85" name="Freeform 87"/>
            <p:cNvSpPr>
              <a:spLocks/>
            </p:cNvSpPr>
            <p:nvPr/>
          </p:nvSpPr>
          <p:spPr bwMode="invGray">
            <a:xfrm>
              <a:off x="4665" y="3425"/>
              <a:ext cx="24" cy="26"/>
            </a:xfrm>
            <a:custGeom>
              <a:avLst/>
              <a:gdLst>
                <a:gd name="T0" fmla="*/ 17 w 32"/>
                <a:gd name="T1" fmla="*/ 7 h 35"/>
                <a:gd name="T2" fmla="*/ 8 w 32"/>
                <a:gd name="T3" fmla="*/ 1 h 35"/>
                <a:gd name="T4" fmla="*/ 9 w 32"/>
                <a:gd name="T5" fmla="*/ 17 h 35"/>
                <a:gd name="T6" fmla="*/ 18 w 32"/>
                <a:gd name="T7" fmla="*/ 20 h 35"/>
                <a:gd name="T8" fmla="*/ 17 w 32"/>
                <a:gd name="T9" fmla="*/ 7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86" name="Freeform 88"/>
            <p:cNvSpPr>
              <a:spLocks/>
            </p:cNvSpPr>
            <p:nvPr/>
          </p:nvSpPr>
          <p:spPr bwMode="invGray">
            <a:xfrm>
              <a:off x="3055" y="2051"/>
              <a:ext cx="141" cy="108"/>
            </a:xfrm>
            <a:custGeom>
              <a:avLst/>
              <a:gdLst>
                <a:gd name="T0" fmla="*/ 128 w 189"/>
                <a:gd name="T1" fmla="*/ 3 h 144"/>
                <a:gd name="T2" fmla="*/ 138 w 189"/>
                <a:gd name="T3" fmla="*/ 3 h 144"/>
                <a:gd name="T4" fmla="*/ 141 w 189"/>
                <a:gd name="T5" fmla="*/ 12 h 144"/>
                <a:gd name="T6" fmla="*/ 140 w 189"/>
                <a:gd name="T7" fmla="*/ 18 h 144"/>
                <a:gd name="T8" fmla="*/ 98 w 189"/>
                <a:gd name="T9" fmla="*/ 33 h 144"/>
                <a:gd name="T10" fmla="*/ 81 w 189"/>
                <a:gd name="T11" fmla="*/ 44 h 144"/>
                <a:gd name="T12" fmla="*/ 72 w 189"/>
                <a:gd name="T13" fmla="*/ 47 h 144"/>
                <a:gd name="T14" fmla="*/ 53 w 189"/>
                <a:gd name="T15" fmla="*/ 62 h 144"/>
                <a:gd name="T16" fmla="*/ 56 w 189"/>
                <a:gd name="T17" fmla="*/ 69 h 144"/>
                <a:gd name="T18" fmla="*/ 62 w 189"/>
                <a:gd name="T19" fmla="*/ 87 h 144"/>
                <a:gd name="T20" fmla="*/ 80 w 189"/>
                <a:gd name="T21" fmla="*/ 95 h 144"/>
                <a:gd name="T22" fmla="*/ 69 w 189"/>
                <a:gd name="T23" fmla="*/ 105 h 144"/>
                <a:gd name="T24" fmla="*/ 62 w 189"/>
                <a:gd name="T25" fmla="*/ 98 h 144"/>
                <a:gd name="T26" fmla="*/ 53 w 189"/>
                <a:gd name="T27" fmla="*/ 101 h 144"/>
                <a:gd name="T28" fmla="*/ 16 w 189"/>
                <a:gd name="T29" fmla="*/ 92 h 144"/>
                <a:gd name="T30" fmla="*/ 14 w 189"/>
                <a:gd name="T31" fmla="*/ 80 h 144"/>
                <a:gd name="T32" fmla="*/ 35 w 189"/>
                <a:gd name="T33" fmla="*/ 68 h 144"/>
                <a:gd name="T34" fmla="*/ 38 w 189"/>
                <a:gd name="T35" fmla="*/ 57 h 144"/>
                <a:gd name="T36" fmla="*/ 35 w 189"/>
                <a:gd name="T37" fmla="*/ 48 h 144"/>
                <a:gd name="T38" fmla="*/ 54 w 189"/>
                <a:gd name="T39" fmla="*/ 35 h 144"/>
                <a:gd name="T40" fmla="*/ 72 w 189"/>
                <a:gd name="T41" fmla="*/ 27 h 144"/>
                <a:gd name="T42" fmla="*/ 84 w 189"/>
                <a:gd name="T43" fmla="*/ 18 h 144"/>
                <a:gd name="T44" fmla="*/ 128 w 189"/>
                <a:gd name="T45" fmla="*/ 3 h 14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87" name="Freeform 89"/>
            <p:cNvSpPr>
              <a:spLocks/>
            </p:cNvSpPr>
            <p:nvPr/>
          </p:nvSpPr>
          <p:spPr bwMode="invGray">
            <a:xfrm>
              <a:off x="3139" y="2155"/>
              <a:ext cx="40" cy="12"/>
            </a:xfrm>
            <a:custGeom>
              <a:avLst/>
              <a:gdLst>
                <a:gd name="T0" fmla="*/ 18 w 53"/>
                <a:gd name="T1" fmla="*/ 0 h 17"/>
                <a:gd name="T2" fmla="*/ 9 w 53"/>
                <a:gd name="T3" fmla="*/ 1 h 17"/>
                <a:gd name="T4" fmla="*/ 24 w 53"/>
                <a:gd name="T5" fmla="*/ 11 h 17"/>
                <a:gd name="T6" fmla="*/ 33 w 53"/>
                <a:gd name="T7" fmla="*/ 10 h 17"/>
                <a:gd name="T8" fmla="*/ 18 w 53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88" name="Freeform 90"/>
            <p:cNvSpPr>
              <a:spLocks/>
            </p:cNvSpPr>
            <p:nvPr/>
          </p:nvSpPr>
          <p:spPr bwMode="invGray">
            <a:xfrm>
              <a:off x="3344" y="1999"/>
              <a:ext cx="42" cy="28"/>
            </a:xfrm>
            <a:custGeom>
              <a:avLst/>
              <a:gdLst>
                <a:gd name="T0" fmla="*/ 42 w 57"/>
                <a:gd name="T1" fmla="*/ 3 h 37"/>
                <a:gd name="T2" fmla="*/ 18 w 57"/>
                <a:gd name="T3" fmla="*/ 18 h 37"/>
                <a:gd name="T4" fmla="*/ 8 w 57"/>
                <a:gd name="T5" fmla="*/ 26 h 37"/>
                <a:gd name="T6" fmla="*/ 7 w 57"/>
                <a:gd name="T7" fmla="*/ 3 h 37"/>
                <a:gd name="T8" fmla="*/ 15 w 57"/>
                <a:gd name="T9" fmla="*/ 0 h 37"/>
                <a:gd name="T10" fmla="*/ 42 w 57"/>
                <a:gd name="T11" fmla="*/ 3 h 3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89" name="Freeform 91"/>
            <p:cNvSpPr>
              <a:spLocks/>
            </p:cNvSpPr>
            <p:nvPr/>
          </p:nvSpPr>
          <p:spPr bwMode="invGray">
            <a:xfrm>
              <a:off x="3374" y="2012"/>
              <a:ext cx="50" cy="20"/>
            </a:xfrm>
            <a:custGeom>
              <a:avLst/>
              <a:gdLst>
                <a:gd name="T0" fmla="*/ 21 w 68"/>
                <a:gd name="T1" fmla="*/ 0 h 26"/>
                <a:gd name="T2" fmla="*/ 8 w 68"/>
                <a:gd name="T3" fmla="*/ 5 h 26"/>
                <a:gd name="T4" fmla="*/ 42 w 68"/>
                <a:gd name="T5" fmla="*/ 20 h 26"/>
                <a:gd name="T6" fmla="*/ 46 w 68"/>
                <a:gd name="T7" fmla="*/ 18 h 26"/>
                <a:gd name="T8" fmla="*/ 21 w 68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90" name="Freeform 92"/>
            <p:cNvSpPr>
              <a:spLocks/>
            </p:cNvSpPr>
            <p:nvPr/>
          </p:nvSpPr>
          <p:spPr bwMode="invGray">
            <a:xfrm>
              <a:off x="3428" y="2015"/>
              <a:ext cx="50" cy="32"/>
            </a:xfrm>
            <a:custGeom>
              <a:avLst/>
              <a:gdLst>
                <a:gd name="T0" fmla="*/ 38 w 66"/>
                <a:gd name="T1" fmla="*/ 7 h 43"/>
                <a:gd name="T2" fmla="*/ 20 w 66"/>
                <a:gd name="T3" fmla="*/ 7 h 43"/>
                <a:gd name="T4" fmla="*/ 8 w 66"/>
                <a:gd name="T5" fmla="*/ 7 h 43"/>
                <a:gd name="T6" fmla="*/ 6 w 66"/>
                <a:gd name="T7" fmla="*/ 26 h 43"/>
                <a:gd name="T8" fmla="*/ 24 w 66"/>
                <a:gd name="T9" fmla="*/ 32 h 43"/>
                <a:gd name="T10" fmla="*/ 47 w 66"/>
                <a:gd name="T11" fmla="*/ 20 h 43"/>
                <a:gd name="T12" fmla="*/ 38 w 66"/>
                <a:gd name="T13" fmla="*/ 7 h 4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91" name="Freeform 93"/>
            <p:cNvSpPr>
              <a:spLocks/>
            </p:cNvSpPr>
            <p:nvPr/>
          </p:nvSpPr>
          <p:spPr bwMode="invGray">
            <a:xfrm>
              <a:off x="3777" y="2042"/>
              <a:ext cx="88" cy="31"/>
            </a:xfrm>
            <a:custGeom>
              <a:avLst/>
              <a:gdLst>
                <a:gd name="T0" fmla="*/ 11 w 117"/>
                <a:gd name="T1" fmla="*/ 0 h 41"/>
                <a:gd name="T2" fmla="*/ 6 w 117"/>
                <a:gd name="T3" fmla="*/ 12 h 41"/>
                <a:gd name="T4" fmla="*/ 38 w 117"/>
                <a:gd name="T5" fmla="*/ 23 h 41"/>
                <a:gd name="T6" fmla="*/ 57 w 117"/>
                <a:gd name="T7" fmla="*/ 27 h 41"/>
                <a:gd name="T8" fmla="*/ 84 w 117"/>
                <a:gd name="T9" fmla="*/ 17 h 41"/>
                <a:gd name="T10" fmla="*/ 59 w 117"/>
                <a:gd name="T11" fmla="*/ 3 h 41"/>
                <a:gd name="T12" fmla="*/ 11 w 117"/>
                <a:gd name="T13" fmla="*/ 0 h 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92" name="Freeform 94"/>
            <p:cNvSpPr>
              <a:spLocks/>
            </p:cNvSpPr>
            <p:nvPr/>
          </p:nvSpPr>
          <p:spPr bwMode="invGray">
            <a:xfrm>
              <a:off x="3867" y="2041"/>
              <a:ext cx="46" cy="24"/>
            </a:xfrm>
            <a:custGeom>
              <a:avLst/>
              <a:gdLst>
                <a:gd name="T0" fmla="*/ 24 w 62"/>
                <a:gd name="T1" fmla="*/ 3 h 32"/>
                <a:gd name="T2" fmla="*/ 46 w 62"/>
                <a:gd name="T3" fmla="*/ 8 h 32"/>
                <a:gd name="T4" fmla="*/ 22 w 62"/>
                <a:gd name="T5" fmla="*/ 24 h 32"/>
                <a:gd name="T6" fmla="*/ 4 w 62"/>
                <a:gd name="T7" fmla="*/ 17 h 32"/>
                <a:gd name="T8" fmla="*/ 24 w 62"/>
                <a:gd name="T9" fmla="*/ 3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93" name="Freeform 95"/>
            <p:cNvSpPr>
              <a:spLocks/>
            </p:cNvSpPr>
            <p:nvPr/>
          </p:nvSpPr>
          <p:spPr bwMode="invGray">
            <a:xfrm>
              <a:off x="3846" y="2070"/>
              <a:ext cx="37" cy="17"/>
            </a:xfrm>
            <a:custGeom>
              <a:avLst/>
              <a:gdLst>
                <a:gd name="T0" fmla="*/ 15 w 49"/>
                <a:gd name="T1" fmla="*/ 1 h 23"/>
                <a:gd name="T2" fmla="*/ 5 w 49"/>
                <a:gd name="T3" fmla="*/ 4 h 23"/>
                <a:gd name="T4" fmla="*/ 29 w 49"/>
                <a:gd name="T5" fmla="*/ 17 h 23"/>
                <a:gd name="T6" fmla="*/ 15 w 49"/>
                <a:gd name="T7" fmla="*/ 1 h 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94" name="Freeform 96"/>
            <p:cNvSpPr>
              <a:spLocks/>
            </p:cNvSpPr>
            <p:nvPr/>
          </p:nvSpPr>
          <p:spPr bwMode="invGray">
            <a:xfrm>
              <a:off x="4098" y="2294"/>
              <a:ext cx="76" cy="115"/>
            </a:xfrm>
            <a:custGeom>
              <a:avLst/>
              <a:gdLst>
                <a:gd name="T0" fmla="*/ 4 w 102"/>
                <a:gd name="T1" fmla="*/ 0 h 152"/>
                <a:gd name="T2" fmla="*/ 0 w 102"/>
                <a:gd name="T3" fmla="*/ 14 h 152"/>
                <a:gd name="T4" fmla="*/ 10 w 102"/>
                <a:gd name="T5" fmla="*/ 32 h 152"/>
                <a:gd name="T6" fmla="*/ 24 w 102"/>
                <a:gd name="T7" fmla="*/ 54 h 152"/>
                <a:gd name="T8" fmla="*/ 27 w 102"/>
                <a:gd name="T9" fmla="*/ 79 h 152"/>
                <a:gd name="T10" fmla="*/ 60 w 102"/>
                <a:gd name="T11" fmla="*/ 115 h 152"/>
                <a:gd name="T12" fmla="*/ 64 w 102"/>
                <a:gd name="T13" fmla="*/ 94 h 152"/>
                <a:gd name="T14" fmla="*/ 55 w 102"/>
                <a:gd name="T15" fmla="*/ 77 h 152"/>
                <a:gd name="T16" fmla="*/ 46 w 102"/>
                <a:gd name="T17" fmla="*/ 70 h 152"/>
                <a:gd name="T18" fmla="*/ 39 w 102"/>
                <a:gd name="T19" fmla="*/ 56 h 152"/>
                <a:gd name="T20" fmla="*/ 31 w 102"/>
                <a:gd name="T21" fmla="*/ 33 h 152"/>
                <a:gd name="T22" fmla="*/ 3 w 102"/>
                <a:gd name="T23" fmla="*/ 9 h 152"/>
                <a:gd name="T24" fmla="*/ 4 w 102"/>
                <a:gd name="T25" fmla="*/ 0 h 15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95" name="Freeform 97"/>
            <p:cNvSpPr>
              <a:spLocks/>
            </p:cNvSpPr>
            <p:nvPr/>
          </p:nvSpPr>
          <p:spPr bwMode="invGray">
            <a:xfrm>
              <a:off x="4159" y="2412"/>
              <a:ext cx="55" cy="78"/>
            </a:xfrm>
            <a:custGeom>
              <a:avLst/>
              <a:gdLst>
                <a:gd name="T0" fmla="*/ 48 w 74"/>
                <a:gd name="T1" fmla="*/ 17 h 103"/>
                <a:gd name="T2" fmla="*/ 55 w 74"/>
                <a:gd name="T3" fmla="*/ 30 h 103"/>
                <a:gd name="T4" fmla="*/ 22 w 74"/>
                <a:gd name="T5" fmla="*/ 64 h 103"/>
                <a:gd name="T6" fmla="*/ 24 w 74"/>
                <a:gd name="T7" fmla="*/ 76 h 103"/>
                <a:gd name="T8" fmla="*/ 15 w 74"/>
                <a:gd name="T9" fmla="*/ 71 h 103"/>
                <a:gd name="T10" fmla="*/ 4 w 74"/>
                <a:gd name="T11" fmla="*/ 64 h 103"/>
                <a:gd name="T12" fmla="*/ 0 w 74"/>
                <a:gd name="T13" fmla="*/ 62 h 103"/>
                <a:gd name="T14" fmla="*/ 7 w 74"/>
                <a:gd name="T15" fmla="*/ 44 h 103"/>
                <a:gd name="T16" fmla="*/ 9 w 74"/>
                <a:gd name="T17" fmla="*/ 39 h 103"/>
                <a:gd name="T18" fmla="*/ 1 w 74"/>
                <a:gd name="T19" fmla="*/ 18 h 103"/>
                <a:gd name="T20" fmla="*/ 3 w 74"/>
                <a:gd name="T21" fmla="*/ 11 h 103"/>
                <a:gd name="T22" fmla="*/ 19 w 74"/>
                <a:gd name="T23" fmla="*/ 17 h 103"/>
                <a:gd name="T24" fmla="*/ 27 w 74"/>
                <a:gd name="T25" fmla="*/ 27 h 103"/>
                <a:gd name="T26" fmla="*/ 48 w 74"/>
                <a:gd name="T27" fmla="*/ 17 h 10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96" name="Freeform 98"/>
            <p:cNvSpPr>
              <a:spLocks/>
            </p:cNvSpPr>
            <p:nvPr/>
          </p:nvSpPr>
          <p:spPr bwMode="invGray">
            <a:xfrm>
              <a:off x="4123" y="2492"/>
              <a:ext cx="109" cy="189"/>
            </a:xfrm>
            <a:custGeom>
              <a:avLst/>
              <a:gdLst>
                <a:gd name="T0" fmla="*/ 61 w 146"/>
                <a:gd name="T1" fmla="*/ 75 h 252"/>
                <a:gd name="T2" fmla="*/ 49 w 146"/>
                <a:gd name="T3" fmla="*/ 80 h 252"/>
                <a:gd name="T4" fmla="*/ 48 w 146"/>
                <a:gd name="T5" fmla="*/ 99 h 252"/>
                <a:gd name="T6" fmla="*/ 16 w 146"/>
                <a:gd name="T7" fmla="*/ 110 h 252"/>
                <a:gd name="T8" fmla="*/ 6 w 146"/>
                <a:gd name="T9" fmla="*/ 126 h 252"/>
                <a:gd name="T10" fmla="*/ 15 w 146"/>
                <a:gd name="T11" fmla="*/ 137 h 252"/>
                <a:gd name="T12" fmla="*/ 6 w 146"/>
                <a:gd name="T13" fmla="*/ 149 h 252"/>
                <a:gd name="T14" fmla="*/ 18 w 146"/>
                <a:gd name="T15" fmla="*/ 189 h 252"/>
                <a:gd name="T16" fmla="*/ 21 w 146"/>
                <a:gd name="T17" fmla="*/ 161 h 252"/>
                <a:gd name="T18" fmla="*/ 16 w 146"/>
                <a:gd name="T19" fmla="*/ 144 h 252"/>
                <a:gd name="T20" fmla="*/ 31 w 146"/>
                <a:gd name="T21" fmla="*/ 132 h 252"/>
                <a:gd name="T22" fmla="*/ 39 w 146"/>
                <a:gd name="T23" fmla="*/ 119 h 252"/>
                <a:gd name="T24" fmla="*/ 49 w 146"/>
                <a:gd name="T25" fmla="*/ 131 h 252"/>
                <a:gd name="T26" fmla="*/ 33 w 146"/>
                <a:gd name="T27" fmla="*/ 143 h 252"/>
                <a:gd name="T28" fmla="*/ 42 w 146"/>
                <a:gd name="T29" fmla="*/ 150 h 252"/>
                <a:gd name="T30" fmla="*/ 51 w 146"/>
                <a:gd name="T31" fmla="*/ 134 h 252"/>
                <a:gd name="T32" fmla="*/ 63 w 146"/>
                <a:gd name="T33" fmla="*/ 138 h 252"/>
                <a:gd name="T34" fmla="*/ 78 w 146"/>
                <a:gd name="T35" fmla="*/ 111 h 252"/>
                <a:gd name="T36" fmla="*/ 85 w 146"/>
                <a:gd name="T37" fmla="*/ 117 h 252"/>
                <a:gd name="T38" fmla="*/ 102 w 146"/>
                <a:gd name="T39" fmla="*/ 111 h 252"/>
                <a:gd name="T40" fmla="*/ 109 w 146"/>
                <a:gd name="T41" fmla="*/ 98 h 252"/>
                <a:gd name="T42" fmla="*/ 106 w 146"/>
                <a:gd name="T43" fmla="*/ 83 h 252"/>
                <a:gd name="T44" fmla="*/ 100 w 146"/>
                <a:gd name="T45" fmla="*/ 74 h 252"/>
                <a:gd name="T46" fmla="*/ 91 w 146"/>
                <a:gd name="T47" fmla="*/ 30 h 252"/>
                <a:gd name="T48" fmla="*/ 70 w 146"/>
                <a:gd name="T49" fmla="*/ 0 h 252"/>
                <a:gd name="T50" fmla="*/ 58 w 146"/>
                <a:gd name="T51" fmla="*/ 9 h 252"/>
                <a:gd name="T52" fmla="*/ 72 w 146"/>
                <a:gd name="T53" fmla="*/ 26 h 252"/>
                <a:gd name="T54" fmla="*/ 72 w 146"/>
                <a:gd name="T55" fmla="*/ 48 h 252"/>
                <a:gd name="T56" fmla="*/ 61 w 146"/>
                <a:gd name="T57" fmla="*/ 75 h 25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97" name="Freeform 99"/>
            <p:cNvSpPr>
              <a:spLocks/>
            </p:cNvSpPr>
            <p:nvPr/>
          </p:nvSpPr>
          <p:spPr bwMode="invGray">
            <a:xfrm>
              <a:off x="3062" y="1988"/>
              <a:ext cx="52" cy="30"/>
            </a:xfrm>
            <a:custGeom>
              <a:avLst/>
              <a:gdLst>
                <a:gd name="T0" fmla="*/ 44 w 70"/>
                <a:gd name="T1" fmla="*/ 0 h 40"/>
                <a:gd name="T2" fmla="*/ 48 w 70"/>
                <a:gd name="T3" fmla="*/ 15 h 40"/>
                <a:gd name="T4" fmla="*/ 30 w 70"/>
                <a:gd name="T5" fmla="*/ 18 h 40"/>
                <a:gd name="T6" fmla="*/ 23 w 70"/>
                <a:gd name="T7" fmla="*/ 30 h 40"/>
                <a:gd name="T8" fmla="*/ 5 w 70"/>
                <a:gd name="T9" fmla="*/ 29 h 40"/>
                <a:gd name="T10" fmla="*/ 1 w 70"/>
                <a:gd name="T11" fmla="*/ 27 h 40"/>
                <a:gd name="T12" fmla="*/ 25 w 70"/>
                <a:gd name="T13" fmla="*/ 15 h 40"/>
                <a:gd name="T14" fmla="*/ 44 w 70"/>
                <a:gd name="T15" fmla="*/ 0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98" name="Freeform 100"/>
            <p:cNvSpPr>
              <a:spLocks/>
            </p:cNvSpPr>
            <p:nvPr/>
          </p:nvSpPr>
          <p:spPr bwMode="invGray">
            <a:xfrm>
              <a:off x="2955" y="1997"/>
              <a:ext cx="19" cy="21"/>
            </a:xfrm>
            <a:custGeom>
              <a:avLst/>
              <a:gdLst>
                <a:gd name="T0" fmla="*/ 13 w 26"/>
                <a:gd name="T1" fmla="*/ 0 h 29"/>
                <a:gd name="T2" fmla="*/ 0 w 26"/>
                <a:gd name="T3" fmla="*/ 13 h 29"/>
                <a:gd name="T4" fmla="*/ 13 w 26"/>
                <a:gd name="T5" fmla="*/ 19 h 29"/>
                <a:gd name="T6" fmla="*/ 13 w 26"/>
                <a:gd name="T7" fmla="*/ 0 h 2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99" name="Freeform 101"/>
            <p:cNvSpPr>
              <a:spLocks/>
            </p:cNvSpPr>
            <p:nvPr/>
          </p:nvSpPr>
          <p:spPr bwMode="invGray">
            <a:xfrm>
              <a:off x="2979" y="1996"/>
              <a:ext cx="37" cy="27"/>
            </a:xfrm>
            <a:custGeom>
              <a:avLst/>
              <a:gdLst>
                <a:gd name="T0" fmla="*/ 11 w 49"/>
                <a:gd name="T1" fmla="*/ 5 h 36"/>
                <a:gd name="T2" fmla="*/ 0 w 49"/>
                <a:gd name="T3" fmla="*/ 14 h 36"/>
                <a:gd name="T4" fmla="*/ 5 w 49"/>
                <a:gd name="T5" fmla="*/ 24 h 36"/>
                <a:gd name="T6" fmla="*/ 14 w 49"/>
                <a:gd name="T7" fmla="*/ 27 h 36"/>
                <a:gd name="T8" fmla="*/ 30 w 49"/>
                <a:gd name="T9" fmla="*/ 20 h 36"/>
                <a:gd name="T10" fmla="*/ 11 w 49"/>
                <a:gd name="T11" fmla="*/ 5 h 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0" name="Freeform 102"/>
            <p:cNvSpPr>
              <a:spLocks/>
            </p:cNvSpPr>
            <p:nvPr/>
          </p:nvSpPr>
          <p:spPr bwMode="invGray">
            <a:xfrm>
              <a:off x="3040" y="1987"/>
              <a:ext cx="20" cy="16"/>
            </a:xfrm>
            <a:custGeom>
              <a:avLst/>
              <a:gdLst>
                <a:gd name="T0" fmla="*/ 8 w 27"/>
                <a:gd name="T1" fmla="*/ 0 h 22"/>
                <a:gd name="T2" fmla="*/ 2 w 27"/>
                <a:gd name="T3" fmla="*/ 9 h 22"/>
                <a:gd name="T4" fmla="*/ 14 w 27"/>
                <a:gd name="T5" fmla="*/ 16 h 22"/>
                <a:gd name="T6" fmla="*/ 8 w 27"/>
                <a:gd name="T7" fmla="*/ 0 h 2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1" name="Freeform 103"/>
            <p:cNvSpPr>
              <a:spLocks/>
            </p:cNvSpPr>
            <p:nvPr/>
          </p:nvSpPr>
          <p:spPr bwMode="invGray">
            <a:xfrm>
              <a:off x="3022" y="2005"/>
              <a:ext cx="15" cy="13"/>
            </a:xfrm>
            <a:custGeom>
              <a:avLst/>
              <a:gdLst>
                <a:gd name="T0" fmla="*/ 8 w 20"/>
                <a:gd name="T1" fmla="*/ 0 h 18"/>
                <a:gd name="T2" fmla="*/ 7 w 20"/>
                <a:gd name="T3" fmla="*/ 13 h 18"/>
                <a:gd name="T4" fmla="*/ 8 w 20"/>
                <a:gd name="T5" fmla="*/ 0 h 1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2" name="Freeform 104"/>
            <p:cNvSpPr>
              <a:spLocks/>
            </p:cNvSpPr>
            <p:nvPr/>
          </p:nvSpPr>
          <p:spPr bwMode="invGray">
            <a:xfrm>
              <a:off x="4162" y="2021"/>
              <a:ext cx="18" cy="33"/>
            </a:xfrm>
            <a:custGeom>
              <a:avLst/>
              <a:gdLst>
                <a:gd name="T0" fmla="*/ 18 w 24"/>
                <a:gd name="T1" fmla="*/ 0 h 44"/>
                <a:gd name="T2" fmla="*/ 6 w 24"/>
                <a:gd name="T3" fmla="*/ 12 h 44"/>
                <a:gd name="T4" fmla="*/ 0 w 24"/>
                <a:gd name="T5" fmla="*/ 26 h 44"/>
                <a:gd name="T6" fmla="*/ 12 w 24"/>
                <a:gd name="T7" fmla="*/ 30 h 44"/>
                <a:gd name="T8" fmla="*/ 18 w 24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3" name="Freeform 105"/>
            <p:cNvSpPr>
              <a:spLocks/>
            </p:cNvSpPr>
            <p:nvPr/>
          </p:nvSpPr>
          <p:spPr bwMode="invGray">
            <a:xfrm>
              <a:off x="3278" y="3473"/>
              <a:ext cx="31" cy="18"/>
            </a:xfrm>
            <a:custGeom>
              <a:avLst/>
              <a:gdLst>
                <a:gd name="T0" fmla="*/ 23 w 41"/>
                <a:gd name="T1" fmla="*/ 0 h 24"/>
                <a:gd name="T2" fmla="*/ 20 w 41"/>
                <a:gd name="T3" fmla="*/ 18 h 24"/>
                <a:gd name="T4" fmla="*/ 23 w 41"/>
                <a:gd name="T5" fmla="*/ 0 h 2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4" name="Freeform 106"/>
            <p:cNvSpPr>
              <a:spLocks/>
            </p:cNvSpPr>
            <p:nvPr/>
          </p:nvSpPr>
          <p:spPr bwMode="invGray">
            <a:xfrm>
              <a:off x="3318" y="3466"/>
              <a:ext cx="11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8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5" name="Freeform 107"/>
            <p:cNvSpPr>
              <a:spLocks/>
            </p:cNvSpPr>
            <p:nvPr/>
          </p:nvSpPr>
          <p:spPr bwMode="invGray">
            <a:xfrm>
              <a:off x="3251" y="3312"/>
              <a:ext cx="9" cy="15"/>
            </a:xfrm>
            <a:custGeom>
              <a:avLst/>
              <a:gdLst>
                <a:gd name="T0" fmla="*/ 7 w 13"/>
                <a:gd name="T1" fmla="*/ 4 h 20"/>
                <a:gd name="T2" fmla="*/ 1 w 13"/>
                <a:gd name="T3" fmla="*/ 8 h 20"/>
                <a:gd name="T4" fmla="*/ 6 w 13"/>
                <a:gd name="T5" fmla="*/ 15 h 20"/>
                <a:gd name="T6" fmla="*/ 7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6" name="Freeform 108"/>
            <p:cNvSpPr>
              <a:spLocks/>
            </p:cNvSpPr>
            <p:nvPr/>
          </p:nvSpPr>
          <p:spPr bwMode="invGray">
            <a:xfrm>
              <a:off x="3311" y="3239"/>
              <a:ext cx="11" cy="19"/>
            </a:xfrm>
            <a:custGeom>
              <a:avLst/>
              <a:gdLst>
                <a:gd name="T0" fmla="*/ 5 w 14"/>
                <a:gd name="T1" fmla="*/ 0 h 25"/>
                <a:gd name="T2" fmla="*/ 0 w 14"/>
                <a:gd name="T3" fmla="*/ 10 h 25"/>
                <a:gd name="T4" fmla="*/ 9 w 14"/>
                <a:gd name="T5" fmla="*/ 18 h 25"/>
                <a:gd name="T6" fmla="*/ 5 w 14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7" name="Freeform 109"/>
            <p:cNvSpPr>
              <a:spLocks/>
            </p:cNvSpPr>
            <p:nvPr/>
          </p:nvSpPr>
          <p:spPr bwMode="invGray">
            <a:xfrm>
              <a:off x="3287" y="3238"/>
              <a:ext cx="11" cy="19"/>
            </a:xfrm>
            <a:custGeom>
              <a:avLst/>
              <a:gdLst>
                <a:gd name="T0" fmla="*/ 5 w 14"/>
                <a:gd name="T1" fmla="*/ 0 h 25"/>
                <a:gd name="T2" fmla="*/ 0 w 14"/>
                <a:gd name="T3" fmla="*/ 10 h 25"/>
                <a:gd name="T4" fmla="*/ 9 w 14"/>
                <a:gd name="T5" fmla="*/ 18 h 25"/>
                <a:gd name="T6" fmla="*/ 5 w 14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8" name="Freeform 110"/>
            <p:cNvSpPr>
              <a:spLocks/>
            </p:cNvSpPr>
            <p:nvPr/>
          </p:nvSpPr>
          <p:spPr bwMode="invGray">
            <a:xfrm>
              <a:off x="3276" y="3260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9" name="Freeform 111"/>
            <p:cNvSpPr>
              <a:spLocks/>
            </p:cNvSpPr>
            <p:nvPr/>
          </p:nvSpPr>
          <p:spPr bwMode="invGray">
            <a:xfrm>
              <a:off x="3251" y="3294"/>
              <a:ext cx="9" cy="15"/>
            </a:xfrm>
            <a:custGeom>
              <a:avLst/>
              <a:gdLst>
                <a:gd name="T0" fmla="*/ 7 w 13"/>
                <a:gd name="T1" fmla="*/ 4 h 20"/>
                <a:gd name="T2" fmla="*/ 1 w 13"/>
                <a:gd name="T3" fmla="*/ 8 h 20"/>
                <a:gd name="T4" fmla="*/ 6 w 13"/>
                <a:gd name="T5" fmla="*/ 15 h 20"/>
                <a:gd name="T6" fmla="*/ 7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0" name="Freeform 112"/>
            <p:cNvSpPr>
              <a:spLocks/>
            </p:cNvSpPr>
            <p:nvPr/>
          </p:nvSpPr>
          <p:spPr bwMode="invGray">
            <a:xfrm>
              <a:off x="3270" y="3281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1" name="Freeform 113"/>
            <p:cNvSpPr>
              <a:spLocks/>
            </p:cNvSpPr>
            <p:nvPr/>
          </p:nvSpPr>
          <p:spPr bwMode="invGray">
            <a:xfrm>
              <a:off x="2537" y="2293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2" name="Freeform 114"/>
            <p:cNvSpPr>
              <a:spLocks/>
            </p:cNvSpPr>
            <p:nvPr/>
          </p:nvSpPr>
          <p:spPr bwMode="invGray">
            <a:xfrm>
              <a:off x="2476" y="2259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3" name="Freeform 115"/>
            <p:cNvSpPr>
              <a:spLocks/>
            </p:cNvSpPr>
            <p:nvPr/>
          </p:nvSpPr>
          <p:spPr bwMode="invGray">
            <a:xfrm>
              <a:off x="2238" y="2042"/>
              <a:ext cx="2060" cy="1644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</a:sp3d>
          </p:spPr>
          <p:txBody>
            <a:bodyPr>
              <a:flatTx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pic>
        <p:nvPicPr>
          <p:cNvPr id="114" name="Picture 156" descr="worldmap_ani8"/>
          <p:cNvPicPr>
            <a:picLocks noChangeAspect="1" noChangeArrowheads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7772403" y="228600"/>
            <a:ext cx="1090613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5" name="AutoShape 158"/>
          <p:cNvSpPr>
            <a:spLocks noChangeArrowheads="1"/>
          </p:cNvSpPr>
          <p:nvPr userDrawn="1"/>
        </p:nvSpPr>
        <p:spPr bwMode="gray">
          <a:xfrm rot="5400000">
            <a:off x="533400" y="457200"/>
            <a:ext cx="381000" cy="228600"/>
          </a:xfrm>
          <a:prstGeom prst="triangle">
            <a:avLst>
              <a:gd name="adj" fmla="val 50000"/>
            </a:avLst>
          </a:prstGeom>
          <a:solidFill>
            <a:srgbClr val="CCCC00"/>
          </a:solidFill>
          <a:ln w="9525">
            <a:solidFill>
              <a:srgbClr val="CCCC00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16" name="AutoShape 159"/>
          <p:cNvSpPr>
            <a:spLocks noChangeArrowheads="1"/>
          </p:cNvSpPr>
          <p:nvPr userDrawn="1"/>
        </p:nvSpPr>
        <p:spPr bwMode="gray">
          <a:xfrm rot="5400000">
            <a:off x="838200" y="457200"/>
            <a:ext cx="381000" cy="228600"/>
          </a:xfrm>
          <a:prstGeom prst="triangle">
            <a:avLst>
              <a:gd name="adj" fmla="val 50000"/>
            </a:avLst>
          </a:prstGeom>
          <a:solidFill>
            <a:srgbClr val="CCCC00">
              <a:alpha val="83920"/>
            </a:srgbClr>
          </a:solidFill>
          <a:ln w="9525">
            <a:solidFill>
              <a:srgbClr val="CCCC00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17" name="AutoShape 160"/>
          <p:cNvSpPr>
            <a:spLocks noChangeArrowheads="1"/>
          </p:cNvSpPr>
          <p:nvPr userDrawn="1"/>
        </p:nvSpPr>
        <p:spPr bwMode="gray">
          <a:xfrm rot="5400000">
            <a:off x="1143000" y="457200"/>
            <a:ext cx="381000" cy="228600"/>
          </a:xfrm>
          <a:prstGeom prst="triangle">
            <a:avLst>
              <a:gd name="adj" fmla="val 50000"/>
            </a:avLst>
          </a:prstGeom>
          <a:solidFill>
            <a:srgbClr val="CCCC00">
              <a:alpha val="83920"/>
            </a:srgbClr>
          </a:solidFill>
          <a:ln w="9525">
            <a:solidFill>
              <a:srgbClr val="CCCC00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pic>
        <p:nvPicPr>
          <p:cNvPr id="118" name="Picture 226" descr="MCj03080630000[1]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2" y="5181600"/>
            <a:ext cx="390525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" name="Picture 220" descr="185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6019800"/>
            <a:ext cx="5334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41" name="Rectangle 2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130431"/>
            <a:ext cx="7772400" cy="1470025"/>
          </a:xfrm>
        </p:spPr>
        <p:txBody>
          <a:bodyPr/>
          <a:lstStyle>
            <a:lvl1pPr>
              <a:defRPr>
                <a:solidFill>
                  <a:srgbClr val="CCCC00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342" name="Rectangle 2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609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20" name="Rectangle 223"/>
          <p:cNvSpPr>
            <a:spLocks noGrp="1" noChangeArrowheads="1"/>
          </p:cNvSpPr>
          <p:nvPr>
            <p:ph type="dt" sz="quarter" idx="10"/>
          </p:nvPr>
        </p:nvSpPr>
        <p:spPr>
          <a:xfrm>
            <a:off x="152400" y="6248400"/>
            <a:ext cx="2133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21" name="Rectangle 22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22" name="Rectangle 22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AB3A9189-FEC7-4DBE-A80B-1E02044C0402}" type="slidenum">
              <a:rPr lang="ru-RU" alt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082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F9C200-64BE-49A8-9CD6-26B13893838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36530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457016-C440-4A1C-8C7A-6343AF2B36E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9621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E1E4AF-F96C-47A9-8687-ABEB79165DD3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49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A92B94-CA1F-4C38-9A81-4CAF3282E61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8304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156EEB-2246-4FA0-B2FE-286F3E3A8307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29283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AB492B-56E8-46FC-9EC3-AF886BB8DA17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9490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798950-6FF9-4C43-825D-BD8FDE498A7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9982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FE70C7-57D1-442B-9805-2C5F10423DFD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1658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36C65F-C11A-4CD0-B9AA-4F94498AF297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63885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9C1ABB-C84D-4D05-A392-51712ECF9EB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68218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gradFill rotWithShape="0">
          <a:gsLst>
            <a:gs pos="0">
              <a:srgbClr val="3366CC"/>
            </a:gs>
            <a:gs pos="100000">
              <a:srgbClr val="182F5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27" descr="MCj03080630000[1]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4069">
            <a:off x="741365" y="5500694"/>
            <a:ext cx="390525" cy="83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7"/>
          <p:cNvGrpSpPr>
            <a:grpSpLocks/>
          </p:cNvGrpSpPr>
          <p:nvPr userDrawn="1"/>
        </p:nvGrpSpPr>
        <p:grpSpPr bwMode="auto">
          <a:xfrm>
            <a:off x="152400" y="1066800"/>
            <a:ext cx="8991600" cy="4724400"/>
            <a:chOff x="664" y="1951"/>
            <a:chExt cx="4308" cy="2120"/>
          </a:xfrm>
        </p:grpSpPr>
        <p:sp>
          <p:nvSpPr>
            <p:cNvPr id="6" name="Freeform 8"/>
            <p:cNvSpPr>
              <a:spLocks/>
            </p:cNvSpPr>
            <p:nvPr/>
          </p:nvSpPr>
          <p:spPr bwMode="invGray">
            <a:xfrm>
              <a:off x="743" y="2045"/>
              <a:ext cx="1267" cy="1938"/>
            </a:xfrm>
            <a:custGeom>
              <a:avLst/>
              <a:gdLst>
                <a:gd name="T0" fmla="*/ 87 w 1692"/>
                <a:gd name="T1" fmla="*/ 193 h 2586"/>
                <a:gd name="T2" fmla="*/ 240 w 1692"/>
                <a:gd name="T3" fmla="*/ 157 h 2586"/>
                <a:gd name="T4" fmla="*/ 325 w 1692"/>
                <a:gd name="T5" fmla="*/ 180 h 2586"/>
                <a:gd name="T6" fmla="*/ 312 w 1692"/>
                <a:gd name="T7" fmla="*/ 333 h 2586"/>
                <a:gd name="T8" fmla="*/ 204 w 1692"/>
                <a:gd name="T9" fmla="*/ 436 h 2586"/>
                <a:gd name="T10" fmla="*/ 163 w 1692"/>
                <a:gd name="T11" fmla="*/ 535 h 2586"/>
                <a:gd name="T12" fmla="*/ 213 w 1692"/>
                <a:gd name="T13" fmla="*/ 722 h 2586"/>
                <a:gd name="T14" fmla="*/ 237 w 1692"/>
                <a:gd name="T15" fmla="*/ 719 h 2586"/>
                <a:gd name="T16" fmla="*/ 246 w 1692"/>
                <a:gd name="T17" fmla="*/ 679 h 2586"/>
                <a:gd name="T18" fmla="*/ 358 w 1692"/>
                <a:gd name="T19" fmla="*/ 865 h 2586"/>
                <a:gd name="T20" fmla="*/ 487 w 1692"/>
                <a:gd name="T21" fmla="*/ 899 h 2586"/>
                <a:gd name="T22" fmla="*/ 595 w 1692"/>
                <a:gd name="T23" fmla="*/ 1012 h 2586"/>
                <a:gd name="T24" fmla="*/ 639 w 1692"/>
                <a:gd name="T25" fmla="*/ 1066 h 2586"/>
                <a:gd name="T26" fmla="*/ 577 w 1692"/>
                <a:gd name="T27" fmla="*/ 1205 h 2586"/>
                <a:gd name="T28" fmla="*/ 686 w 1692"/>
                <a:gd name="T29" fmla="*/ 1335 h 2586"/>
                <a:gd name="T30" fmla="*/ 774 w 1692"/>
                <a:gd name="T31" fmla="*/ 1515 h 2586"/>
                <a:gd name="T32" fmla="*/ 819 w 1692"/>
                <a:gd name="T33" fmla="*/ 1731 h 2586"/>
                <a:gd name="T34" fmla="*/ 894 w 1692"/>
                <a:gd name="T35" fmla="*/ 1904 h 2586"/>
                <a:gd name="T36" fmla="*/ 958 w 1692"/>
                <a:gd name="T37" fmla="*/ 1889 h 2586"/>
                <a:gd name="T38" fmla="*/ 932 w 1692"/>
                <a:gd name="T39" fmla="*/ 1794 h 2586"/>
                <a:gd name="T40" fmla="*/ 964 w 1692"/>
                <a:gd name="T41" fmla="*/ 1728 h 2586"/>
                <a:gd name="T42" fmla="*/ 1024 w 1692"/>
                <a:gd name="T43" fmla="*/ 1670 h 2586"/>
                <a:gd name="T44" fmla="*/ 1084 w 1692"/>
                <a:gd name="T45" fmla="*/ 1556 h 2586"/>
                <a:gd name="T46" fmla="*/ 1174 w 1692"/>
                <a:gd name="T47" fmla="*/ 1461 h 2586"/>
                <a:gd name="T48" fmla="*/ 1215 w 1692"/>
                <a:gd name="T49" fmla="*/ 1308 h 2586"/>
                <a:gd name="T50" fmla="*/ 1162 w 1692"/>
                <a:gd name="T51" fmla="*/ 1153 h 2586"/>
                <a:gd name="T52" fmla="*/ 1030 w 1692"/>
                <a:gd name="T53" fmla="*/ 1057 h 2586"/>
                <a:gd name="T54" fmla="*/ 827 w 1692"/>
                <a:gd name="T55" fmla="*/ 959 h 2586"/>
                <a:gd name="T56" fmla="*/ 729 w 1692"/>
                <a:gd name="T57" fmla="*/ 944 h 2586"/>
                <a:gd name="T58" fmla="*/ 677 w 1692"/>
                <a:gd name="T59" fmla="*/ 950 h 2586"/>
                <a:gd name="T60" fmla="*/ 595 w 1692"/>
                <a:gd name="T61" fmla="*/ 980 h 2586"/>
                <a:gd name="T62" fmla="*/ 568 w 1692"/>
                <a:gd name="T63" fmla="*/ 880 h 2586"/>
                <a:gd name="T64" fmla="*/ 551 w 1692"/>
                <a:gd name="T65" fmla="*/ 796 h 2586"/>
                <a:gd name="T66" fmla="*/ 473 w 1692"/>
                <a:gd name="T67" fmla="*/ 827 h 2586"/>
                <a:gd name="T68" fmla="*/ 425 w 1692"/>
                <a:gd name="T69" fmla="*/ 712 h 2586"/>
                <a:gd name="T70" fmla="*/ 554 w 1692"/>
                <a:gd name="T71" fmla="*/ 683 h 2586"/>
                <a:gd name="T72" fmla="*/ 631 w 1692"/>
                <a:gd name="T73" fmla="*/ 679 h 2586"/>
                <a:gd name="T74" fmla="*/ 671 w 1692"/>
                <a:gd name="T75" fmla="*/ 674 h 2586"/>
                <a:gd name="T76" fmla="*/ 792 w 1692"/>
                <a:gd name="T77" fmla="*/ 562 h 2586"/>
                <a:gd name="T78" fmla="*/ 887 w 1692"/>
                <a:gd name="T79" fmla="*/ 508 h 2586"/>
                <a:gd name="T80" fmla="*/ 957 w 1692"/>
                <a:gd name="T81" fmla="*/ 477 h 2586"/>
                <a:gd name="T82" fmla="*/ 1003 w 1692"/>
                <a:gd name="T83" fmla="*/ 403 h 2586"/>
                <a:gd name="T84" fmla="*/ 964 w 1692"/>
                <a:gd name="T85" fmla="*/ 384 h 2586"/>
                <a:gd name="T86" fmla="*/ 1143 w 1692"/>
                <a:gd name="T87" fmla="*/ 342 h 2586"/>
                <a:gd name="T88" fmla="*/ 1053 w 1692"/>
                <a:gd name="T89" fmla="*/ 256 h 2586"/>
                <a:gd name="T90" fmla="*/ 994 w 1692"/>
                <a:gd name="T91" fmla="*/ 198 h 2586"/>
                <a:gd name="T92" fmla="*/ 915 w 1692"/>
                <a:gd name="T93" fmla="*/ 273 h 2586"/>
                <a:gd name="T94" fmla="*/ 831 w 1692"/>
                <a:gd name="T95" fmla="*/ 333 h 2586"/>
                <a:gd name="T96" fmla="*/ 765 w 1692"/>
                <a:gd name="T97" fmla="*/ 228 h 2586"/>
                <a:gd name="T98" fmla="*/ 908 w 1692"/>
                <a:gd name="T99" fmla="*/ 180 h 2586"/>
                <a:gd name="T100" fmla="*/ 948 w 1692"/>
                <a:gd name="T101" fmla="*/ 148 h 2586"/>
                <a:gd name="T102" fmla="*/ 994 w 1692"/>
                <a:gd name="T103" fmla="*/ 129 h 2586"/>
                <a:gd name="T104" fmla="*/ 963 w 1692"/>
                <a:gd name="T105" fmla="*/ 108 h 2586"/>
                <a:gd name="T106" fmla="*/ 945 w 1692"/>
                <a:gd name="T107" fmla="*/ 90 h 2586"/>
                <a:gd name="T108" fmla="*/ 900 w 1692"/>
                <a:gd name="T109" fmla="*/ 76 h 2586"/>
                <a:gd name="T110" fmla="*/ 828 w 1692"/>
                <a:gd name="T111" fmla="*/ 102 h 2586"/>
                <a:gd name="T112" fmla="*/ 711 w 1692"/>
                <a:gd name="T113" fmla="*/ 90 h 2586"/>
                <a:gd name="T114" fmla="*/ 412 w 1692"/>
                <a:gd name="T115" fmla="*/ 0 h 2586"/>
                <a:gd name="T116" fmla="*/ 258 w 1692"/>
                <a:gd name="T117" fmla="*/ 24 h 2586"/>
                <a:gd name="T118" fmla="*/ 217 w 1692"/>
                <a:gd name="T119" fmla="*/ 76 h 2586"/>
                <a:gd name="T120" fmla="*/ 96 w 1692"/>
                <a:gd name="T121" fmla="*/ 130 h 2586"/>
                <a:gd name="T122" fmla="*/ 96 w 1692"/>
                <a:gd name="T123" fmla="*/ 162 h 2586"/>
                <a:gd name="T124" fmla="*/ 1 w 1692"/>
                <a:gd name="T125" fmla="*/ 189 h 258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invGray">
            <a:xfrm>
              <a:off x="703" y="2230"/>
              <a:ext cx="34" cy="28"/>
            </a:xfrm>
            <a:custGeom>
              <a:avLst/>
              <a:gdLst>
                <a:gd name="T0" fmla="*/ 12 w 46"/>
                <a:gd name="T1" fmla="*/ 3 h 38"/>
                <a:gd name="T2" fmla="*/ 0 w 46"/>
                <a:gd name="T3" fmla="*/ 16 h 38"/>
                <a:gd name="T4" fmla="*/ 16 w 46"/>
                <a:gd name="T5" fmla="*/ 28 h 38"/>
                <a:gd name="T6" fmla="*/ 34 w 46"/>
                <a:gd name="T7" fmla="*/ 19 h 38"/>
                <a:gd name="T8" fmla="*/ 22 w 46"/>
                <a:gd name="T9" fmla="*/ 0 h 38"/>
                <a:gd name="T10" fmla="*/ 12 w 46"/>
                <a:gd name="T11" fmla="*/ 3 h 3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010" y="2353"/>
              <a:ext cx="39" cy="32"/>
            </a:xfrm>
            <a:custGeom>
              <a:avLst/>
              <a:gdLst>
                <a:gd name="T0" fmla="*/ 9 w 52"/>
                <a:gd name="T1" fmla="*/ 0 h 44"/>
                <a:gd name="T2" fmla="*/ 20 w 52"/>
                <a:gd name="T3" fmla="*/ 32 h 44"/>
                <a:gd name="T4" fmla="*/ 32 w 52"/>
                <a:gd name="T5" fmla="*/ 31 h 44"/>
                <a:gd name="T6" fmla="*/ 29 w 52"/>
                <a:gd name="T7" fmla="*/ 12 h 44"/>
                <a:gd name="T8" fmla="*/ 20 w 52"/>
                <a:gd name="T9" fmla="*/ 1 h 44"/>
                <a:gd name="T10" fmla="*/ 9 w 52"/>
                <a:gd name="T11" fmla="*/ 0 h 4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792" y="2409"/>
              <a:ext cx="98" cy="74"/>
            </a:xfrm>
            <a:custGeom>
              <a:avLst/>
              <a:gdLst>
                <a:gd name="T0" fmla="*/ 73 w 131"/>
                <a:gd name="T1" fmla="*/ 0 h 98"/>
                <a:gd name="T2" fmla="*/ 59 w 131"/>
                <a:gd name="T3" fmla="*/ 6 h 98"/>
                <a:gd name="T4" fmla="*/ 40 w 131"/>
                <a:gd name="T5" fmla="*/ 18 h 98"/>
                <a:gd name="T6" fmla="*/ 29 w 131"/>
                <a:gd name="T7" fmla="*/ 30 h 98"/>
                <a:gd name="T8" fmla="*/ 16 w 131"/>
                <a:gd name="T9" fmla="*/ 39 h 98"/>
                <a:gd name="T10" fmla="*/ 47 w 131"/>
                <a:gd name="T11" fmla="*/ 62 h 98"/>
                <a:gd name="T12" fmla="*/ 59 w 131"/>
                <a:gd name="T13" fmla="*/ 71 h 98"/>
                <a:gd name="T14" fmla="*/ 64 w 131"/>
                <a:gd name="T15" fmla="*/ 69 h 98"/>
                <a:gd name="T16" fmla="*/ 67 w 131"/>
                <a:gd name="T17" fmla="*/ 65 h 98"/>
                <a:gd name="T18" fmla="*/ 73 w 131"/>
                <a:gd name="T19" fmla="*/ 74 h 98"/>
                <a:gd name="T20" fmla="*/ 92 w 131"/>
                <a:gd name="T21" fmla="*/ 65 h 98"/>
                <a:gd name="T22" fmla="*/ 97 w 131"/>
                <a:gd name="T23" fmla="*/ 56 h 98"/>
                <a:gd name="T24" fmla="*/ 76 w 131"/>
                <a:gd name="T25" fmla="*/ 30 h 98"/>
                <a:gd name="T26" fmla="*/ 86 w 131"/>
                <a:gd name="T27" fmla="*/ 18 h 98"/>
                <a:gd name="T28" fmla="*/ 83 w 131"/>
                <a:gd name="T29" fmla="*/ 3 h 98"/>
                <a:gd name="T30" fmla="*/ 73 w 131"/>
                <a:gd name="T31" fmla="*/ 0 h 9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318" y="2793"/>
              <a:ext cx="158" cy="84"/>
            </a:xfrm>
            <a:custGeom>
              <a:avLst/>
              <a:gdLst>
                <a:gd name="T0" fmla="*/ 35 w 212"/>
                <a:gd name="T1" fmla="*/ 9 h 112"/>
                <a:gd name="T2" fmla="*/ 13 w 212"/>
                <a:gd name="T3" fmla="*/ 9 h 112"/>
                <a:gd name="T4" fmla="*/ 4 w 212"/>
                <a:gd name="T5" fmla="*/ 12 h 112"/>
                <a:gd name="T6" fmla="*/ 19 w 212"/>
                <a:gd name="T7" fmla="*/ 39 h 112"/>
                <a:gd name="T8" fmla="*/ 38 w 212"/>
                <a:gd name="T9" fmla="*/ 33 h 112"/>
                <a:gd name="T10" fmla="*/ 69 w 212"/>
                <a:gd name="T11" fmla="*/ 41 h 112"/>
                <a:gd name="T12" fmla="*/ 83 w 212"/>
                <a:gd name="T13" fmla="*/ 45 h 112"/>
                <a:gd name="T14" fmla="*/ 99 w 212"/>
                <a:gd name="T15" fmla="*/ 66 h 112"/>
                <a:gd name="T16" fmla="*/ 105 w 212"/>
                <a:gd name="T17" fmla="*/ 84 h 112"/>
                <a:gd name="T18" fmla="*/ 117 w 212"/>
                <a:gd name="T19" fmla="*/ 75 h 112"/>
                <a:gd name="T20" fmla="*/ 126 w 212"/>
                <a:gd name="T21" fmla="*/ 72 h 112"/>
                <a:gd name="T22" fmla="*/ 139 w 212"/>
                <a:gd name="T23" fmla="*/ 77 h 112"/>
                <a:gd name="T24" fmla="*/ 145 w 212"/>
                <a:gd name="T25" fmla="*/ 60 h 112"/>
                <a:gd name="T26" fmla="*/ 114 w 212"/>
                <a:gd name="T27" fmla="*/ 41 h 112"/>
                <a:gd name="T28" fmla="*/ 78 w 212"/>
                <a:gd name="T29" fmla="*/ 15 h 112"/>
                <a:gd name="T30" fmla="*/ 40 w 212"/>
                <a:gd name="T31" fmla="*/ 20 h 112"/>
                <a:gd name="T32" fmla="*/ 35 w 212"/>
                <a:gd name="T33" fmla="*/ 9 h 11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invGray">
            <a:xfrm>
              <a:off x="1448" y="2857"/>
              <a:ext cx="99" cy="41"/>
            </a:xfrm>
            <a:custGeom>
              <a:avLst/>
              <a:gdLst>
                <a:gd name="T0" fmla="*/ 42 w 133"/>
                <a:gd name="T1" fmla="*/ 0 h 54"/>
                <a:gd name="T2" fmla="*/ 32 w 133"/>
                <a:gd name="T3" fmla="*/ 5 h 54"/>
                <a:gd name="T4" fmla="*/ 23 w 133"/>
                <a:gd name="T5" fmla="*/ 23 h 54"/>
                <a:gd name="T6" fmla="*/ 11 w 133"/>
                <a:gd name="T7" fmla="*/ 26 h 54"/>
                <a:gd name="T8" fmla="*/ 2 w 133"/>
                <a:gd name="T9" fmla="*/ 32 h 54"/>
                <a:gd name="T10" fmla="*/ 10 w 133"/>
                <a:gd name="T11" fmla="*/ 41 h 54"/>
                <a:gd name="T12" fmla="*/ 99 w 133"/>
                <a:gd name="T13" fmla="*/ 26 h 54"/>
                <a:gd name="T14" fmla="*/ 92 w 133"/>
                <a:gd name="T15" fmla="*/ 12 h 54"/>
                <a:gd name="T16" fmla="*/ 78 w 133"/>
                <a:gd name="T17" fmla="*/ 6 h 54"/>
                <a:gd name="T18" fmla="*/ 75 w 133"/>
                <a:gd name="T19" fmla="*/ 18 h 54"/>
                <a:gd name="T20" fmla="*/ 66 w 133"/>
                <a:gd name="T21" fmla="*/ 14 h 54"/>
                <a:gd name="T22" fmla="*/ 50 w 133"/>
                <a:gd name="T23" fmla="*/ 11 h 54"/>
                <a:gd name="T24" fmla="*/ 42 w 133"/>
                <a:gd name="T25" fmla="*/ 0 h 5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invGray">
            <a:xfrm>
              <a:off x="1553" y="2883"/>
              <a:ext cx="38" cy="19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0 w 51"/>
                <a:gd name="T5" fmla="*/ 19 h 24"/>
                <a:gd name="T6" fmla="*/ 25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invGray">
            <a:xfrm>
              <a:off x="1609" y="2886"/>
              <a:ext cx="12" cy="25"/>
            </a:xfrm>
            <a:custGeom>
              <a:avLst/>
              <a:gdLst>
                <a:gd name="T0" fmla="*/ 11 w 16"/>
                <a:gd name="T1" fmla="*/ 0 h 34"/>
                <a:gd name="T2" fmla="*/ 0 w 16"/>
                <a:gd name="T3" fmla="*/ 10 h 34"/>
                <a:gd name="T4" fmla="*/ 12 w 16"/>
                <a:gd name="T5" fmla="*/ 25 h 34"/>
                <a:gd name="T6" fmla="*/ 9 w 16"/>
                <a:gd name="T7" fmla="*/ 13 h 34"/>
                <a:gd name="T8" fmla="*/ 12 w 16"/>
                <a:gd name="T9" fmla="*/ 4 h 34"/>
                <a:gd name="T10" fmla="*/ 11 w 16"/>
                <a:gd name="T11" fmla="*/ 0 h 3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invGray">
            <a:xfrm>
              <a:off x="1426" y="2040"/>
              <a:ext cx="180" cy="88"/>
            </a:xfrm>
            <a:custGeom>
              <a:avLst/>
              <a:gdLst>
                <a:gd name="T0" fmla="*/ 48 w 240"/>
                <a:gd name="T1" fmla="*/ 1 h 117"/>
                <a:gd name="T2" fmla="*/ 18 w 240"/>
                <a:gd name="T3" fmla="*/ 23 h 117"/>
                <a:gd name="T4" fmla="*/ 5 w 240"/>
                <a:gd name="T5" fmla="*/ 28 h 117"/>
                <a:gd name="T6" fmla="*/ 0 w 240"/>
                <a:gd name="T7" fmla="*/ 29 h 117"/>
                <a:gd name="T8" fmla="*/ 20 w 240"/>
                <a:gd name="T9" fmla="*/ 44 h 117"/>
                <a:gd name="T10" fmla="*/ 29 w 240"/>
                <a:gd name="T11" fmla="*/ 47 h 117"/>
                <a:gd name="T12" fmla="*/ 51 w 240"/>
                <a:gd name="T13" fmla="*/ 35 h 117"/>
                <a:gd name="T14" fmla="*/ 60 w 240"/>
                <a:gd name="T15" fmla="*/ 32 h 117"/>
                <a:gd name="T16" fmla="*/ 62 w 240"/>
                <a:gd name="T17" fmla="*/ 41 h 117"/>
                <a:gd name="T18" fmla="*/ 48 w 240"/>
                <a:gd name="T19" fmla="*/ 46 h 117"/>
                <a:gd name="T20" fmla="*/ 54 w 240"/>
                <a:gd name="T21" fmla="*/ 55 h 117"/>
                <a:gd name="T22" fmla="*/ 30 w 240"/>
                <a:gd name="T23" fmla="*/ 65 h 117"/>
                <a:gd name="T24" fmla="*/ 53 w 240"/>
                <a:gd name="T25" fmla="*/ 82 h 117"/>
                <a:gd name="T26" fmla="*/ 62 w 240"/>
                <a:gd name="T27" fmla="*/ 85 h 117"/>
                <a:gd name="T28" fmla="*/ 89 w 240"/>
                <a:gd name="T29" fmla="*/ 77 h 117"/>
                <a:gd name="T30" fmla="*/ 113 w 240"/>
                <a:gd name="T31" fmla="*/ 79 h 117"/>
                <a:gd name="T32" fmla="*/ 126 w 240"/>
                <a:gd name="T33" fmla="*/ 88 h 117"/>
                <a:gd name="T34" fmla="*/ 153 w 240"/>
                <a:gd name="T35" fmla="*/ 82 h 117"/>
                <a:gd name="T36" fmla="*/ 168 w 240"/>
                <a:gd name="T37" fmla="*/ 77 h 117"/>
                <a:gd name="T38" fmla="*/ 167 w 240"/>
                <a:gd name="T39" fmla="*/ 58 h 117"/>
                <a:gd name="T40" fmla="*/ 176 w 240"/>
                <a:gd name="T41" fmla="*/ 52 h 117"/>
                <a:gd name="T42" fmla="*/ 179 w 240"/>
                <a:gd name="T43" fmla="*/ 35 h 117"/>
                <a:gd name="T44" fmla="*/ 158 w 240"/>
                <a:gd name="T45" fmla="*/ 43 h 117"/>
                <a:gd name="T46" fmla="*/ 150 w 240"/>
                <a:gd name="T47" fmla="*/ 32 h 117"/>
                <a:gd name="T48" fmla="*/ 129 w 240"/>
                <a:gd name="T49" fmla="*/ 34 h 117"/>
                <a:gd name="T50" fmla="*/ 101 w 240"/>
                <a:gd name="T51" fmla="*/ 7 h 117"/>
                <a:gd name="T52" fmla="*/ 71 w 240"/>
                <a:gd name="T53" fmla="*/ 8 h 117"/>
                <a:gd name="T54" fmla="*/ 62 w 240"/>
                <a:gd name="T55" fmla="*/ 1 h 117"/>
                <a:gd name="T56" fmla="*/ 48 w 240"/>
                <a:gd name="T57" fmla="*/ 1 h 117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invGray">
            <a:xfrm>
              <a:off x="1506" y="1999"/>
              <a:ext cx="146" cy="61"/>
            </a:xfrm>
            <a:custGeom>
              <a:avLst/>
              <a:gdLst>
                <a:gd name="T0" fmla="*/ 73 w 194"/>
                <a:gd name="T1" fmla="*/ 8 h 80"/>
                <a:gd name="T2" fmla="*/ 10 w 194"/>
                <a:gd name="T3" fmla="*/ 18 h 80"/>
                <a:gd name="T4" fmla="*/ 7 w 194"/>
                <a:gd name="T5" fmla="*/ 26 h 80"/>
                <a:gd name="T6" fmla="*/ 43 w 194"/>
                <a:gd name="T7" fmla="*/ 40 h 80"/>
                <a:gd name="T8" fmla="*/ 102 w 194"/>
                <a:gd name="T9" fmla="*/ 56 h 80"/>
                <a:gd name="T10" fmla="*/ 132 w 194"/>
                <a:gd name="T11" fmla="*/ 52 h 80"/>
                <a:gd name="T12" fmla="*/ 141 w 194"/>
                <a:gd name="T13" fmla="*/ 49 h 80"/>
                <a:gd name="T14" fmla="*/ 132 w 194"/>
                <a:gd name="T15" fmla="*/ 34 h 80"/>
                <a:gd name="T16" fmla="*/ 123 w 194"/>
                <a:gd name="T17" fmla="*/ 27 h 80"/>
                <a:gd name="T18" fmla="*/ 97 w 194"/>
                <a:gd name="T19" fmla="*/ 20 h 80"/>
                <a:gd name="T20" fmla="*/ 73 w 194"/>
                <a:gd name="T21" fmla="*/ 8 h 8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invGray">
            <a:xfrm>
              <a:off x="1711" y="2069"/>
              <a:ext cx="233" cy="189"/>
            </a:xfrm>
            <a:custGeom>
              <a:avLst/>
              <a:gdLst>
                <a:gd name="T0" fmla="*/ 50 w 310"/>
                <a:gd name="T1" fmla="*/ 7 h 254"/>
                <a:gd name="T2" fmla="*/ 38 w 310"/>
                <a:gd name="T3" fmla="*/ 17 h 254"/>
                <a:gd name="T4" fmla="*/ 16 w 310"/>
                <a:gd name="T5" fmla="*/ 29 h 254"/>
                <a:gd name="T6" fmla="*/ 40 w 310"/>
                <a:gd name="T7" fmla="*/ 57 h 254"/>
                <a:gd name="T8" fmla="*/ 59 w 310"/>
                <a:gd name="T9" fmla="*/ 63 h 254"/>
                <a:gd name="T10" fmla="*/ 77 w 310"/>
                <a:gd name="T11" fmla="*/ 74 h 254"/>
                <a:gd name="T12" fmla="*/ 95 w 310"/>
                <a:gd name="T13" fmla="*/ 63 h 254"/>
                <a:gd name="T14" fmla="*/ 107 w 310"/>
                <a:gd name="T15" fmla="*/ 75 h 254"/>
                <a:gd name="T16" fmla="*/ 112 w 310"/>
                <a:gd name="T17" fmla="*/ 95 h 254"/>
                <a:gd name="T18" fmla="*/ 86 w 310"/>
                <a:gd name="T19" fmla="*/ 112 h 254"/>
                <a:gd name="T20" fmla="*/ 67 w 310"/>
                <a:gd name="T21" fmla="*/ 129 h 254"/>
                <a:gd name="T22" fmla="*/ 52 w 310"/>
                <a:gd name="T23" fmla="*/ 126 h 254"/>
                <a:gd name="T24" fmla="*/ 43 w 310"/>
                <a:gd name="T25" fmla="*/ 123 h 254"/>
                <a:gd name="T26" fmla="*/ 32 w 310"/>
                <a:gd name="T27" fmla="*/ 139 h 254"/>
                <a:gd name="T28" fmla="*/ 29 w 310"/>
                <a:gd name="T29" fmla="*/ 148 h 254"/>
                <a:gd name="T30" fmla="*/ 55 w 310"/>
                <a:gd name="T31" fmla="*/ 153 h 254"/>
                <a:gd name="T32" fmla="*/ 71 w 310"/>
                <a:gd name="T33" fmla="*/ 151 h 254"/>
                <a:gd name="T34" fmla="*/ 86 w 310"/>
                <a:gd name="T35" fmla="*/ 172 h 254"/>
                <a:gd name="T36" fmla="*/ 95 w 310"/>
                <a:gd name="T37" fmla="*/ 175 h 254"/>
                <a:gd name="T38" fmla="*/ 104 w 310"/>
                <a:gd name="T39" fmla="*/ 178 h 254"/>
                <a:gd name="T40" fmla="*/ 117 w 310"/>
                <a:gd name="T41" fmla="*/ 187 h 254"/>
                <a:gd name="T42" fmla="*/ 136 w 310"/>
                <a:gd name="T43" fmla="*/ 176 h 254"/>
                <a:gd name="T44" fmla="*/ 153 w 310"/>
                <a:gd name="T45" fmla="*/ 175 h 254"/>
                <a:gd name="T46" fmla="*/ 172 w 310"/>
                <a:gd name="T47" fmla="*/ 158 h 254"/>
                <a:gd name="T48" fmla="*/ 169 w 310"/>
                <a:gd name="T49" fmla="*/ 138 h 254"/>
                <a:gd name="T50" fmla="*/ 163 w 310"/>
                <a:gd name="T51" fmla="*/ 129 h 254"/>
                <a:gd name="T52" fmla="*/ 175 w 310"/>
                <a:gd name="T53" fmla="*/ 124 h 254"/>
                <a:gd name="T54" fmla="*/ 184 w 310"/>
                <a:gd name="T55" fmla="*/ 136 h 254"/>
                <a:gd name="T56" fmla="*/ 186 w 310"/>
                <a:gd name="T57" fmla="*/ 147 h 254"/>
                <a:gd name="T58" fmla="*/ 196 w 310"/>
                <a:gd name="T59" fmla="*/ 144 h 254"/>
                <a:gd name="T60" fmla="*/ 228 w 310"/>
                <a:gd name="T61" fmla="*/ 126 h 254"/>
                <a:gd name="T62" fmla="*/ 220 w 310"/>
                <a:gd name="T63" fmla="*/ 109 h 254"/>
                <a:gd name="T64" fmla="*/ 195 w 310"/>
                <a:gd name="T65" fmla="*/ 92 h 254"/>
                <a:gd name="T66" fmla="*/ 199 w 310"/>
                <a:gd name="T67" fmla="*/ 80 h 254"/>
                <a:gd name="T68" fmla="*/ 208 w 310"/>
                <a:gd name="T69" fmla="*/ 77 h 254"/>
                <a:gd name="T70" fmla="*/ 190 w 310"/>
                <a:gd name="T71" fmla="*/ 47 h 254"/>
                <a:gd name="T72" fmla="*/ 175 w 310"/>
                <a:gd name="T73" fmla="*/ 44 h 254"/>
                <a:gd name="T74" fmla="*/ 166 w 310"/>
                <a:gd name="T75" fmla="*/ 41 h 254"/>
                <a:gd name="T76" fmla="*/ 151 w 310"/>
                <a:gd name="T77" fmla="*/ 25 h 254"/>
                <a:gd name="T78" fmla="*/ 117 w 310"/>
                <a:gd name="T79" fmla="*/ 33 h 254"/>
                <a:gd name="T80" fmla="*/ 126 w 310"/>
                <a:gd name="T81" fmla="*/ 19 h 254"/>
                <a:gd name="T82" fmla="*/ 104 w 310"/>
                <a:gd name="T83" fmla="*/ 13 h 254"/>
                <a:gd name="T84" fmla="*/ 89 w 310"/>
                <a:gd name="T85" fmla="*/ 14 h 254"/>
                <a:gd name="T86" fmla="*/ 50 w 310"/>
                <a:gd name="T87" fmla="*/ 7 h 254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invGray">
            <a:xfrm>
              <a:off x="1709" y="1987"/>
              <a:ext cx="44" cy="36"/>
            </a:xfrm>
            <a:custGeom>
              <a:avLst/>
              <a:gdLst>
                <a:gd name="T0" fmla="*/ 19 w 59"/>
                <a:gd name="T1" fmla="*/ 0 h 50"/>
                <a:gd name="T2" fmla="*/ 0 w 59"/>
                <a:gd name="T3" fmla="*/ 7 h 50"/>
                <a:gd name="T4" fmla="*/ 22 w 59"/>
                <a:gd name="T5" fmla="*/ 29 h 50"/>
                <a:gd name="T6" fmla="*/ 36 w 59"/>
                <a:gd name="T7" fmla="*/ 36 h 50"/>
                <a:gd name="T8" fmla="*/ 43 w 59"/>
                <a:gd name="T9" fmla="*/ 20 h 50"/>
                <a:gd name="T10" fmla="*/ 33 w 59"/>
                <a:gd name="T11" fmla="*/ 6 h 50"/>
                <a:gd name="T12" fmla="*/ 19 w 59"/>
                <a:gd name="T13" fmla="*/ 0 h 5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invGray">
            <a:xfrm>
              <a:off x="1625" y="2057"/>
              <a:ext cx="65" cy="42"/>
            </a:xfrm>
            <a:custGeom>
              <a:avLst/>
              <a:gdLst>
                <a:gd name="T0" fmla="*/ 33 w 86"/>
                <a:gd name="T1" fmla="*/ 5 h 57"/>
                <a:gd name="T2" fmla="*/ 18 w 86"/>
                <a:gd name="T3" fmla="*/ 18 h 57"/>
                <a:gd name="T4" fmla="*/ 3 w 86"/>
                <a:gd name="T5" fmla="*/ 20 h 57"/>
                <a:gd name="T6" fmla="*/ 12 w 86"/>
                <a:gd name="T7" fmla="*/ 42 h 57"/>
                <a:gd name="T8" fmla="*/ 56 w 86"/>
                <a:gd name="T9" fmla="*/ 26 h 57"/>
                <a:gd name="T10" fmla="*/ 65 w 86"/>
                <a:gd name="T11" fmla="*/ 13 h 57"/>
                <a:gd name="T12" fmla="*/ 42 w 86"/>
                <a:gd name="T13" fmla="*/ 5 h 57"/>
                <a:gd name="T14" fmla="*/ 33 w 86"/>
                <a:gd name="T15" fmla="*/ 5 h 5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invGray">
            <a:xfrm>
              <a:off x="1693" y="2065"/>
              <a:ext cx="54" cy="25"/>
            </a:xfrm>
            <a:custGeom>
              <a:avLst/>
              <a:gdLst>
                <a:gd name="T0" fmla="*/ 30 w 73"/>
                <a:gd name="T1" fmla="*/ 0 h 34"/>
                <a:gd name="T2" fmla="*/ 7 w 73"/>
                <a:gd name="T3" fmla="*/ 12 h 34"/>
                <a:gd name="T4" fmla="*/ 18 w 73"/>
                <a:gd name="T5" fmla="*/ 25 h 34"/>
                <a:gd name="T6" fmla="*/ 38 w 73"/>
                <a:gd name="T7" fmla="*/ 21 h 34"/>
                <a:gd name="T8" fmla="*/ 47 w 73"/>
                <a:gd name="T9" fmla="*/ 15 h 34"/>
                <a:gd name="T10" fmla="*/ 30 w 73"/>
                <a:gd name="T11" fmla="*/ 0 h 3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invGray">
            <a:xfrm>
              <a:off x="1664" y="2029"/>
              <a:ext cx="64" cy="34"/>
            </a:xfrm>
            <a:custGeom>
              <a:avLst/>
              <a:gdLst>
                <a:gd name="T0" fmla="*/ 44 w 85"/>
                <a:gd name="T1" fmla="*/ 8 h 45"/>
                <a:gd name="T2" fmla="*/ 21 w 85"/>
                <a:gd name="T3" fmla="*/ 3 h 45"/>
                <a:gd name="T4" fmla="*/ 0 w 85"/>
                <a:gd name="T5" fmla="*/ 14 h 45"/>
                <a:gd name="T6" fmla="*/ 30 w 85"/>
                <a:gd name="T7" fmla="*/ 24 h 45"/>
                <a:gd name="T8" fmla="*/ 48 w 85"/>
                <a:gd name="T9" fmla="*/ 30 h 45"/>
                <a:gd name="T10" fmla="*/ 63 w 85"/>
                <a:gd name="T11" fmla="*/ 14 h 45"/>
                <a:gd name="T12" fmla="*/ 62 w 85"/>
                <a:gd name="T13" fmla="*/ 5 h 45"/>
                <a:gd name="T14" fmla="*/ 48 w 85"/>
                <a:gd name="T15" fmla="*/ 0 h 45"/>
                <a:gd name="T16" fmla="*/ 44 w 85"/>
                <a:gd name="T17" fmla="*/ 8 h 4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invGray">
            <a:xfrm>
              <a:off x="1637" y="1997"/>
              <a:ext cx="44" cy="24"/>
            </a:xfrm>
            <a:custGeom>
              <a:avLst/>
              <a:gdLst>
                <a:gd name="T0" fmla="*/ 12 w 58"/>
                <a:gd name="T1" fmla="*/ 3 h 31"/>
                <a:gd name="T2" fmla="*/ 0 w 58"/>
                <a:gd name="T3" fmla="*/ 14 h 31"/>
                <a:gd name="T4" fmla="*/ 15 w 58"/>
                <a:gd name="T5" fmla="*/ 22 h 31"/>
                <a:gd name="T6" fmla="*/ 21 w 58"/>
                <a:gd name="T7" fmla="*/ 15 h 31"/>
                <a:gd name="T8" fmla="*/ 39 w 58"/>
                <a:gd name="T9" fmla="*/ 9 h 31"/>
                <a:gd name="T10" fmla="*/ 33 w 58"/>
                <a:gd name="T11" fmla="*/ 0 h 31"/>
                <a:gd name="T12" fmla="*/ 12 w 58"/>
                <a:gd name="T13" fmla="*/ 3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invGray">
            <a:xfrm>
              <a:off x="1751" y="2000"/>
              <a:ext cx="114" cy="77"/>
            </a:xfrm>
            <a:custGeom>
              <a:avLst/>
              <a:gdLst>
                <a:gd name="T0" fmla="*/ 29 w 152"/>
                <a:gd name="T1" fmla="*/ 0 h 102"/>
                <a:gd name="T2" fmla="*/ 11 w 152"/>
                <a:gd name="T3" fmla="*/ 5 h 102"/>
                <a:gd name="T4" fmla="*/ 3 w 152"/>
                <a:gd name="T5" fmla="*/ 29 h 102"/>
                <a:gd name="T6" fmla="*/ 9 w 152"/>
                <a:gd name="T7" fmla="*/ 42 h 102"/>
                <a:gd name="T8" fmla="*/ 0 w 152"/>
                <a:gd name="T9" fmla="*/ 54 h 102"/>
                <a:gd name="T10" fmla="*/ 42 w 152"/>
                <a:gd name="T11" fmla="*/ 65 h 102"/>
                <a:gd name="T12" fmla="*/ 62 w 152"/>
                <a:gd name="T13" fmla="*/ 69 h 102"/>
                <a:gd name="T14" fmla="*/ 114 w 152"/>
                <a:gd name="T15" fmla="*/ 65 h 102"/>
                <a:gd name="T16" fmla="*/ 57 w 152"/>
                <a:gd name="T17" fmla="*/ 53 h 102"/>
                <a:gd name="T18" fmla="*/ 41 w 152"/>
                <a:gd name="T19" fmla="*/ 47 h 102"/>
                <a:gd name="T20" fmla="*/ 33 w 152"/>
                <a:gd name="T21" fmla="*/ 39 h 102"/>
                <a:gd name="T22" fmla="*/ 38 w 152"/>
                <a:gd name="T23" fmla="*/ 26 h 102"/>
                <a:gd name="T24" fmla="*/ 29 w 152"/>
                <a:gd name="T25" fmla="*/ 0 h 10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invGray">
            <a:xfrm>
              <a:off x="664" y="2245"/>
              <a:ext cx="25" cy="15"/>
            </a:xfrm>
            <a:custGeom>
              <a:avLst/>
              <a:gdLst>
                <a:gd name="T0" fmla="*/ 25 w 34"/>
                <a:gd name="T1" fmla="*/ 0 h 20"/>
                <a:gd name="T2" fmla="*/ 18 w 34"/>
                <a:gd name="T3" fmla="*/ 15 h 20"/>
                <a:gd name="T4" fmla="*/ 3 w 34"/>
                <a:gd name="T5" fmla="*/ 14 h 20"/>
                <a:gd name="T6" fmla="*/ 3 w 34"/>
                <a:gd name="T7" fmla="*/ 5 h 20"/>
                <a:gd name="T8" fmla="*/ 25 w 34"/>
                <a:gd name="T9" fmla="*/ 0 h 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invGray">
            <a:xfrm>
              <a:off x="1421" y="2756"/>
              <a:ext cx="16" cy="12"/>
            </a:xfrm>
            <a:custGeom>
              <a:avLst/>
              <a:gdLst>
                <a:gd name="T0" fmla="*/ 2 w 21"/>
                <a:gd name="T1" fmla="*/ 0 h 16"/>
                <a:gd name="T2" fmla="*/ 10 w 21"/>
                <a:gd name="T3" fmla="*/ 12 h 16"/>
                <a:gd name="T4" fmla="*/ 2 w 21"/>
                <a:gd name="T5" fmla="*/ 0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invGray">
            <a:xfrm>
              <a:off x="1424" y="2781"/>
              <a:ext cx="16" cy="12"/>
            </a:xfrm>
            <a:custGeom>
              <a:avLst/>
              <a:gdLst>
                <a:gd name="T0" fmla="*/ 2 w 21"/>
                <a:gd name="T1" fmla="*/ 0 h 16"/>
                <a:gd name="T2" fmla="*/ 10 w 21"/>
                <a:gd name="T3" fmla="*/ 12 h 16"/>
                <a:gd name="T4" fmla="*/ 2 w 21"/>
                <a:gd name="T5" fmla="*/ 0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invGray">
            <a:xfrm>
              <a:off x="1628" y="2913"/>
              <a:ext cx="15" cy="12"/>
            </a:xfrm>
            <a:custGeom>
              <a:avLst/>
              <a:gdLst>
                <a:gd name="T0" fmla="*/ 2 w 21"/>
                <a:gd name="T1" fmla="*/ 0 h 16"/>
                <a:gd name="T2" fmla="*/ 9 w 21"/>
                <a:gd name="T3" fmla="*/ 12 h 16"/>
                <a:gd name="T4" fmla="*/ 2 w 21"/>
                <a:gd name="T5" fmla="*/ 0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invGray">
            <a:xfrm>
              <a:off x="1752" y="2429"/>
              <a:ext cx="38" cy="18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0 w 51"/>
                <a:gd name="T5" fmla="*/ 18 h 24"/>
                <a:gd name="T6" fmla="*/ 25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28" name="Freeform 30"/>
            <p:cNvSpPr>
              <a:spLocks/>
            </p:cNvSpPr>
            <p:nvPr/>
          </p:nvSpPr>
          <p:spPr bwMode="invGray">
            <a:xfrm>
              <a:off x="1652" y="2224"/>
              <a:ext cx="38" cy="18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0 w 51"/>
                <a:gd name="T5" fmla="*/ 18 h 24"/>
                <a:gd name="T6" fmla="*/ 25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invGray">
            <a:xfrm>
              <a:off x="1717" y="2045"/>
              <a:ext cx="40" cy="18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1 w 51"/>
                <a:gd name="T5" fmla="*/ 18 h 24"/>
                <a:gd name="T6" fmla="*/ 26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invGray">
            <a:xfrm>
              <a:off x="1780" y="2153"/>
              <a:ext cx="38" cy="18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0 w 51"/>
                <a:gd name="T5" fmla="*/ 18 h 24"/>
                <a:gd name="T6" fmla="*/ 25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31" name="Freeform 33"/>
            <p:cNvSpPr>
              <a:spLocks/>
            </p:cNvSpPr>
            <p:nvPr/>
          </p:nvSpPr>
          <p:spPr bwMode="invGray">
            <a:xfrm>
              <a:off x="1796" y="1951"/>
              <a:ext cx="696" cy="346"/>
            </a:xfrm>
            <a:custGeom>
              <a:avLst/>
              <a:gdLst>
                <a:gd name="T0" fmla="*/ 21 w 929"/>
                <a:gd name="T1" fmla="*/ 42 h 462"/>
                <a:gd name="T2" fmla="*/ 4 w 929"/>
                <a:gd name="T3" fmla="*/ 69 h 462"/>
                <a:gd name="T4" fmla="*/ 27 w 929"/>
                <a:gd name="T5" fmla="*/ 75 h 462"/>
                <a:gd name="T6" fmla="*/ 12 w 929"/>
                <a:gd name="T7" fmla="*/ 87 h 462"/>
                <a:gd name="T8" fmla="*/ 78 w 929"/>
                <a:gd name="T9" fmla="*/ 102 h 462"/>
                <a:gd name="T10" fmla="*/ 106 w 929"/>
                <a:gd name="T11" fmla="*/ 97 h 462"/>
                <a:gd name="T12" fmla="*/ 187 w 929"/>
                <a:gd name="T13" fmla="*/ 58 h 462"/>
                <a:gd name="T14" fmla="*/ 225 w 929"/>
                <a:gd name="T15" fmla="*/ 49 h 462"/>
                <a:gd name="T16" fmla="*/ 243 w 929"/>
                <a:gd name="T17" fmla="*/ 60 h 462"/>
                <a:gd name="T18" fmla="*/ 204 w 929"/>
                <a:gd name="T19" fmla="*/ 66 h 462"/>
                <a:gd name="T20" fmla="*/ 181 w 929"/>
                <a:gd name="T21" fmla="*/ 84 h 462"/>
                <a:gd name="T22" fmla="*/ 190 w 929"/>
                <a:gd name="T23" fmla="*/ 90 h 462"/>
                <a:gd name="T24" fmla="*/ 195 w 929"/>
                <a:gd name="T25" fmla="*/ 118 h 462"/>
                <a:gd name="T26" fmla="*/ 262 w 929"/>
                <a:gd name="T27" fmla="*/ 144 h 462"/>
                <a:gd name="T28" fmla="*/ 252 w 929"/>
                <a:gd name="T29" fmla="*/ 157 h 462"/>
                <a:gd name="T30" fmla="*/ 276 w 929"/>
                <a:gd name="T31" fmla="*/ 184 h 462"/>
                <a:gd name="T32" fmla="*/ 261 w 929"/>
                <a:gd name="T33" fmla="*/ 199 h 462"/>
                <a:gd name="T34" fmla="*/ 243 w 929"/>
                <a:gd name="T35" fmla="*/ 220 h 462"/>
                <a:gd name="T36" fmla="*/ 220 w 929"/>
                <a:gd name="T37" fmla="*/ 243 h 462"/>
                <a:gd name="T38" fmla="*/ 219 w 929"/>
                <a:gd name="T39" fmla="*/ 315 h 462"/>
                <a:gd name="T40" fmla="*/ 249 w 929"/>
                <a:gd name="T41" fmla="*/ 334 h 462"/>
                <a:gd name="T42" fmla="*/ 291 w 929"/>
                <a:gd name="T43" fmla="*/ 336 h 462"/>
                <a:gd name="T44" fmla="*/ 309 w 929"/>
                <a:gd name="T45" fmla="*/ 316 h 462"/>
                <a:gd name="T46" fmla="*/ 379 w 929"/>
                <a:gd name="T47" fmla="*/ 267 h 462"/>
                <a:gd name="T48" fmla="*/ 429 w 929"/>
                <a:gd name="T49" fmla="*/ 250 h 462"/>
                <a:gd name="T50" fmla="*/ 484 w 929"/>
                <a:gd name="T51" fmla="*/ 231 h 462"/>
                <a:gd name="T52" fmla="*/ 539 w 929"/>
                <a:gd name="T53" fmla="*/ 217 h 462"/>
                <a:gd name="T54" fmla="*/ 571 w 929"/>
                <a:gd name="T55" fmla="*/ 195 h 462"/>
                <a:gd name="T56" fmla="*/ 599 w 929"/>
                <a:gd name="T57" fmla="*/ 150 h 462"/>
                <a:gd name="T58" fmla="*/ 601 w 929"/>
                <a:gd name="T59" fmla="*/ 115 h 462"/>
                <a:gd name="T60" fmla="*/ 601 w 929"/>
                <a:gd name="T61" fmla="*/ 93 h 462"/>
                <a:gd name="T62" fmla="*/ 623 w 929"/>
                <a:gd name="T63" fmla="*/ 67 h 462"/>
                <a:gd name="T64" fmla="*/ 656 w 929"/>
                <a:gd name="T65" fmla="*/ 70 h 462"/>
                <a:gd name="T66" fmla="*/ 691 w 929"/>
                <a:gd name="T67" fmla="*/ 39 h 462"/>
                <a:gd name="T68" fmla="*/ 665 w 929"/>
                <a:gd name="T69" fmla="*/ 42 h 462"/>
                <a:gd name="T70" fmla="*/ 635 w 929"/>
                <a:gd name="T71" fmla="*/ 34 h 462"/>
                <a:gd name="T72" fmla="*/ 595 w 929"/>
                <a:gd name="T73" fmla="*/ 16 h 462"/>
                <a:gd name="T74" fmla="*/ 481 w 929"/>
                <a:gd name="T75" fmla="*/ 19 h 462"/>
                <a:gd name="T76" fmla="*/ 438 w 929"/>
                <a:gd name="T77" fmla="*/ 28 h 462"/>
                <a:gd name="T78" fmla="*/ 417 w 929"/>
                <a:gd name="T79" fmla="*/ 28 h 462"/>
                <a:gd name="T80" fmla="*/ 387 w 929"/>
                <a:gd name="T81" fmla="*/ 40 h 462"/>
                <a:gd name="T82" fmla="*/ 358 w 929"/>
                <a:gd name="T83" fmla="*/ 22 h 462"/>
                <a:gd name="T84" fmla="*/ 324 w 929"/>
                <a:gd name="T85" fmla="*/ 30 h 462"/>
                <a:gd name="T86" fmla="*/ 274 w 929"/>
                <a:gd name="T87" fmla="*/ 39 h 462"/>
                <a:gd name="T88" fmla="*/ 307 w 929"/>
                <a:gd name="T89" fmla="*/ 28 h 462"/>
                <a:gd name="T90" fmla="*/ 264 w 929"/>
                <a:gd name="T91" fmla="*/ 6 h 462"/>
                <a:gd name="T92" fmla="*/ 250 w 929"/>
                <a:gd name="T93" fmla="*/ 1 h 462"/>
                <a:gd name="T94" fmla="*/ 235 w 929"/>
                <a:gd name="T95" fmla="*/ 6 h 462"/>
                <a:gd name="T96" fmla="*/ 180 w 929"/>
                <a:gd name="T97" fmla="*/ 12 h 462"/>
                <a:gd name="T98" fmla="*/ 120 w 929"/>
                <a:gd name="T99" fmla="*/ 21 h 462"/>
                <a:gd name="T100" fmla="*/ 81 w 929"/>
                <a:gd name="T101" fmla="*/ 19 h 462"/>
                <a:gd name="T102" fmla="*/ 85 w 929"/>
                <a:gd name="T103" fmla="*/ 51 h 462"/>
                <a:gd name="T104" fmla="*/ 78 w 929"/>
                <a:gd name="T105" fmla="*/ 39 h 462"/>
                <a:gd name="T106" fmla="*/ 45 w 929"/>
                <a:gd name="T107" fmla="*/ 31 h 46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32" name="Freeform 34"/>
            <p:cNvSpPr>
              <a:spLocks/>
            </p:cNvSpPr>
            <p:nvPr/>
          </p:nvSpPr>
          <p:spPr bwMode="invGray">
            <a:xfrm>
              <a:off x="2009" y="2135"/>
              <a:ext cx="40" cy="24"/>
            </a:xfrm>
            <a:custGeom>
              <a:avLst/>
              <a:gdLst>
                <a:gd name="T0" fmla="*/ 26 w 52"/>
                <a:gd name="T1" fmla="*/ 0 h 32"/>
                <a:gd name="T2" fmla="*/ 6 w 52"/>
                <a:gd name="T3" fmla="*/ 15 h 32"/>
                <a:gd name="T4" fmla="*/ 18 w 52"/>
                <a:gd name="T5" fmla="*/ 24 h 32"/>
                <a:gd name="T6" fmla="*/ 32 w 52"/>
                <a:gd name="T7" fmla="*/ 23 h 32"/>
                <a:gd name="T8" fmla="*/ 26 w 52"/>
                <a:gd name="T9" fmla="*/ 0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33" name="Freeform 35"/>
            <p:cNvSpPr>
              <a:spLocks/>
            </p:cNvSpPr>
            <p:nvPr/>
          </p:nvSpPr>
          <p:spPr bwMode="invGray">
            <a:xfrm>
              <a:off x="2292" y="2201"/>
              <a:ext cx="129" cy="54"/>
            </a:xfrm>
            <a:custGeom>
              <a:avLst/>
              <a:gdLst>
                <a:gd name="T0" fmla="*/ 77 w 172"/>
                <a:gd name="T1" fmla="*/ 6 h 72"/>
                <a:gd name="T2" fmla="*/ 50 w 172"/>
                <a:gd name="T3" fmla="*/ 3 h 72"/>
                <a:gd name="T4" fmla="*/ 41 w 172"/>
                <a:gd name="T5" fmla="*/ 0 h 72"/>
                <a:gd name="T6" fmla="*/ 0 w 172"/>
                <a:gd name="T7" fmla="*/ 21 h 72"/>
                <a:gd name="T8" fmla="*/ 21 w 172"/>
                <a:gd name="T9" fmla="*/ 30 h 72"/>
                <a:gd name="T10" fmla="*/ 32 w 172"/>
                <a:gd name="T11" fmla="*/ 45 h 72"/>
                <a:gd name="T12" fmla="*/ 50 w 172"/>
                <a:gd name="T13" fmla="*/ 51 h 72"/>
                <a:gd name="T14" fmla="*/ 59 w 172"/>
                <a:gd name="T15" fmla="*/ 54 h 72"/>
                <a:gd name="T16" fmla="*/ 98 w 172"/>
                <a:gd name="T17" fmla="*/ 45 h 72"/>
                <a:gd name="T18" fmla="*/ 129 w 172"/>
                <a:gd name="T19" fmla="*/ 33 h 72"/>
                <a:gd name="T20" fmla="*/ 111 w 172"/>
                <a:gd name="T21" fmla="*/ 14 h 72"/>
                <a:gd name="T22" fmla="*/ 102 w 172"/>
                <a:gd name="T23" fmla="*/ 3 h 72"/>
                <a:gd name="T24" fmla="*/ 77 w 172"/>
                <a:gd name="T25" fmla="*/ 6 h 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34" name="Freeform 36"/>
            <p:cNvSpPr>
              <a:spLocks/>
            </p:cNvSpPr>
            <p:nvPr/>
          </p:nvSpPr>
          <p:spPr bwMode="invGray">
            <a:xfrm>
              <a:off x="2393" y="2038"/>
              <a:ext cx="40" cy="24"/>
            </a:xfrm>
            <a:custGeom>
              <a:avLst/>
              <a:gdLst>
                <a:gd name="T0" fmla="*/ 26 w 52"/>
                <a:gd name="T1" fmla="*/ 0 h 32"/>
                <a:gd name="T2" fmla="*/ 6 w 52"/>
                <a:gd name="T3" fmla="*/ 15 h 32"/>
                <a:gd name="T4" fmla="*/ 18 w 52"/>
                <a:gd name="T5" fmla="*/ 24 h 32"/>
                <a:gd name="T6" fmla="*/ 32 w 52"/>
                <a:gd name="T7" fmla="*/ 23 h 32"/>
                <a:gd name="T8" fmla="*/ 26 w 52"/>
                <a:gd name="T9" fmla="*/ 0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35" name="Freeform 37"/>
            <p:cNvSpPr>
              <a:spLocks/>
            </p:cNvSpPr>
            <p:nvPr/>
          </p:nvSpPr>
          <p:spPr bwMode="invGray">
            <a:xfrm>
              <a:off x="2662" y="2006"/>
              <a:ext cx="155" cy="63"/>
            </a:xfrm>
            <a:custGeom>
              <a:avLst/>
              <a:gdLst>
                <a:gd name="T0" fmla="*/ 144 w 206"/>
                <a:gd name="T1" fmla="*/ 5 h 85"/>
                <a:gd name="T2" fmla="*/ 78 w 206"/>
                <a:gd name="T3" fmla="*/ 7 h 85"/>
                <a:gd name="T4" fmla="*/ 82 w 206"/>
                <a:gd name="T5" fmla="*/ 19 h 85"/>
                <a:gd name="T6" fmla="*/ 81 w 206"/>
                <a:gd name="T7" fmla="*/ 24 h 85"/>
                <a:gd name="T8" fmla="*/ 67 w 206"/>
                <a:gd name="T9" fmla="*/ 20 h 85"/>
                <a:gd name="T10" fmla="*/ 58 w 206"/>
                <a:gd name="T11" fmla="*/ 14 h 85"/>
                <a:gd name="T12" fmla="*/ 17 w 206"/>
                <a:gd name="T13" fmla="*/ 20 h 85"/>
                <a:gd name="T14" fmla="*/ 23 w 206"/>
                <a:gd name="T15" fmla="*/ 36 h 85"/>
                <a:gd name="T16" fmla="*/ 41 w 206"/>
                <a:gd name="T17" fmla="*/ 39 h 85"/>
                <a:gd name="T18" fmla="*/ 56 w 206"/>
                <a:gd name="T19" fmla="*/ 54 h 85"/>
                <a:gd name="T20" fmla="*/ 67 w 206"/>
                <a:gd name="T21" fmla="*/ 63 h 85"/>
                <a:gd name="T22" fmla="*/ 82 w 206"/>
                <a:gd name="T23" fmla="*/ 50 h 85"/>
                <a:gd name="T24" fmla="*/ 91 w 206"/>
                <a:gd name="T25" fmla="*/ 44 h 85"/>
                <a:gd name="T26" fmla="*/ 96 w 206"/>
                <a:gd name="T27" fmla="*/ 35 h 85"/>
                <a:gd name="T28" fmla="*/ 126 w 206"/>
                <a:gd name="T29" fmla="*/ 26 h 85"/>
                <a:gd name="T30" fmla="*/ 141 w 206"/>
                <a:gd name="T31" fmla="*/ 23 h 85"/>
                <a:gd name="T32" fmla="*/ 150 w 206"/>
                <a:gd name="T33" fmla="*/ 20 h 85"/>
                <a:gd name="T34" fmla="*/ 144 w 206"/>
                <a:gd name="T35" fmla="*/ 5 h 8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36" name="Freeform 38"/>
            <p:cNvSpPr>
              <a:spLocks/>
            </p:cNvSpPr>
            <p:nvPr/>
          </p:nvSpPr>
          <p:spPr bwMode="invGray">
            <a:xfrm>
              <a:off x="2759" y="2039"/>
              <a:ext cx="49" cy="21"/>
            </a:xfrm>
            <a:custGeom>
              <a:avLst/>
              <a:gdLst>
                <a:gd name="T0" fmla="*/ 28 w 64"/>
                <a:gd name="T1" fmla="*/ 5 h 28"/>
                <a:gd name="T2" fmla="*/ 6 w 64"/>
                <a:gd name="T3" fmla="*/ 3 h 28"/>
                <a:gd name="T4" fmla="*/ 18 w 64"/>
                <a:gd name="T5" fmla="*/ 21 h 28"/>
                <a:gd name="T6" fmla="*/ 41 w 64"/>
                <a:gd name="T7" fmla="*/ 11 h 28"/>
                <a:gd name="T8" fmla="*/ 28 w 64"/>
                <a:gd name="T9" fmla="*/ 5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37" name="Freeform 39"/>
            <p:cNvSpPr>
              <a:spLocks/>
            </p:cNvSpPr>
            <p:nvPr/>
          </p:nvSpPr>
          <p:spPr bwMode="invGray">
            <a:xfrm>
              <a:off x="2467" y="2311"/>
              <a:ext cx="109" cy="133"/>
            </a:xfrm>
            <a:custGeom>
              <a:avLst/>
              <a:gdLst>
                <a:gd name="T0" fmla="*/ 18 w 146"/>
                <a:gd name="T1" fmla="*/ 14 h 176"/>
                <a:gd name="T2" fmla="*/ 0 w 146"/>
                <a:gd name="T3" fmla="*/ 19 h 176"/>
                <a:gd name="T4" fmla="*/ 10 w 146"/>
                <a:gd name="T5" fmla="*/ 32 h 176"/>
                <a:gd name="T6" fmla="*/ 25 w 146"/>
                <a:gd name="T7" fmla="*/ 66 h 176"/>
                <a:gd name="T8" fmla="*/ 39 w 146"/>
                <a:gd name="T9" fmla="*/ 69 h 176"/>
                <a:gd name="T10" fmla="*/ 37 w 146"/>
                <a:gd name="T11" fmla="*/ 81 h 176"/>
                <a:gd name="T12" fmla="*/ 21 w 146"/>
                <a:gd name="T13" fmla="*/ 85 h 176"/>
                <a:gd name="T14" fmla="*/ 12 w 146"/>
                <a:gd name="T15" fmla="*/ 99 h 176"/>
                <a:gd name="T16" fmla="*/ 13 w 146"/>
                <a:gd name="T17" fmla="*/ 104 h 176"/>
                <a:gd name="T18" fmla="*/ 22 w 146"/>
                <a:gd name="T19" fmla="*/ 107 h 176"/>
                <a:gd name="T20" fmla="*/ 13 w 146"/>
                <a:gd name="T21" fmla="*/ 128 h 176"/>
                <a:gd name="T22" fmla="*/ 15 w 146"/>
                <a:gd name="T23" fmla="*/ 132 h 176"/>
                <a:gd name="T24" fmla="*/ 25 w 146"/>
                <a:gd name="T25" fmla="*/ 129 h 176"/>
                <a:gd name="T26" fmla="*/ 43 w 146"/>
                <a:gd name="T27" fmla="*/ 128 h 176"/>
                <a:gd name="T28" fmla="*/ 69 w 146"/>
                <a:gd name="T29" fmla="*/ 129 h 176"/>
                <a:gd name="T30" fmla="*/ 82 w 146"/>
                <a:gd name="T31" fmla="*/ 128 h 176"/>
                <a:gd name="T32" fmla="*/ 91 w 146"/>
                <a:gd name="T33" fmla="*/ 125 h 176"/>
                <a:gd name="T34" fmla="*/ 96 w 146"/>
                <a:gd name="T35" fmla="*/ 107 h 176"/>
                <a:gd name="T36" fmla="*/ 109 w 146"/>
                <a:gd name="T37" fmla="*/ 101 h 176"/>
                <a:gd name="T38" fmla="*/ 82 w 146"/>
                <a:gd name="T39" fmla="*/ 82 h 176"/>
                <a:gd name="T40" fmla="*/ 66 w 146"/>
                <a:gd name="T41" fmla="*/ 63 h 176"/>
                <a:gd name="T42" fmla="*/ 61 w 146"/>
                <a:gd name="T43" fmla="*/ 52 h 176"/>
                <a:gd name="T44" fmla="*/ 48 w 146"/>
                <a:gd name="T45" fmla="*/ 46 h 176"/>
                <a:gd name="T46" fmla="*/ 64 w 146"/>
                <a:gd name="T47" fmla="*/ 34 h 176"/>
                <a:gd name="T48" fmla="*/ 48 w 146"/>
                <a:gd name="T49" fmla="*/ 23 h 176"/>
                <a:gd name="T50" fmla="*/ 52 w 146"/>
                <a:gd name="T51" fmla="*/ 10 h 176"/>
                <a:gd name="T52" fmla="*/ 34 w 146"/>
                <a:gd name="T53" fmla="*/ 1 h 176"/>
                <a:gd name="T54" fmla="*/ 22 w 146"/>
                <a:gd name="T55" fmla="*/ 7 h 176"/>
                <a:gd name="T56" fmla="*/ 18 w 146"/>
                <a:gd name="T57" fmla="*/ 14 h 17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38" name="Freeform 40"/>
            <p:cNvSpPr>
              <a:spLocks/>
            </p:cNvSpPr>
            <p:nvPr/>
          </p:nvSpPr>
          <p:spPr bwMode="invGray">
            <a:xfrm>
              <a:off x="2413" y="2359"/>
              <a:ext cx="68" cy="68"/>
            </a:xfrm>
            <a:custGeom>
              <a:avLst/>
              <a:gdLst>
                <a:gd name="T0" fmla="*/ 43 w 92"/>
                <a:gd name="T1" fmla="*/ 4 h 92"/>
                <a:gd name="T2" fmla="*/ 61 w 92"/>
                <a:gd name="T3" fmla="*/ 6 h 92"/>
                <a:gd name="T4" fmla="*/ 68 w 92"/>
                <a:gd name="T5" fmla="*/ 19 h 92"/>
                <a:gd name="T6" fmla="*/ 58 w 92"/>
                <a:gd name="T7" fmla="*/ 35 h 92"/>
                <a:gd name="T8" fmla="*/ 34 w 92"/>
                <a:gd name="T9" fmla="*/ 56 h 92"/>
                <a:gd name="T10" fmla="*/ 13 w 92"/>
                <a:gd name="T11" fmla="*/ 68 h 92"/>
                <a:gd name="T12" fmla="*/ 6 w 92"/>
                <a:gd name="T13" fmla="*/ 53 h 92"/>
                <a:gd name="T14" fmla="*/ 15 w 92"/>
                <a:gd name="T15" fmla="*/ 47 h 92"/>
                <a:gd name="T16" fmla="*/ 10 w 92"/>
                <a:gd name="T17" fmla="*/ 34 h 92"/>
                <a:gd name="T18" fmla="*/ 30 w 92"/>
                <a:gd name="T19" fmla="*/ 21 h 92"/>
                <a:gd name="T20" fmla="*/ 43 w 92"/>
                <a:gd name="T21" fmla="*/ 4 h 9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39" name="Freeform 41"/>
            <p:cNvSpPr>
              <a:spLocks/>
            </p:cNvSpPr>
            <p:nvPr/>
          </p:nvSpPr>
          <p:spPr bwMode="invGray">
            <a:xfrm>
              <a:off x="4099" y="3502"/>
              <a:ext cx="474" cy="495"/>
            </a:xfrm>
            <a:custGeom>
              <a:avLst/>
              <a:gdLst>
                <a:gd name="T0" fmla="*/ 159 w 633"/>
                <a:gd name="T1" fmla="*/ 8 h 660"/>
                <a:gd name="T2" fmla="*/ 132 w 633"/>
                <a:gd name="T3" fmla="*/ 14 h 660"/>
                <a:gd name="T4" fmla="*/ 108 w 633"/>
                <a:gd name="T5" fmla="*/ 38 h 660"/>
                <a:gd name="T6" fmla="*/ 78 w 633"/>
                <a:gd name="T7" fmla="*/ 44 h 660"/>
                <a:gd name="T8" fmla="*/ 63 w 633"/>
                <a:gd name="T9" fmla="*/ 56 h 660"/>
                <a:gd name="T10" fmla="*/ 51 w 633"/>
                <a:gd name="T11" fmla="*/ 86 h 660"/>
                <a:gd name="T12" fmla="*/ 27 w 633"/>
                <a:gd name="T13" fmla="*/ 125 h 660"/>
                <a:gd name="T14" fmla="*/ 0 w 633"/>
                <a:gd name="T15" fmla="*/ 134 h 660"/>
                <a:gd name="T16" fmla="*/ 54 w 633"/>
                <a:gd name="T17" fmla="*/ 242 h 660"/>
                <a:gd name="T18" fmla="*/ 90 w 633"/>
                <a:gd name="T19" fmla="*/ 320 h 660"/>
                <a:gd name="T20" fmla="*/ 108 w 633"/>
                <a:gd name="T21" fmla="*/ 332 h 660"/>
                <a:gd name="T22" fmla="*/ 126 w 633"/>
                <a:gd name="T23" fmla="*/ 338 h 660"/>
                <a:gd name="T24" fmla="*/ 171 w 633"/>
                <a:gd name="T25" fmla="*/ 323 h 660"/>
                <a:gd name="T26" fmla="*/ 189 w 633"/>
                <a:gd name="T27" fmla="*/ 317 h 660"/>
                <a:gd name="T28" fmla="*/ 225 w 633"/>
                <a:gd name="T29" fmla="*/ 338 h 660"/>
                <a:gd name="T30" fmla="*/ 243 w 633"/>
                <a:gd name="T31" fmla="*/ 395 h 660"/>
                <a:gd name="T32" fmla="*/ 252 w 633"/>
                <a:gd name="T33" fmla="*/ 392 h 660"/>
                <a:gd name="T34" fmla="*/ 258 w 633"/>
                <a:gd name="T35" fmla="*/ 383 h 660"/>
                <a:gd name="T36" fmla="*/ 276 w 633"/>
                <a:gd name="T37" fmla="*/ 410 h 660"/>
                <a:gd name="T38" fmla="*/ 303 w 633"/>
                <a:gd name="T39" fmla="*/ 428 h 660"/>
                <a:gd name="T40" fmla="*/ 326 w 633"/>
                <a:gd name="T41" fmla="*/ 452 h 660"/>
                <a:gd name="T42" fmla="*/ 332 w 633"/>
                <a:gd name="T43" fmla="*/ 461 h 660"/>
                <a:gd name="T44" fmla="*/ 341 w 633"/>
                <a:gd name="T45" fmla="*/ 467 h 660"/>
                <a:gd name="T46" fmla="*/ 362 w 633"/>
                <a:gd name="T47" fmla="*/ 491 h 660"/>
                <a:gd name="T48" fmla="*/ 368 w 633"/>
                <a:gd name="T49" fmla="*/ 473 h 660"/>
                <a:gd name="T50" fmla="*/ 404 w 633"/>
                <a:gd name="T51" fmla="*/ 494 h 660"/>
                <a:gd name="T52" fmla="*/ 440 w 633"/>
                <a:gd name="T53" fmla="*/ 491 h 660"/>
                <a:gd name="T54" fmla="*/ 461 w 633"/>
                <a:gd name="T55" fmla="*/ 398 h 660"/>
                <a:gd name="T56" fmla="*/ 473 w 633"/>
                <a:gd name="T57" fmla="*/ 347 h 660"/>
                <a:gd name="T58" fmla="*/ 464 w 633"/>
                <a:gd name="T59" fmla="*/ 275 h 660"/>
                <a:gd name="T60" fmla="*/ 401 w 633"/>
                <a:gd name="T61" fmla="*/ 203 h 660"/>
                <a:gd name="T62" fmla="*/ 395 w 633"/>
                <a:gd name="T63" fmla="*/ 176 h 660"/>
                <a:gd name="T64" fmla="*/ 344 w 633"/>
                <a:gd name="T65" fmla="*/ 134 h 660"/>
                <a:gd name="T66" fmla="*/ 353 w 633"/>
                <a:gd name="T67" fmla="*/ 116 h 660"/>
                <a:gd name="T68" fmla="*/ 341 w 633"/>
                <a:gd name="T69" fmla="*/ 98 h 660"/>
                <a:gd name="T70" fmla="*/ 312 w 633"/>
                <a:gd name="T71" fmla="*/ 59 h 660"/>
                <a:gd name="T72" fmla="*/ 294 w 633"/>
                <a:gd name="T73" fmla="*/ 23 h 660"/>
                <a:gd name="T74" fmla="*/ 291 w 633"/>
                <a:gd name="T75" fmla="*/ 14 h 660"/>
                <a:gd name="T76" fmla="*/ 273 w 633"/>
                <a:gd name="T77" fmla="*/ 113 h 660"/>
                <a:gd name="T78" fmla="*/ 243 w 633"/>
                <a:gd name="T79" fmla="*/ 86 h 660"/>
                <a:gd name="T80" fmla="*/ 219 w 633"/>
                <a:gd name="T81" fmla="*/ 83 h 660"/>
                <a:gd name="T82" fmla="*/ 204 w 633"/>
                <a:gd name="T83" fmla="*/ 65 h 660"/>
                <a:gd name="T84" fmla="*/ 198 w 633"/>
                <a:gd name="T85" fmla="*/ 47 h 660"/>
                <a:gd name="T86" fmla="*/ 207 w 633"/>
                <a:gd name="T87" fmla="*/ 41 h 660"/>
                <a:gd name="T88" fmla="*/ 180 w 633"/>
                <a:gd name="T89" fmla="*/ 14 h 660"/>
                <a:gd name="T90" fmla="*/ 162 w 633"/>
                <a:gd name="T91" fmla="*/ 8 h 660"/>
                <a:gd name="T92" fmla="*/ 153 w 633"/>
                <a:gd name="T93" fmla="*/ 5 h 660"/>
                <a:gd name="T94" fmla="*/ 159 w 633"/>
                <a:gd name="T95" fmla="*/ 8 h 66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40" name="Freeform 42"/>
            <p:cNvSpPr>
              <a:spLocks/>
            </p:cNvSpPr>
            <p:nvPr/>
          </p:nvSpPr>
          <p:spPr bwMode="invGray">
            <a:xfrm>
              <a:off x="4246" y="3241"/>
              <a:ext cx="319" cy="210"/>
            </a:xfrm>
            <a:custGeom>
              <a:avLst/>
              <a:gdLst>
                <a:gd name="T0" fmla="*/ 63 w 426"/>
                <a:gd name="T1" fmla="*/ 45 h 280"/>
                <a:gd name="T2" fmla="*/ 51 w 426"/>
                <a:gd name="T3" fmla="*/ 27 h 280"/>
                <a:gd name="T4" fmla="*/ 48 w 426"/>
                <a:gd name="T5" fmla="*/ 12 h 280"/>
                <a:gd name="T6" fmla="*/ 39 w 426"/>
                <a:gd name="T7" fmla="*/ 9 h 280"/>
                <a:gd name="T8" fmla="*/ 12 w 426"/>
                <a:gd name="T9" fmla="*/ 12 h 280"/>
                <a:gd name="T10" fmla="*/ 33 w 426"/>
                <a:gd name="T11" fmla="*/ 30 h 280"/>
                <a:gd name="T12" fmla="*/ 36 w 426"/>
                <a:gd name="T13" fmla="*/ 39 h 280"/>
                <a:gd name="T14" fmla="*/ 18 w 426"/>
                <a:gd name="T15" fmla="*/ 51 h 280"/>
                <a:gd name="T16" fmla="*/ 66 w 426"/>
                <a:gd name="T17" fmla="*/ 69 h 280"/>
                <a:gd name="T18" fmla="*/ 93 w 426"/>
                <a:gd name="T19" fmla="*/ 84 h 280"/>
                <a:gd name="T20" fmla="*/ 96 w 426"/>
                <a:gd name="T21" fmla="*/ 93 h 280"/>
                <a:gd name="T22" fmla="*/ 105 w 426"/>
                <a:gd name="T23" fmla="*/ 99 h 280"/>
                <a:gd name="T24" fmla="*/ 111 w 426"/>
                <a:gd name="T25" fmla="*/ 117 h 280"/>
                <a:gd name="T26" fmla="*/ 99 w 426"/>
                <a:gd name="T27" fmla="*/ 147 h 280"/>
                <a:gd name="T28" fmla="*/ 135 w 426"/>
                <a:gd name="T29" fmla="*/ 141 h 280"/>
                <a:gd name="T30" fmla="*/ 144 w 426"/>
                <a:gd name="T31" fmla="*/ 162 h 280"/>
                <a:gd name="T32" fmla="*/ 162 w 426"/>
                <a:gd name="T33" fmla="*/ 168 h 280"/>
                <a:gd name="T34" fmla="*/ 171 w 426"/>
                <a:gd name="T35" fmla="*/ 171 h 280"/>
                <a:gd name="T36" fmla="*/ 189 w 426"/>
                <a:gd name="T37" fmla="*/ 168 h 280"/>
                <a:gd name="T38" fmla="*/ 207 w 426"/>
                <a:gd name="T39" fmla="*/ 147 h 280"/>
                <a:gd name="T40" fmla="*/ 252 w 426"/>
                <a:gd name="T41" fmla="*/ 189 h 280"/>
                <a:gd name="T42" fmla="*/ 273 w 426"/>
                <a:gd name="T43" fmla="*/ 210 h 280"/>
                <a:gd name="T44" fmla="*/ 270 w 426"/>
                <a:gd name="T45" fmla="*/ 168 h 280"/>
                <a:gd name="T46" fmla="*/ 252 w 426"/>
                <a:gd name="T47" fmla="*/ 150 h 280"/>
                <a:gd name="T48" fmla="*/ 279 w 426"/>
                <a:gd name="T49" fmla="*/ 126 h 280"/>
                <a:gd name="T50" fmla="*/ 306 w 426"/>
                <a:gd name="T51" fmla="*/ 117 h 280"/>
                <a:gd name="T52" fmla="*/ 315 w 426"/>
                <a:gd name="T53" fmla="*/ 114 h 280"/>
                <a:gd name="T54" fmla="*/ 318 w 426"/>
                <a:gd name="T55" fmla="*/ 105 h 280"/>
                <a:gd name="T56" fmla="*/ 267 w 426"/>
                <a:gd name="T57" fmla="*/ 111 h 280"/>
                <a:gd name="T58" fmla="*/ 228 w 426"/>
                <a:gd name="T59" fmla="*/ 105 h 280"/>
                <a:gd name="T60" fmla="*/ 225 w 426"/>
                <a:gd name="T61" fmla="*/ 96 h 280"/>
                <a:gd name="T62" fmla="*/ 219 w 426"/>
                <a:gd name="T63" fmla="*/ 87 h 280"/>
                <a:gd name="T64" fmla="*/ 165 w 426"/>
                <a:gd name="T65" fmla="*/ 60 h 280"/>
                <a:gd name="T66" fmla="*/ 120 w 426"/>
                <a:gd name="T67" fmla="*/ 45 h 280"/>
                <a:gd name="T68" fmla="*/ 102 w 426"/>
                <a:gd name="T69" fmla="*/ 39 h 280"/>
                <a:gd name="T70" fmla="*/ 60 w 426"/>
                <a:gd name="T71" fmla="*/ 39 h 280"/>
                <a:gd name="T72" fmla="*/ 51 w 426"/>
                <a:gd name="T73" fmla="*/ 24 h 280"/>
                <a:gd name="T74" fmla="*/ 51 w 426"/>
                <a:gd name="T75" fmla="*/ 0 h 28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41" name="Freeform 43"/>
            <p:cNvSpPr>
              <a:spLocks/>
            </p:cNvSpPr>
            <p:nvPr/>
          </p:nvSpPr>
          <p:spPr bwMode="invGray">
            <a:xfrm>
              <a:off x="4255" y="3243"/>
              <a:ext cx="311" cy="211"/>
            </a:xfrm>
            <a:custGeom>
              <a:avLst/>
              <a:gdLst>
                <a:gd name="T0" fmla="*/ 0 w 416"/>
                <a:gd name="T1" fmla="*/ 1 h 282"/>
                <a:gd name="T2" fmla="*/ 15 w 416"/>
                <a:gd name="T3" fmla="*/ 28 h 282"/>
                <a:gd name="T4" fmla="*/ 21 w 416"/>
                <a:gd name="T5" fmla="*/ 37 h 282"/>
                <a:gd name="T6" fmla="*/ 63 w 416"/>
                <a:gd name="T7" fmla="*/ 67 h 282"/>
                <a:gd name="T8" fmla="*/ 90 w 416"/>
                <a:gd name="T9" fmla="*/ 85 h 282"/>
                <a:gd name="T10" fmla="*/ 99 w 416"/>
                <a:gd name="T11" fmla="*/ 91 h 282"/>
                <a:gd name="T12" fmla="*/ 102 w 416"/>
                <a:gd name="T13" fmla="*/ 126 h 282"/>
                <a:gd name="T14" fmla="*/ 87 w 416"/>
                <a:gd name="T15" fmla="*/ 150 h 282"/>
                <a:gd name="T16" fmla="*/ 102 w 416"/>
                <a:gd name="T17" fmla="*/ 147 h 282"/>
                <a:gd name="T18" fmla="*/ 111 w 416"/>
                <a:gd name="T19" fmla="*/ 141 h 282"/>
                <a:gd name="T20" fmla="*/ 120 w 416"/>
                <a:gd name="T21" fmla="*/ 150 h 282"/>
                <a:gd name="T22" fmla="*/ 138 w 416"/>
                <a:gd name="T23" fmla="*/ 162 h 282"/>
                <a:gd name="T24" fmla="*/ 156 w 416"/>
                <a:gd name="T25" fmla="*/ 174 h 282"/>
                <a:gd name="T26" fmla="*/ 179 w 416"/>
                <a:gd name="T27" fmla="*/ 165 h 282"/>
                <a:gd name="T28" fmla="*/ 185 w 416"/>
                <a:gd name="T29" fmla="*/ 147 h 282"/>
                <a:gd name="T30" fmla="*/ 200 w 416"/>
                <a:gd name="T31" fmla="*/ 150 h 282"/>
                <a:gd name="T32" fmla="*/ 218 w 416"/>
                <a:gd name="T33" fmla="*/ 156 h 282"/>
                <a:gd name="T34" fmla="*/ 254 w 416"/>
                <a:gd name="T35" fmla="*/ 210 h 282"/>
                <a:gd name="T36" fmla="*/ 266 w 416"/>
                <a:gd name="T37" fmla="*/ 207 h 282"/>
                <a:gd name="T38" fmla="*/ 263 w 416"/>
                <a:gd name="T39" fmla="*/ 189 h 282"/>
                <a:gd name="T40" fmla="*/ 236 w 416"/>
                <a:gd name="T41" fmla="*/ 147 h 282"/>
                <a:gd name="T42" fmla="*/ 269 w 416"/>
                <a:gd name="T43" fmla="*/ 129 h 282"/>
                <a:gd name="T44" fmla="*/ 305 w 416"/>
                <a:gd name="T45" fmla="*/ 108 h 282"/>
                <a:gd name="T46" fmla="*/ 306 w 416"/>
                <a:gd name="T47" fmla="*/ 90 h 282"/>
                <a:gd name="T48" fmla="*/ 274 w 416"/>
                <a:gd name="T49" fmla="*/ 103 h 282"/>
                <a:gd name="T50" fmla="*/ 230 w 416"/>
                <a:gd name="T51" fmla="*/ 103 h 282"/>
                <a:gd name="T52" fmla="*/ 197 w 416"/>
                <a:gd name="T53" fmla="*/ 73 h 282"/>
                <a:gd name="T54" fmla="*/ 135 w 416"/>
                <a:gd name="T55" fmla="*/ 46 h 282"/>
                <a:gd name="T56" fmla="*/ 99 w 416"/>
                <a:gd name="T57" fmla="*/ 25 h 282"/>
                <a:gd name="T58" fmla="*/ 69 w 416"/>
                <a:gd name="T59" fmla="*/ 31 h 282"/>
                <a:gd name="T60" fmla="*/ 57 w 416"/>
                <a:gd name="T61" fmla="*/ 43 h 282"/>
                <a:gd name="T62" fmla="*/ 42 w 416"/>
                <a:gd name="T63" fmla="*/ 13 h 282"/>
                <a:gd name="T64" fmla="*/ 0 w 416"/>
                <a:gd name="T65" fmla="*/ 1 h 28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416" h="282">
                  <a:moveTo>
                    <a:pt x="0" y="1"/>
                  </a:moveTo>
                  <a:cubicBezTo>
                    <a:pt x="7" y="22"/>
                    <a:pt x="2" y="9"/>
                    <a:pt x="20" y="37"/>
                  </a:cubicBezTo>
                  <a:cubicBezTo>
                    <a:pt x="23" y="41"/>
                    <a:pt x="28" y="49"/>
                    <a:pt x="28" y="49"/>
                  </a:cubicBezTo>
                  <a:cubicBezTo>
                    <a:pt x="5" y="84"/>
                    <a:pt x="65" y="78"/>
                    <a:pt x="84" y="89"/>
                  </a:cubicBezTo>
                  <a:cubicBezTo>
                    <a:pt x="97" y="96"/>
                    <a:pt x="108" y="105"/>
                    <a:pt x="120" y="113"/>
                  </a:cubicBezTo>
                  <a:cubicBezTo>
                    <a:pt x="124" y="116"/>
                    <a:pt x="132" y="121"/>
                    <a:pt x="132" y="121"/>
                  </a:cubicBezTo>
                  <a:cubicBezTo>
                    <a:pt x="138" y="138"/>
                    <a:pt x="132" y="151"/>
                    <a:pt x="136" y="169"/>
                  </a:cubicBezTo>
                  <a:cubicBezTo>
                    <a:pt x="107" y="188"/>
                    <a:pt x="110" y="176"/>
                    <a:pt x="116" y="201"/>
                  </a:cubicBezTo>
                  <a:cubicBezTo>
                    <a:pt x="123" y="200"/>
                    <a:pt x="130" y="199"/>
                    <a:pt x="136" y="197"/>
                  </a:cubicBezTo>
                  <a:cubicBezTo>
                    <a:pt x="141" y="195"/>
                    <a:pt x="143" y="188"/>
                    <a:pt x="148" y="189"/>
                  </a:cubicBezTo>
                  <a:cubicBezTo>
                    <a:pt x="154" y="190"/>
                    <a:pt x="156" y="198"/>
                    <a:pt x="160" y="201"/>
                  </a:cubicBezTo>
                  <a:cubicBezTo>
                    <a:pt x="168" y="207"/>
                    <a:pt x="176" y="212"/>
                    <a:pt x="184" y="217"/>
                  </a:cubicBezTo>
                  <a:cubicBezTo>
                    <a:pt x="192" y="222"/>
                    <a:pt x="208" y="233"/>
                    <a:pt x="208" y="233"/>
                  </a:cubicBezTo>
                  <a:cubicBezTo>
                    <a:pt x="216" y="231"/>
                    <a:pt x="234" y="230"/>
                    <a:pt x="240" y="221"/>
                  </a:cubicBezTo>
                  <a:cubicBezTo>
                    <a:pt x="244" y="214"/>
                    <a:pt x="248" y="197"/>
                    <a:pt x="248" y="197"/>
                  </a:cubicBezTo>
                  <a:cubicBezTo>
                    <a:pt x="255" y="198"/>
                    <a:pt x="261" y="199"/>
                    <a:pt x="268" y="201"/>
                  </a:cubicBezTo>
                  <a:cubicBezTo>
                    <a:pt x="276" y="203"/>
                    <a:pt x="292" y="209"/>
                    <a:pt x="292" y="209"/>
                  </a:cubicBezTo>
                  <a:cubicBezTo>
                    <a:pt x="298" y="242"/>
                    <a:pt x="306" y="270"/>
                    <a:pt x="340" y="281"/>
                  </a:cubicBezTo>
                  <a:cubicBezTo>
                    <a:pt x="345" y="280"/>
                    <a:pt x="354" y="282"/>
                    <a:pt x="356" y="277"/>
                  </a:cubicBezTo>
                  <a:cubicBezTo>
                    <a:pt x="359" y="270"/>
                    <a:pt x="355" y="260"/>
                    <a:pt x="352" y="253"/>
                  </a:cubicBezTo>
                  <a:cubicBezTo>
                    <a:pt x="346" y="238"/>
                    <a:pt x="329" y="206"/>
                    <a:pt x="316" y="197"/>
                  </a:cubicBezTo>
                  <a:cubicBezTo>
                    <a:pt x="307" y="170"/>
                    <a:pt x="339" y="175"/>
                    <a:pt x="360" y="173"/>
                  </a:cubicBezTo>
                  <a:cubicBezTo>
                    <a:pt x="383" y="165"/>
                    <a:pt x="391" y="162"/>
                    <a:pt x="408" y="145"/>
                  </a:cubicBezTo>
                  <a:cubicBezTo>
                    <a:pt x="412" y="140"/>
                    <a:pt x="416" y="121"/>
                    <a:pt x="409" y="120"/>
                  </a:cubicBezTo>
                  <a:cubicBezTo>
                    <a:pt x="402" y="119"/>
                    <a:pt x="384" y="135"/>
                    <a:pt x="367" y="138"/>
                  </a:cubicBezTo>
                  <a:cubicBezTo>
                    <a:pt x="350" y="141"/>
                    <a:pt x="325" y="144"/>
                    <a:pt x="308" y="137"/>
                  </a:cubicBezTo>
                  <a:cubicBezTo>
                    <a:pt x="286" y="130"/>
                    <a:pt x="284" y="111"/>
                    <a:pt x="264" y="97"/>
                  </a:cubicBezTo>
                  <a:cubicBezTo>
                    <a:pt x="238" y="80"/>
                    <a:pt x="203" y="76"/>
                    <a:pt x="180" y="61"/>
                  </a:cubicBezTo>
                  <a:cubicBezTo>
                    <a:pt x="163" y="50"/>
                    <a:pt x="150" y="39"/>
                    <a:pt x="132" y="33"/>
                  </a:cubicBezTo>
                  <a:cubicBezTo>
                    <a:pt x="119" y="35"/>
                    <a:pt x="102" y="31"/>
                    <a:pt x="92" y="41"/>
                  </a:cubicBezTo>
                  <a:cubicBezTo>
                    <a:pt x="71" y="62"/>
                    <a:pt x="108" y="46"/>
                    <a:pt x="76" y="57"/>
                  </a:cubicBezTo>
                  <a:cubicBezTo>
                    <a:pt x="52" y="49"/>
                    <a:pt x="67" y="38"/>
                    <a:pt x="56" y="17"/>
                  </a:cubicBezTo>
                  <a:cubicBezTo>
                    <a:pt x="48" y="0"/>
                    <a:pt x="16" y="1"/>
                    <a:pt x="0" y="1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invGray">
            <a:xfrm>
              <a:off x="4485" y="4013"/>
              <a:ext cx="45" cy="58"/>
            </a:xfrm>
            <a:custGeom>
              <a:avLst/>
              <a:gdLst>
                <a:gd name="T0" fmla="*/ 24 w 60"/>
                <a:gd name="T1" fmla="*/ 13 h 78"/>
                <a:gd name="T2" fmla="*/ 0 w 60"/>
                <a:gd name="T3" fmla="*/ 13 h 78"/>
                <a:gd name="T4" fmla="*/ 15 w 60"/>
                <a:gd name="T5" fmla="*/ 31 h 78"/>
                <a:gd name="T6" fmla="*/ 21 w 60"/>
                <a:gd name="T7" fmla="*/ 49 h 78"/>
                <a:gd name="T8" fmla="*/ 24 w 60"/>
                <a:gd name="T9" fmla="*/ 58 h 78"/>
                <a:gd name="T10" fmla="*/ 45 w 60"/>
                <a:gd name="T11" fmla="*/ 37 h 78"/>
                <a:gd name="T12" fmla="*/ 24 w 60"/>
                <a:gd name="T13" fmla="*/ 13 h 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invGray">
            <a:xfrm>
              <a:off x="4621" y="3923"/>
              <a:ext cx="164" cy="85"/>
            </a:xfrm>
            <a:custGeom>
              <a:avLst/>
              <a:gdLst>
                <a:gd name="T0" fmla="*/ 35 w 219"/>
                <a:gd name="T1" fmla="*/ 55 h 113"/>
                <a:gd name="T2" fmla="*/ 29 w 219"/>
                <a:gd name="T3" fmla="*/ 46 h 113"/>
                <a:gd name="T4" fmla="*/ 11 w 219"/>
                <a:gd name="T5" fmla="*/ 52 h 113"/>
                <a:gd name="T6" fmla="*/ 29 w 219"/>
                <a:gd name="T7" fmla="*/ 85 h 113"/>
                <a:gd name="T8" fmla="*/ 92 w 219"/>
                <a:gd name="T9" fmla="*/ 67 h 113"/>
                <a:gd name="T10" fmla="*/ 110 w 219"/>
                <a:gd name="T11" fmla="*/ 55 h 113"/>
                <a:gd name="T12" fmla="*/ 128 w 219"/>
                <a:gd name="T13" fmla="*/ 49 h 113"/>
                <a:gd name="T14" fmla="*/ 164 w 219"/>
                <a:gd name="T15" fmla="*/ 14 h 113"/>
                <a:gd name="T16" fmla="*/ 157 w 219"/>
                <a:gd name="T17" fmla="*/ 0 h 113"/>
                <a:gd name="T18" fmla="*/ 134 w 219"/>
                <a:gd name="T19" fmla="*/ 13 h 113"/>
                <a:gd name="T20" fmla="*/ 80 w 219"/>
                <a:gd name="T21" fmla="*/ 31 h 113"/>
                <a:gd name="T22" fmla="*/ 62 w 219"/>
                <a:gd name="T23" fmla="*/ 34 h 113"/>
                <a:gd name="T24" fmla="*/ 44 w 219"/>
                <a:gd name="T25" fmla="*/ 40 h 113"/>
                <a:gd name="T26" fmla="*/ 35 w 219"/>
                <a:gd name="T27" fmla="*/ 55 h 11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invGray">
            <a:xfrm>
              <a:off x="4791" y="3873"/>
              <a:ext cx="104" cy="92"/>
            </a:xfrm>
            <a:custGeom>
              <a:avLst/>
              <a:gdLst>
                <a:gd name="T0" fmla="*/ 9 w 139"/>
                <a:gd name="T1" fmla="*/ 45 h 122"/>
                <a:gd name="T2" fmla="*/ 6 w 139"/>
                <a:gd name="T3" fmla="*/ 63 h 122"/>
                <a:gd name="T4" fmla="*/ 0 w 139"/>
                <a:gd name="T5" fmla="*/ 81 h 122"/>
                <a:gd name="T6" fmla="*/ 27 w 139"/>
                <a:gd name="T7" fmla="*/ 87 h 122"/>
                <a:gd name="T8" fmla="*/ 39 w 139"/>
                <a:gd name="T9" fmla="*/ 72 h 122"/>
                <a:gd name="T10" fmla="*/ 93 w 139"/>
                <a:gd name="T11" fmla="*/ 51 h 122"/>
                <a:gd name="T12" fmla="*/ 102 w 139"/>
                <a:gd name="T13" fmla="*/ 33 h 122"/>
                <a:gd name="T14" fmla="*/ 84 w 139"/>
                <a:gd name="T15" fmla="*/ 21 h 122"/>
                <a:gd name="T16" fmla="*/ 75 w 139"/>
                <a:gd name="T17" fmla="*/ 15 h 122"/>
                <a:gd name="T18" fmla="*/ 48 w 139"/>
                <a:gd name="T19" fmla="*/ 9 h 122"/>
                <a:gd name="T20" fmla="*/ 39 w 139"/>
                <a:gd name="T21" fmla="*/ 27 h 122"/>
                <a:gd name="T22" fmla="*/ 9 w 139"/>
                <a:gd name="T23" fmla="*/ 45 h 1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invGray">
            <a:xfrm>
              <a:off x="4846" y="3832"/>
              <a:ext cx="37" cy="26"/>
            </a:xfrm>
            <a:custGeom>
              <a:avLst/>
              <a:gdLst>
                <a:gd name="T0" fmla="*/ 22 w 49"/>
                <a:gd name="T1" fmla="*/ 0 h 35"/>
                <a:gd name="T2" fmla="*/ 6 w 49"/>
                <a:gd name="T3" fmla="*/ 8 h 35"/>
                <a:gd name="T4" fmla="*/ 18 w 49"/>
                <a:gd name="T5" fmla="*/ 26 h 35"/>
                <a:gd name="T6" fmla="*/ 29 w 49"/>
                <a:gd name="T7" fmla="*/ 19 h 35"/>
                <a:gd name="T8" fmla="*/ 22 w 49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invGray">
            <a:xfrm>
              <a:off x="3123" y="3346"/>
              <a:ext cx="123" cy="201"/>
            </a:xfrm>
            <a:custGeom>
              <a:avLst/>
              <a:gdLst>
                <a:gd name="T0" fmla="*/ 96 w 164"/>
                <a:gd name="T1" fmla="*/ 0 h 268"/>
                <a:gd name="T2" fmla="*/ 78 w 164"/>
                <a:gd name="T3" fmla="*/ 21 h 268"/>
                <a:gd name="T4" fmla="*/ 66 w 164"/>
                <a:gd name="T5" fmla="*/ 48 h 268"/>
                <a:gd name="T6" fmla="*/ 27 w 164"/>
                <a:gd name="T7" fmla="*/ 63 h 268"/>
                <a:gd name="T8" fmla="*/ 21 w 164"/>
                <a:gd name="T9" fmla="*/ 72 h 268"/>
                <a:gd name="T10" fmla="*/ 12 w 164"/>
                <a:gd name="T11" fmla="*/ 75 h 268"/>
                <a:gd name="T12" fmla="*/ 15 w 164"/>
                <a:gd name="T13" fmla="*/ 99 h 268"/>
                <a:gd name="T14" fmla="*/ 21 w 164"/>
                <a:gd name="T15" fmla="*/ 117 h 268"/>
                <a:gd name="T16" fmla="*/ 0 w 164"/>
                <a:gd name="T17" fmla="*/ 150 h 268"/>
                <a:gd name="T18" fmla="*/ 21 w 164"/>
                <a:gd name="T19" fmla="*/ 195 h 268"/>
                <a:gd name="T20" fmla="*/ 39 w 164"/>
                <a:gd name="T21" fmla="*/ 201 h 268"/>
                <a:gd name="T22" fmla="*/ 66 w 164"/>
                <a:gd name="T23" fmla="*/ 162 h 268"/>
                <a:gd name="T24" fmla="*/ 78 w 164"/>
                <a:gd name="T25" fmla="*/ 144 h 268"/>
                <a:gd name="T26" fmla="*/ 96 w 164"/>
                <a:gd name="T27" fmla="*/ 87 h 268"/>
                <a:gd name="T28" fmla="*/ 105 w 164"/>
                <a:gd name="T29" fmla="*/ 57 h 268"/>
                <a:gd name="T30" fmla="*/ 123 w 164"/>
                <a:gd name="T31" fmla="*/ 54 h 268"/>
                <a:gd name="T32" fmla="*/ 96 w 164"/>
                <a:gd name="T33" fmla="*/ 0 h 26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invGray">
            <a:xfrm>
              <a:off x="3655" y="3034"/>
              <a:ext cx="49" cy="61"/>
            </a:xfrm>
            <a:custGeom>
              <a:avLst/>
              <a:gdLst>
                <a:gd name="T0" fmla="*/ 22 w 66"/>
                <a:gd name="T1" fmla="*/ 0 h 81"/>
                <a:gd name="T2" fmla="*/ 19 w 66"/>
                <a:gd name="T3" fmla="*/ 45 h 81"/>
                <a:gd name="T4" fmla="*/ 22 w 66"/>
                <a:gd name="T5" fmla="*/ 57 h 81"/>
                <a:gd name="T6" fmla="*/ 30 w 66"/>
                <a:gd name="T7" fmla="*/ 60 h 81"/>
                <a:gd name="T8" fmla="*/ 42 w 66"/>
                <a:gd name="T9" fmla="*/ 57 h 81"/>
                <a:gd name="T10" fmla="*/ 22 w 66"/>
                <a:gd name="T11" fmla="*/ 0 h 8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invGray">
            <a:xfrm>
              <a:off x="3988" y="3100"/>
              <a:ext cx="111" cy="183"/>
            </a:xfrm>
            <a:custGeom>
              <a:avLst/>
              <a:gdLst>
                <a:gd name="T0" fmla="*/ 72 w 148"/>
                <a:gd name="T1" fmla="*/ 0 h 244"/>
                <a:gd name="T2" fmla="*/ 45 w 148"/>
                <a:gd name="T3" fmla="*/ 63 h 244"/>
                <a:gd name="T4" fmla="*/ 27 w 148"/>
                <a:gd name="T5" fmla="*/ 69 h 244"/>
                <a:gd name="T6" fmla="*/ 9 w 148"/>
                <a:gd name="T7" fmla="*/ 81 h 244"/>
                <a:gd name="T8" fmla="*/ 30 w 148"/>
                <a:gd name="T9" fmla="*/ 141 h 244"/>
                <a:gd name="T10" fmla="*/ 39 w 148"/>
                <a:gd name="T11" fmla="*/ 168 h 244"/>
                <a:gd name="T12" fmla="*/ 45 w 148"/>
                <a:gd name="T13" fmla="*/ 177 h 244"/>
                <a:gd name="T14" fmla="*/ 63 w 148"/>
                <a:gd name="T15" fmla="*/ 183 h 244"/>
                <a:gd name="T16" fmla="*/ 72 w 148"/>
                <a:gd name="T17" fmla="*/ 147 h 244"/>
                <a:gd name="T18" fmla="*/ 93 w 148"/>
                <a:gd name="T19" fmla="*/ 126 h 244"/>
                <a:gd name="T20" fmla="*/ 84 w 148"/>
                <a:gd name="T21" fmla="*/ 51 h 244"/>
                <a:gd name="T22" fmla="*/ 105 w 148"/>
                <a:gd name="T23" fmla="*/ 36 h 244"/>
                <a:gd name="T24" fmla="*/ 84 w 148"/>
                <a:gd name="T25" fmla="*/ 15 h 244"/>
                <a:gd name="T26" fmla="*/ 72 w 148"/>
                <a:gd name="T27" fmla="*/ 0 h 24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invGray">
            <a:xfrm>
              <a:off x="3894" y="3043"/>
              <a:ext cx="71" cy="137"/>
            </a:xfrm>
            <a:custGeom>
              <a:avLst/>
              <a:gdLst>
                <a:gd name="T0" fmla="*/ 36 w 96"/>
                <a:gd name="T1" fmla="*/ 1 h 183"/>
                <a:gd name="T2" fmla="*/ 38 w 96"/>
                <a:gd name="T3" fmla="*/ 26 h 183"/>
                <a:gd name="T4" fmla="*/ 44 w 96"/>
                <a:gd name="T5" fmla="*/ 46 h 183"/>
                <a:gd name="T6" fmla="*/ 46 w 96"/>
                <a:gd name="T7" fmla="*/ 69 h 183"/>
                <a:gd name="T8" fmla="*/ 50 w 96"/>
                <a:gd name="T9" fmla="*/ 79 h 183"/>
                <a:gd name="T10" fmla="*/ 53 w 96"/>
                <a:gd name="T11" fmla="*/ 94 h 183"/>
                <a:gd name="T12" fmla="*/ 42 w 96"/>
                <a:gd name="T13" fmla="*/ 70 h 183"/>
                <a:gd name="T14" fmla="*/ 26 w 96"/>
                <a:gd name="T15" fmla="*/ 58 h 183"/>
                <a:gd name="T16" fmla="*/ 4 w 96"/>
                <a:gd name="T17" fmla="*/ 62 h 183"/>
                <a:gd name="T18" fmla="*/ 6 w 96"/>
                <a:gd name="T19" fmla="*/ 76 h 183"/>
                <a:gd name="T20" fmla="*/ 30 w 96"/>
                <a:gd name="T21" fmla="*/ 85 h 183"/>
                <a:gd name="T22" fmla="*/ 42 w 96"/>
                <a:gd name="T23" fmla="*/ 101 h 183"/>
                <a:gd name="T24" fmla="*/ 53 w 96"/>
                <a:gd name="T25" fmla="*/ 101 h 183"/>
                <a:gd name="T26" fmla="*/ 58 w 96"/>
                <a:gd name="T27" fmla="*/ 112 h 183"/>
                <a:gd name="T28" fmla="*/ 71 w 96"/>
                <a:gd name="T29" fmla="*/ 134 h 183"/>
                <a:gd name="T30" fmla="*/ 60 w 96"/>
                <a:gd name="T31" fmla="*/ 94 h 183"/>
                <a:gd name="T32" fmla="*/ 59 w 96"/>
                <a:gd name="T33" fmla="*/ 70 h 183"/>
                <a:gd name="T34" fmla="*/ 53 w 96"/>
                <a:gd name="T35" fmla="*/ 47 h 183"/>
                <a:gd name="T36" fmla="*/ 47 w 96"/>
                <a:gd name="T37" fmla="*/ 31 h 183"/>
                <a:gd name="T38" fmla="*/ 42 w 96"/>
                <a:gd name="T39" fmla="*/ 15 h 183"/>
                <a:gd name="T40" fmla="*/ 36 w 96"/>
                <a:gd name="T41" fmla="*/ 1 h 18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invGray">
            <a:xfrm>
              <a:off x="3943" y="3153"/>
              <a:ext cx="40" cy="131"/>
            </a:xfrm>
            <a:custGeom>
              <a:avLst/>
              <a:gdLst>
                <a:gd name="T0" fmla="*/ 4 w 54"/>
                <a:gd name="T1" fmla="*/ 0 h 175"/>
                <a:gd name="T2" fmla="*/ 0 w 54"/>
                <a:gd name="T3" fmla="*/ 19 h 175"/>
                <a:gd name="T4" fmla="*/ 7 w 54"/>
                <a:gd name="T5" fmla="*/ 40 h 175"/>
                <a:gd name="T6" fmla="*/ 13 w 54"/>
                <a:gd name="T7" fmla="*/ 70 h 175"/>
                <a:gd name="T8" fmla="*/ 25 w 54"/>
                <a:gd name="T9" fmla="*/ 97 h 175"/>
                <a:gd name="T10" fmla="*/ 40 w 54"/>
                <a:gd name="T11" fmla="*/ 131 h 175"/>
                <a:gd name="T12" fmla="*/ 30 w 54"/>
                <a:gd name="T13" fmla="*/ 86 h 175"/>
                <a:gd name="T14" fmla="*/ 25 w 54"/>
                <a:gd name="T15" fmla="*/ 70 h 175"/>
                <a:gd name="T16" fmla="*/ 21 w 54"/>
                <a:gd name="T17" fmla="*/ 46 h 175"/>
                <a:gd name="T18" fmla="*/ 19 w 54"/>
                <a:gd name="T19" fmla="*/ 34 h 175"/>
                <a:gd name="T20" fmla="*/ 12 w 54"/>
                <a:gd name="T21" fmla="*/ 28 h 175"/>
                <a:gd name="T22" fmla="*/ 4 w 54"/>
                <a:gd name="T23" fmla="*/ 0 h 17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invGray">
            <a:xfrm>
              <a:off x="3988" y="3290"/>
              <a:ext cx="65" cy="53"/>
            </a:xfrm>
            <a:custGeom>
              <a:avLst/>
              <a:gdLst>
                <a:gd name="T0" fmla="*/ 2 w 86"/>
                <a:gd name="T1" fmla="*/ 0 h 73"/>
                <a:gd name="T2" fmla="*/ 6 w 86"/>
                <a:gd name="T3" fmla="*/ 25 h 73"/>
                <a:gd name="T4" fmla="*/ 17 w 86"/>
                <a:gd name="T5" fmla="*/ 31 h 73"/>
                <a:gd name="T6" fmla="*/ 36 w 86"/>
                <a:gd name="T7" fmla="*/ 36 h 73"/>
                <a:gd name="T8" fmla="*/ 47 w 86"/>
                <a:gd name="T9" fmla="*/ 41 h 73"/>
                <a:gd name="T10" fmla="*/ 56 w 86"/>
                <a:gd name="T11" fmla="*/ 48 h 73"/>
                <a:gd name="T12" fmla="*/ 65 w 86"/>
                <a:gd name="T13" fmla="*/ 50 h 73"/>
                <a:gd name="T14" fmla="*/ 54 w 86"/>
                <a:gd name="T15" fmla="*/ 28 h 73"/>
                <a:gd name="T16" fmla="*/ 48 w 86"/>
                <a:gd name="T17" fmla="*/ 16 h 73"/>
                <a:gd name="T18" fmla="*/ 27 w 86"/>
                <a:gd name="T19" fmla="*/ 17 h 73"/>
                <a:gd name="T20" fmla="*/ 18 w 86"/>
                <a:gd name="T21" fmla="*/ 14 h 73"/>
                <a:gd name="T22" fmla="*/ 5 w 86"/>
                <a:gd name="T23" fmla="*/ 0 h 73"/>
                <a:gd name="T24" fmla="*/ 2 w 86"/>
                <a:gd name="T25" fmla="*/ 0 h 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invGray">
            <a:xfrm>
              <a:off x="4092" y="3195"/>
              <a:ext cx="83" cy="118"/>
            </a:xfrm>
            <a:custGeom>
              <a:avLst/>
              <a:gdLst>
                <a:gd name="T0" fmla="*/ 73 w 111"/>
                <a:gd name="T1" fmla="*/ 0 h 156"/>
                <a:gd name="T2" fmla="*/ 56 w 111"/>
                <a:gd name="T3" fmla="*/ 8 h 156"/>
                <a:gd name="T4" fmla="*/ 17 w 111"/>
                <a:gd name="T5" fmla="*/ 11 h 156"/>
                <a:gd name="T6" fmla="*/ 10 w 111"/>
                <a:gd name="T7" fmla="*/ 25 h 156"/>
                <a:gd name="T8" fmla="*/ 8 w 111"/>
                <a:gd name="T9" fmla="*/ 46 h 156"/>
                <a:gd name="T10" fmla="*/ 10 w 111"/>
                <a:gd name="T11" fmla="*/ 57 h 156"/>
                <a:gd name="T12" fmla="*/ 2 w 111"/>
                <a:gd name="T13" fmla="*/ 67 h 156"/>
                <a:gd name="T14" fmla="*/ 10 w 111"/>
                <a:gd name="T15" fmla="*/ 82 h 156"/>
                <a:gd name="T16" fmla="*/ 17 w 111"/>
                <a:gd name="T17" fmla="*/ 94 h 156"/>
                <a:gd name="T18" fmla="*/ 11 w 111"/>
                <a:gd name="T19" fmla="*/ 109 h 156"/>
                <a:gd name="T20" fmla="*/ 18 w 111"/>
                <a:gd name="T21" fmla="*/ 118 h 156"/>
                <a:gd name="T22" fmla="*/ 31 w 111"/>
                <a:gd name="T23" fmla="*/ 109 h 156"/>
                <a:gd name="T24" fmla="*/ 37 w 111"/>
                <a:gd name="T25" fmla="*/ 70 h 156"/>
                <a:gd name="T26" fmla="*/ 42 w 111"/>
                <a:gd name="T27" fmla="*/ 95 h 156"/>
                <a:gd name="T28" fmla="*/ 49 w 111"/>
                <a:gd name="T29" fmla="*/ 110 h 156"/>
                <a:gd name="T30" fmla="*/ 46 w 111"/>
                <a:gd name="T31" fmla="*/ 85 h 156"/>
                <a:gd name="T32" fmla="*/ 54 w 111"/>
                <a:gd name="T33" fmla="*/ 55 h 156"/>
                <a:gd name="T34" fmla="*/ 52 w 111"/>
                <a:gd name="T35" fmla="*/ 39 h 156"/>
                <a:gd name="T36" fmla="*/ 40 w 111"/>
                <a:gd name="T37" fmla="*/ 45 h 156"/>
                <a:gd name="T38" fmla="*/ 26 w 111"/>
                <a:gd name="T39" fmla="*/ 41 h 156"/>
                <a:gd name="T40" fmla="*/ 31 w 111"/>
                <a:gd name="T41" fmla="*/ 27 h 156"/>
                <a:gd name="T42" fmla="*/ 46 w 111"/>
                <a:gd name="T43" fmla="*/ 26 h 156"/>
                <a:gd name="T44" fmla="*/ 58 w 111"/>
                <a:gd name="T45" fmla="*/ 30 h 156"/>
                <a:gd name="T46" fmla="*/ 73 w 111"/>
                <a:gd name="T47" fmla="*/ 23 h 156"/>
                <a:gd name="T48" fmla="*/ 83 w 111"/>
                <a:gd name="T49" fmla="*/ 10 h 156"/>
                <a:gd name="T50" fmla="*/ 73 w 111"/>
                <a:gd name="T51" fmla="*/ 0 h 15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invGray">
            <a:xfrm>
              <a:off x="4064" y="2777"/>
              <a:ext cx="22" cy="71"/>
            </a:xfrm>
            <a:custGeom>
              <a:avLst/>
              <a:gdLst>
                <a:gd name="T0" fmla="*/ 9 w 30"/>
                <a:gd name="T1" fmla="*/ 0 h 94"/>
                <a:gd name="T2" fmla="*/ 0 w 30"/>
                <a:gd name="T3" fmla="*/ 12 h 94"/>
                <a:gd name="T4" fmla="*/ 4 w 30"/>
                <a:gd name="T5" fmla="*/ 28 h 94"/>
                <a:gd name="T6" fmla="*/ 1 w 30"/>
                <a:gd name="T7" fmla="*/ 46 h 94"/>
                <a:gd name="T8" fmla="*/ 12 w 30"/>
                <a:gd name="T9" fmla="*/ 71 h 94"/>
                <a:gd name="T10" fmla="*/ 22 w 30"/>
                <a:gd name="T11" fmla="*/ 62 h 94"/>
                <a:gd name="T12" fmla="*/ 16 w 30"/>
                <a:gd name="T13" fmla="*/ 46 h 94"/>
                <a:gd name="T14" fmla="*/ 9 w 30"/>
                <a:gd name="T15" fmla="*/ 0 h 9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invGray">
            <a:xfrm>
              <a:off x="4078" y="2896"/>
              <a:ext cx="61" cy="118"/>
            </a:xfrm>
            <a:custGeom>
              <a:avLst/>
              <a:gdLst>
                <a:gd name="T0" fmla="*/ 9 w 81"/>
                <a:gd name="T1" fmla="*/ 1 h 158"/>
                <a:gd name="T2" fmla="*/ 0 w 81"/>
                <a:gd name="T3" fmla="*/ 15 h 158"/>
                <a:gd name="T4" fmla="*/ 6 w 81"/>
                <a:gd name="T5" fmla="*/ 37 h 158"/>
                <a:gd name="T6" fmla="*/ 5 w 81"/>
                <a:gd name="T7" fmla="*/ 80 h 158"/>
                <a:gd name="T8" fmla="*/ 13 w 81"/>
                <a:gd name="T9" fmla="*/ 77 h 158"/>
                <a:gd name="T10" fmla="*/ 15 w 81"/>
                <a:gd name="T11" fmla="*/ 86 h 158"/>
                <a:gd name="T12" fmla="*/ 22 w 81"/>
                <a:gd name="T13" fmla="*/ 91 h 158"/>
                <a:gd name="T14" fmla="*/ 29 w 81"/>
                <a:gd name="T15" fmla="*/ 105 h 158"/>
                <a:gd name="T16" fmla="*/ 36 w 81"/>
                <a:gd name="T17" fmla="*/ 96 h 158"/>
                <a:gd name="T18" fmla="*/ 49 w 81"/>
                <a:gd name="T19" fmla="*/ 100 h 158"/>
                <a:gd name="T20" fmla="*/ 47 w 81"/>
                <a:gd name="T21" fmla="*/ 81 h 158"/>
                <a:gd name="T22" fmla="*/ 36 w 81"/>
                <a:gd name="T23" fmla="*/ 78 h 158"/>
                <a:gd name="T24" fmla="*/ 29 w 81"/>
                <a:gd name="T25" fmla="*/ 68 h 158"/>
                <a:gd name="T26" fmla="*/ 25 w 81"/>
                <a:gd name="T27" fmla="*/ 55 h 158"/>
                <a:gd name="T28" fmla="*/ 31 w 81"/>
                <a:gd name="T29" fmla="*/ 40 h 158"/>
                <a:gd name="T30" fmla="*/ 26 w 81"/>
                <a:gd name="T31" fmla="*/ 26 h 158"/>
                <a:gd name="T32" fmla="*/ 32 w 81"/>
                <a:gd name="T33" fmla="*/ 15 h 158"/>
                <a:gd name="T34" fmla="*/ 22 w 81"/>
                <a:gd name="T35" fmla="*/ 3 h 158"/>
                <a:gd name="T36" fmla="*/ 14 w 81"/>
                <a:gd name="T37" fmla="*/ 5 h 158"/>
                <a:gd name="T38" fmla="*/ 9 w 81"/>
                <a:gd name="T39" fmla="*/ 1 h 15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invGray">
            <a:xfrm>
              <a:off x="4121" y="3052"/>
              <a:ext cx="64" cy="78"/>
            </a:xfrm>
            <a:custGeom>
              <a:avLst/>
              <a:gdLst>
                <a:gd name="T0" fmla="*/ 39 w 85"/>
                <a:gd name="T1" fmla="*/ 0 h 105"/>
                <a:gd name="T2" fmla="*/ 33 w 85"/>
                <a:gd name="T3" fmla="*/ 13 h 105"/>
                <a:gd name="T4" fmla="*/ 24 w 85"/>
                <a:gd name="T5" fmla="*/ 22 h 105"/>
                <a:gd name="T6" fmla="*/ 12 w 85"/>
                <a:gd name="T7" fmla="*/ 26 h 105"/>
                <a:gd name="T8" fmla="*/ 6 w 85"/>
                <a:gd name="T9" fmla="*/ 36 h 105"/>
                <a:gd name="T10" fmla="*/ 3 w 85"/>
                <a:gd name="T11" fmla="*/ 55 h 105"/>
                <a:gd name="T12" fmla="*/ 10 w 85"/>
                <a:gd name="T13" fmla="*/ 53 h 105"/>
                <a:gd name="T14" fmla="*/ 19 w 85"/>
                <a:gd name="T15" fmla="*/ 46 h 105"/>
                <a:gd name="T16" fmla="*/ 26 w 85"/>
                <a:gd name="T17" fmla="*/ 51 h 105"/>
                <a:gd name="T18" fmla="*/ 44 w 85"/>
                <a:gd name="T19" fmla="*/ 74 h 105"/>
                <a:gd name="T20" fmla="*/ 53 w 85"/>
                <a:gd name="T21" fmla="*/ 53 h 105"/>
                <a:gd name="T22" fmla="*/ 64 w 85"/>
                <a:gd name="T23" fmla="*/ 51 h 105"/>
                <a:gd name="T24" fmla="*/ 56 w 85"/>
                <a:gd name="T25" fmla="*/ 29 h 105"/>
                <a:gd name="T26" fmla="*/ 39 w 85"/>
                <a:gd name="T27" fmla="*/ 0 h 10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56" name="Freeform 58"/>
            <p:cNvSpPr>
              <a:spLocks/>
            </p:cNvSpPr>
            <p:nvPr/>
          </p:nvSpPr>
          <p:spPr bwMode="invGray">
            <a:xfrm>
              <a:off x="4197" y="3193"/>
              <a:ext cx="29" cy="49"/>
            </a:xfrm>
            <a:custGeom>
              <a:avLst/>
              <a:gdLst>
                <a:gd name="T0" fmla="*/ 5 w 38"/>
                <a:gd name="T1" fmla="*/ 20 h 66"/>
                <a:gd name="T2" fmla="*/ 20 w 38"/>
                <a:gd name="T3" fmla="*/ 49 h 66"/>
                <a:gd name="T4" fmla="*/ 23 w 38"/>
                <a:gd name="T5" fmla="*/ 39 h 66"/>
                <a:gd name="T6" fmla="*/ 29 w 38"/>
                <a:gd name="T7" fmla="*/ 30 h 66"/>
                <a:gd name="T8" fmla="*/ 23 w 38"/>
                <a:gd name="T9" fmla="*/ 19 h 66"/>
                <a:gd name="T10" fmla="*/ 15 w 38"/>
                <a:gd name="T11" fmla="*/ 10 h 66"/>
                <a:gd name="T12" fmla="*/ 8 w 38"/>
                <a:gd name="T13" fmla="*/ 1 h 66"/>
                <a:gd name="T14" fmla="*/ 2 w 38"/>
                <a:gd name="T15" fmla="*/ 9 h 66"/>
                <a:gd name="T16" fmla="*/ 5 w 38"/>
                <a:gd name="T17" fmla="*/ 20 h 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57" name="Freeform 59"/>
            <p:cNvSpPr>
              <a:spLocks/>
            </p:cNvSpPr>
            <p:nvPr/>
          </p:nvSpPr>
          <p:spPr bwMode="invGray">
            <a:xfrm>
              <a:off x="4181" y="3275"/>
              <a:ext cx="18" cy="16"/>
            </a:xfrm>
            <a:custGeom>
              <a:avLst/>
              <a:gdLst>
                <a:gd name="T0" fmla="*/ 0 w 24"/>
                <a:gd name="T1" fmla="*/ 0 h 23"/>
                <a:gd name="T2" fmla="*/ 5 w 24"/>
                <a:gd name="T3" fmla="*/ 16 h 23"/>
                <a:gd name="T4" fmla="*/ 18 w 24"/>
                <a:gd name="T5" fmla="*/ 8 h 23"/>
                <a:gd name="T6" fmla="*/ 0 w 24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58" name="Freeform 60"/>
            <p:cNvSpPr>
              <a:spLocks/>
            </p:cNvSpPr>
            <p:nvPr/>
          </p:nvSpPr>
          <p:spPr bwMode="invGray">
            <a:xfrm>
              <a:off x="4208" y="3265"/>
              <a:ext cx="45" cy="36"/>
            </a:xfrm>
            <a:custGeom>
              <a:avLst/>
              <a:gdLst>
                <a:gd name="T0" fmla="*/ 7 w 60"/>
                <a:gd name="T1" fmla="*/ 0 h 49"/>
                <a:gd name="T2" fmla="*/ 0 w 60"/>
                <a:gd name="T3" fmla="*/ 13 h 49"/>
                <a:gd name="T4" fmla="*/ 21 w 60"/>
                <a:gd name="T5" fmla="*/ 24 h 49"/>
                <a:gd name="T6" fmla="*/ 32 w 60"/>
                <a:gd name="T7" fmla="*/ 34 h 49"/>
                <a:gd name="T8" fmla="*/ 45 w 60"/>
                <a:gd name="T9" fmla="*/ 31 h 49"/>
                <a:gd name="T10" fmla="*/ 37 w 60"/>
                <a:gd name="T11" fmla="*/ 18 h 49"/>
                <a:gd name="T12" fmla="*/ 21 w 60"/>
                <a:gd name="T13" fmla="*/ 2 h 49"/>
                <a:gd name="T14" fmla="*/ 14 w 60"/>
                <a:gd name="T15" fmla="*/ 12 h 49"/>
                <a:gd name="T16" fmla="*/ 7 w 60"/>
                <a:gd name="T17" fmla="*/ 0 h 4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59" name="Freeform 61"/>
            <p:cNvSpPr>
              <a:spLocks/>
            </p:cNvSpPr>
            <p:nvPr/>
          </p:nvSpPr>
          <p:spPr bwMode="invGray">
            <a:xfrm>
              <a:off x="4277" y="3335"/>
              <a:ext cx="24" cy="33"/>
            </a:xfrm>
            <a:custGeom>
              <a:avLst/>
              <a:gdLst>
                <a:gd name="T0" fmla="*/ 21 w 32"/>
                <a:gd name="T1" fmla="*/ 0 h 44"/>
                <a:gd name="T2" fmla="*/ 8 w 32"/>
                <a:gd name="T3" fmla="*/ 8 h 44"/>
                <a:gd name="T4" fmla="*/ 9 w 32"/>
                <a:gd name="T5" fmla="*/ 24 h 44"/>
                <a:gd name="T6" fmla="*/ 18 w 32"/>
                <a:gd name="T7" fmla="*/ 27 h 44"/>
                <a:gd name="T8" fmla="*/ 21 w 32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60" name="Freeform 62"/>
            <p:cNvSpPr>
              <a:spLocks/>
            </p:cNvSpPr>
            <p:nvPr/>
          </p:nvSpPr>
          <p:spPr bwMode="invGray">
            <a:xfrm>
              <a:off x="4544" y="3293"/>
              <a:ext cx="46" cy="47"/>
            </a:xfrm>
            <a:custGeom>
              <a:avLst/>
              <a:gdLst>
                <a:gd name="T0" fmla="*/ 5 w 61"/>
                <a:gd name="T1" fmla="*/ 0 h 63"/>
                <a:gd name="T2" fmla="*/ 0 w 61"/>
                <a:gd name="T3" fmla="*/ 10 h 63"/>
                <a:gd name="T4" fmla="*/ 18 w 61"/>
                <a:gd name="T5" fmla="*/ 26 h 63"/>
                <a:gd name="T6" fmla="*/ 27 w 61"/>
                <a:gd name="T7" fmla="*/ 40 h 63"/>
                <a:gd name="T8" fmla="*/ 35 w 61"/>
                <a:gd name="T9" fmla="*/ 47 h 63"/>
                <a:gd name="T10" fmla="*/ 46 w 61"/>
                <a:gd name="T11" fmla="*/ 42 h 63"/>
                <a:gd name="T12" fmla="*/ 25 w 61"/>
                <a:gd name="T13" fmla="*/ 13 h 63"/>
                <a:gd name="T14" fmla="*/ 5 w 61"/>
                <a:gd name="T15" fmla="*/ 0 h 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61" name="Freeform 63"/>
            <p:cNvSpPr>
              <a:spLocks/>
            </p:cNvSpPr>
            <p:nvPr/>
          </p:nvSpPr>
          <p:spPr bwMode="invGray">
            <a:xfrm>
              <a:off x="4147" y="3352"/>
              <a:ext cx="46" cy="50"/>
            </a:xfrm>
            <a:custGeom>
              <a:avLst/>
              <a:gdLst>
                <a:gd name="T0" fmla="*/ 21 w 61"/>
                <a:gd name="T1" fmla="*/ 5 h 67"/>
                <a:gd name="T2" fmla="*/ 23 w 61"/>
                <a:gd name="T3" fmla="*/ 25 h 67"/>
                <a:gd name="T4" fmla="*/ 12 w 61"/>
                <a:gd name="T5" fmla="*/ 32 h 67"/>
                <a:gd name="T6" fmla="*/ 17 w 61"/>
                <a:gd name="T7" fmla="*/ 50 h 67"/>
                <a:gd name="T8" fmla="*/ 36 w 61"/>
                <a:gd name="T9" fmla="*/ 43 h 67"/>
                <a:gd name="T10" fmla="*/ 45 w 61"/>
                <a:gd name="T11" fmla="*/ 35 h 67"/>
                <a:gd name="T12" fmla="*/ 38 w 61"/>
                <a:gd name="T13" fmla="*/ 21 h 67"/>
                <a:gd name="T14" fmla="*/ 43 w 61"/>
                <a:gd name="T15" fmla="*/ 10 h 67"/>
                <a:gd name="T16" fmla="*/ 41 w 61"/>
                <a:gd name="T17" fmla="*/ 1 h 67"/>
                <a:gd name="T18" fmla="*/ 35 w 61"/>
                <a:gd name="T19" fmla="*/ 3 h 67"/>
                <a:gd name="T20" fmla="*/ 38 w 61"/>
                <a:gd name="T21" fmla="*/ 4 h 67"/>
                <a:gd name="T22" fmla="*/ 37 w 61"/>
                <a:gd name="T23" fmla="*/ 12 h 67"/>
                <a:gd name="T24" fmla="*/ 32 w 61"/>
                <a:gd name="T25" fmla="*/ 17 h 67"/>
                <a:gd name="T26" fmla="*/ 21 w 61"/>
                <a:gd name="T27" fmla="*/ 5 h 6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62" name="Freeform 64"/>
            <p:cNvSpPr>
              <a:spLocks/>
            </p:cNvSpPr>
            <p:nvPr/>
          </p:nvSpPr>
          <p:spPr bwMode="invGray">
            <a:xfrm>
              <a:off x="4098" y="3371"/>
              <a:ext cx="32" cy="27"/>
            </a:xfrm>
            <a:custGeom>
              <a:avLst/>
              <a:gdLst>
                <a:gd name="T0" fmla="*/ 16 w 43"/>
                <a:gd name="T1" fmla="*/ 2 h 36"/>
                <a:gd name="T2" fmla="*/ 4 w 43"/>
                <a:gd name="T3" fmla="*/ 5 h 36"/>
                <a:gd name="T4" fmla="*/ 25 w 43"/>
                <a:gd name="T5" fmla="*/ 27 h 36"/>
                <a:gd name="T6" fmla="*/ 31 w 43"/>
                <a:gd name="T7" fmla="*/ 23 h 36"/>
                <a:gd name="T8" fmla="*/ 16 w 43"/>
                <a:gd name="T9" fmla="*/ 2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63" name="Freeform 65"/>
            <p:cNvSpPr>
              <a:spLocks/>
            </p:cNvSpPr>
            <p:nvPr/>
          </p:nvSpPr>
          <p:spPr bwMode="invGray">
            <a:xfrm>
              <a:off x="4077" y="3342"/>
              <a:ext cx="24" cy="31"/>
            </a:xfrm>
            <a:custGeom>
              <a:avLst/>
              <a:gdLst>
                <a:gd name="T0" fmla="*/ 16 w 32"/>
                <a:gd name="T1" fmla="*/ 0 h 41"/>
                <a:gd name="T2" fmla="*/ 0 w 32"/>
                <a:gd name="T3" fmla="*/ 20 h 41"/>
                <a:gd name="T4" fmla="*/ 12 w 32"/>
                <a:gd name="T5" fmla="*/ 18 h 41"/>
                <a:gd name="T6" fmla="*/ 14 w 32"/>
                <a:gd name="T7" fmla="*/ 22 h 41"/>
                <a:gd name="T8" fmla="*/ 12 w 32"/>
                <a:gd name="T9" fmla="*/ 26 h 41"/>
                <a:gd name="T10" fmla="*/ 23 w 32"/>
                <a:gd name="T11" fmla="*/ 16 h 41"/>
                <a:gd name="T12" fmla="*/ 18 w 32"/>
                <a:gd name="T13" fmla="*/ 7 h 41"/>
                <a:gd name="T14" fmla="*/ 16 w 32"/>
                <a:gd name="T15" fmla="*/ 0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64" name="Freeform 66"/>
            <p:cNvSpPr>
              <a:spLocks/>
            </p:cNvSpPr>
            <p:nvPr/>
          </p:nvSpPr>
          <p:spPr bwMode="invGray">
            <a:xfrm>
              <a:off x="4111" y="3353"/>
              <a:ext cx="34" cy="24"/>
            </a:xfrm>
            <a:custGeom>
              <a:avLst/>
              <a:gdLst>
                <a:gd name="T0" fmla="*/ 16 w 45"/>
                <a:gd name="T1" fmla="*/ 0 h 32"/>
                <a:gd name="T2" fmla="*/ 0 w 45"/>
                <a:gd name="T3" fmla="*/ 5 h 32"/>
                <a:gd name="T4" fmla="*/ 20 w 45"/>
                <a:gd name="T5" fmla="*/ 23 h 32"/>
                <a:gd name="T6" fmla="*/ 34 w 45"/>
                <a:gd name="T7" fmla="*/ 18 h 32"/>
                <a:gd name="T8" fmla="*/ 17 w 45"/>
                <a:gd name="T9" fmla="*/ 8 h 32"/>
                <a:gd name="T10" fmla="*/ 16 w 45"/>
                <a:gd name="T11" fmla="*/ 0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65" name="Freeform 67"/>
            <p:cNvSpPr>
              <a:spLocks/>
            </p:cNvSpPr>
            <p:nvPr/>
          </p:nvSpPr>
          <p:spPr bwMode="invGray">
            <a:xfrm>
              <a:off x="4062" y="3021"/>
              <a:ext cx="27" cy="55"/>
            </a:xfrm>
            <a:custGeom>
              <a:avLst/>
              <a:gdLst>
                <a:gd name="T0" fmla="*/ 23 w 35"/>
                <a:gd name="T1" fmla="*/ 0 h 74"/>
                <a:gd name="T2" fmla="*/ 16 w 35"/>
                <a:gd name="T3" fmla="*/ 11 h 74"/>
                <a:gd name="T4" fmla="*/ 7 w 35"/>
                <a:gd name="T5" fmla="*/ 27 h 74"/>
                <a:gd name="T6" fmla="*/ 0 w 35"/>
                <a:gd name="T7" fmla="*/ 44 h 74"/>
                <a:gd name="T8" fmla="*/ 6 w 35"/>
                <a:gd name="T9" fmla="*/ 55 h 74"/>
                <a:gd name="T10" fmla="*/ 15 w 35"/>
                <a:gd name="T11" fmla="*/ 44 h 74"/>
                <a:gd name="T12" fmla="*/ 27 w 35"/>
                <a:gd name="T13" fmla="*/ 24 h 74"/>
                <a:gd name="T14" fmla="*/ 23 w 35"/>
                <a:gd name="T15" fmla="*/ 0 h 7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66" name="Freeform 68"/>
            <p:cNvSpPr>
              <a:spLocks/>
            </p:cNvSpPr>
            <p:nvPr/>
          </p:nvSpPr>
          <p:spPr bwMode="invGray">
            <a:xfrm>
              <a:off x="4113" y="3012"/>
              <a:ext cx="19" cy="56"/>
            </a:xfrm>
            <a:custGeom>
              <a:avLst/>
              <a:gdLst>
                <a:gd name="T0" fmla="*/ 10 w 25"/>
                <a:gd name="T1" fmla="*/ 5 h 73"/>
                <a:gd name="T2" fmla="*/ 3 w 25"/>
                <a:gd name="T3" fmla="*/ 6 h 73"/>
                <a:gd name="T4" fmla="*/ 0 w 25"/>
                <a:gd name="T5" fmla="*/ 17 h 73"/>
                <a:gd name="T6" fmla="*/ 11 w 25"/>
                <a:gd name="T7" fmla="*/ 31 h 73"/>
                <a:gd name="T8" fmla="*/ 19 w 25"/>
                <a:gd name="T9" fmla="*/ 43 h 73"/>
                <a:gd name="T10" fmla="*/ 12 w 25"/>
                <a:gd name="T11" fmla="*/ 15 h 73"/>
                <a:gd name="T12" fmla="*/ 10 w 25"/>
                <a:gd name="T13" fmla="*/ 5 h 7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67" name="Freeform 69"/>
            <p:cNvSpPr>
              <a:spLocks/>
            </p:cNvSpPr>
            <p:nvPr/>
          </p:nvSpPr>
          <p:spPr bwMode="invGray">
            <a:xfrm>
              <a:off x="4135" y="2995"/>
              <a:ext cx="10" cy="25"/>
            </a:xfrm>
            <a:custGeom>
              <a:avLst/>
              <a:gdLst>
                <a:gd name="T0" fmla="*/ 8 w 14"/>
                <a:gd name="T1" fmla="*/ 0 h 33"/>
                <a:gd name="T2" fmla="*/ 1 w 14"/>
                <a:gd name="T3" fmla="*/ 8 h 33"/>
                <a:gd name="T4" fmla="*/ 8 w 14"/>
                <a:gd name="T5" fmla="*/ 19 h 33"/>
                <a:gd name="T6" fmla="*/ 8 w 14"/>
                <a:gd name="T7" fmla="*/ 0 h 3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68" name="Freeform 70"/>
            <p:cNvSpPr>
              <a:spLocks/>
            </p:cNvSpPr>
            <p:nvPr/>
          </p:nvSpPr>
          <p:spPr bwMode="invGray">
            <a:xfrm>
              <a:off x="4145" y="3007"/>
              <a:ext cx="21" cy="48"/>
            </a:xfrm>
            <a:custGeom>
              <a:avLst/>
              <a:gdLst>
                <a:gd name="T0" fmla="*/ 4 w 28"/>
                <a:gd name="T1" fmla="*/ 0 h 64"/>
                <a:gd name="T2" fmla="*/ 8 w 28"/>
                <a:gd name="T3" fmla="*/ 11 h 64"/>
                <a:gd name="T4" fmla="*/ 15 w 28"/>
                <a:gd name="T5" fmla="*/ 16 h 64"/>
                <a:gd name="T6" fmla="*/ 6 w 28"/>
                <a:gd name="T7" fmla="*/ 29 h 64"/>
                <a:gd name="T8" fmla="*/ 0 w 28"/>
                <a:gd name="T9" fmla="*/ 42 h 64"/>
                <a:gd name="T10" fmla="*/ 8 w 28"/>
                <a:gd name="T11" fmla="*/ 43 h 64"/>
                <a:gd name="T12" fmla="*/ 20 w 28"/>
                <a:gd name="T13" fmla="*/ 20 h 64"/>
                <a:gd name="T14" fmla="*/ 4 w 28"/>
                <a:gd name="T15" fmla="*/ 0 h 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69" name="Freeform 71"/>
            <p:cNvSpPr>
              <a:spLocks/>
            </p:cNvSpPr>
            <p:nvPr/>
          </p:nvSpPr>
          <p:spPr bwMode="invGray">
            <a:xfrm>
              <a:off x="3876" y="3076"/>
              <a:ext cx="12" cy="27"/>
            </a:xfrm>
            <a:custGeom>
              <a:avLst/>
              <a:gdLst>
                <a:gd name="T0" fmla="*/ 11 w 16"/>
                <a:gd name="T1" fmla="*/ 2 h 36"/>
                <a:gd name="T2" fmla="*/ 0 w 16"/>
                <a:gd name="T3" fmla="*/ 5 h 36"/>
                <a:gd name="T4" fmla="*/ 6 w 16"/>
                <a:gd name="T5" fmla="*/ 17 h 36"/>
                <a:gd name="T6" fmla="*/ 11 w 16"/>
                <a:gd name="T7" fmla="*/ 2 h 3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70" name="Freeform 72"/>
            <p:cNvSpPr>
              <a:spLocks/>
            </p:cNvSpPr>
            <p:nvPr/>
          </p:nvSpPr>
          <p:spPr bwMode="invGray">
            <a:xfrm>
              <a:off x="3866" y="3053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71" name="Freeform 73"/>
            <p:cNvSpPr>
              <a:spLocks/>
            </p:cNvSpPr>
            <p:nvPr/>
          </p:nvSpPr>
          <p:spPr bwMode="invGray">
            <a:xfrm>
              <a:off x="3862" y="3035"/>
              <a:ext cx="11" cy="14"/>
            </a:xfrm>
            <a:custGeom>
              <a:avLst/>
              <a:gdLst>
                <a:gd name="T0" fmla="*/ 7 w 16"/>
                <a:gd name="T1" fmla="*/ 4 h 19"/>
                <a:gd name="T2" fmla="*/ 0 w 16"/>
                <a:gd name="T3" fmla="*/ 7 h 19"/>
                <a:gd name="T4" fmla="*/ 8 w 16"/>
                <a:gd name="T5" fmla="*/ 14 h 19"/>
                <a:gd name="T6" fmla="*/ 7 w 16"/>
                <a:gd name="T7" fmla="*/ 4 h 1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72" name="Freeform 74"/>
            <p:cNvSpPr>
              <a:spLocks/>
            </p:cNvSpPr>
            <p:nvPr/>
          </p:nvSpPr>
          <p:spPr bwMode="invGray">
            <a:xfrm>
              <a:off x="3850" y="2995"/>
              <a:ext cx="11" cy="19"/>
            </a:xfrm>
            <a:custGeom>
              <a:avLst/>
              <a:gdLst>
                <a:gd name="T0" fmla="*/ 5 w 14"/>
                <a:gd name="T1" fmla="*/ 0 h 25"/>
                <a:gd name="T2" fmla="*/ 0 w 14"/>
                <a:gd name="T3" fmla="*/ 10 h 25"/>
                <a:gd name="T4" fmla="*/ 9 w 14"/>
                <a:gd name="T5" fmla="*/ 18 h 25"/>
                <a:gd name="T6" fmla="*/ 5 w 14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73" name="Freeform 75"/>
            <p:cNvSpPr>
              <a:spLocks/>
            </p:cNvSpPr>
            <p:nvPr/>
          </p:nvSpPr>
          <p:spPr bwMode="invGray">
            <a:xfrm>
              <a:off x="3852" y="3020"/>
              <a:ext cx="17" cy="13"/>
            </a:xfrm>
            <a:custGeom>
              <a:avLst/>
              <a:gdLst>
                <a:gd name="T0" fmla="*/ 10 w 22"/>
                <a:gd name="T1" fmla="*/ 0 h 18"/>
                <a:gd name="T2" fmla="*/ 15 w 22"/>
                <a:gd name="T3" fmla="*/ 13 h 18"/>
                <a:gd name="T4" fmla="*/ 11 w 22"/>
                <a:gd name="T5" fmla="*/ 4 h 18"/>
                <a:gd name="T6" fmla="*/ 10 w 22"/>
                <a:gd name="T7" fmla="*/ 0 h 1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74" name="Freeform 76"/>
            <p:cNvSpPr>
              <a:spLocks/>
            </p:cNvSpPr>
            <p:nvPr/>
          </p:nvSpPr>
          <p:spPr bwMode="invGray">
            <a:xfrm>
              <a:off x="4688" y="3643"/>
              <a:ext cx="45" cy="60"/>
            </a:xfrm>
            <a:custGeom>
              <a:avLst/>
              <a:gdLst>
                <a:gd name="T0" fmla="*/ 8 w 60"/>
                <a:gd name="T1" fmla="*/ 5 h 81"/>
                <a:gd name="T2" fmla="*/ 2 w 60"/>
                <a:gd name="T3" fmla="*/ 13 h 81"/>
                <a:gd name="T4" fmla="*/ 11 w 60"/>
                <a:gd name="T5" fmla="*/ 29 h 81"/>
                <a:gd name="T6" fmla="*/ 20 w 60"/>
                <a:gd name="T7" fmla="*/ 40 h 81"/>
                <a:gd name="T8" fmla="*/ 30 w 60"/>
                <a:gd name="T9" fmla="*/ 47 h 81"/>
                <a:gd name="T10" fmla="*/ 38 w 60"/>
                <a:gd name="T11" fmla="*/ 60 h 81"/>
                <a:gd name="T12" fmla="*/ 39 w 60"/>
                <a:gd name="T13" fmla="*/ 42 h 81"/>
                <a:gd name="T14" fmla="*/ 32 w 60"/>
                <a:gd name="T15" fmla="*/ 27 h 81"/>
                <a:gd name="T16" fmla="*/ 19 w 60"/>
                <a:gd name="T17" fmla="*/ 13 h 81"/>
                <a:gd name="T18" fmla="*/ 8 w 60"/>
                <a:gd name="T19" fmla="*/ 5 h 8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75" name="Freeform 77"/>
            <p:cNvSpPr>
              <a:spLocks/>
            </p:cNvSpPr>
            <p:nvPr/>
          </p:nvSpPr>
          <p:spPr bwMode="invGray">
            <a:xfrm>
              <a:off x="4919" y="3594"/>
              <a:ext cx="53" cy="46"/>
            </a:xfrm>
            <a:custGeom>
              <a:avLst/>
              <a:gdLst>
                <a:gd name="T0" fmla="*/ 21 w 71"/>
                <a:gd name="T1" fmla="*/ 17 h 61"/>
                <a:gd name="T2" fmla="*/ 10 w 71"/>
                <a:gd name="T3" fmla="*/ 24 h 61"/>
                <a:gd name="T4" fmla="*/ 1 w 71"/>
                <a:gd name="T5" fmla="*/ 33 h 61"/>
                <a:gd name="T6" fmla="*/ 10 w 71"/>
                <a:gd name="T7" fmla="*/ 44 h 61"/>
                <a:gd name="T8" fmla="*/ 21 w 71"/>
                <a:gd name="T9" fmla="*/ 33 h 61"/>
                <a:gd name="T10" fmla="*/ 30 w 71"/>
                <a:gd name="T11" fmla="*/ 17 h 61"/>
                <a:gd name="T12" fmla="*/ 41 w 71"/>
                <a:gd name="T13" fmla="*/ 0 h 61"/>
                <a:gd name="T14" fmla="*/ 53 w 71"/>
                <a:gd name="T15" fmla="*/ 8 h 61"/>
                <a:gd name="T16" fmla="*/ 26 w 71"/>
                <a:gd name="T17" fmla="*/ 17 h 61"/>
                <a:gd name="T18" fmla="*/ 21 w 71"/>
                <a:gd name="T19" fmla="*/ 17 h 6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76" name="Freeform 78"/>
            <p:cNvSpPr>
              <a:spLocks/>
            </p:cNvSpPr>
            <p:nvPr/>
          </p:nvSpPr>
          <p:spPr bwMode="invGray">
            <a:xfrm>
              <a:off x="4759" y="3569"/>
              <a:ext cx="17" cy="24"/>
            </a:xfrm>
            <a:custGeom>
              <a:avLst/>
              <a:gdLst>
                <a:gd name="T0" fmla="*/ 7 w 23"/>
                <a:gd name="T1" fmla="*/ 0 h 30"/>
                <a:gd name="T2" fmla="*/ 0 w 23"/>
                <a:gd name="T3" fmla="*/ 11 h 30"/>
                <a:gd name="T4" fmla="*/ 9 w 23"/>
                <a:gd name="T5" fmla="*/ 24 h 30"/>
                <a:gd name="T6" fmla="*/ 7 w 23"/>
                <a:gd name="T7" fmla="*/ 0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77" name="Freeform 79"/>
            <p:cNvSpPr>
              <a:spLocks/>
            </p:cNvSpPr>
            <p:nvPr/>
          </p:nvSpPr>
          <p:spPr bwMode="invGray">
            <a:xfrm>
              <a:off x="4751" y="3547"/>
              <a:ext cx="21" cy="17"/>
            </a:xfrm>
            <a:custGeom>
              <a:avLst/>
              <a:gdLst>
                <a:gd name="T0" fmla="*/ 15 w 26"/>
                <a:gd name="T1" fmla="*/ 0 h 23"/>
                <a:gd name="T2" fmla="*/ 0 w 26"/>
                <a:gd name="T3" fmla="*/ 10 h 23"/>
                <a:gd name="T4" fmla="*/ 17 w 26"/>
                <a:gd name="T5" fmla="*/ 15 h 23"/>
                <a:gd name="T6" fmla="*/ 15 w 26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78" name="Freeform 80"/>
            <p:cNvSpPr>
              <a:spLocks/>
            </p:cNvSpPr>
            <p:nvPr/>
          </p:nvSpPr>
          <p:spPr bwMode="invGray">
            <a:xfrm>
              <a:off x="4598" y="3353"/>
              <a:ext cx="24" cy="33"/>
            </a:xfrm>
            <a:custGeom>
              <a:avLst/>
              <a:gdLst>
                <a:gd name="T0" fmla="*/ 21 w 32"/>
                <a:gd name="T1" fmla="*/ 0 h 44"/>
                <a:gd name="T2" fmla="*/ 8 w 32"/>
                <a:gd name="T3" fmla="*/ 8 h 44"/>
                <a:gd name="T4" fmla="*/ 9 w 32"/>
                <a:gd name="T5" fmla="*/ 24 h 44"/>
                <a:gd name="T6" fmla="*/ 18 w 32"/>
                <a:gd name="T7" fmla="*/ 27 h 44"/>
                <a:gd name="T8" fmla="*/ 21 w 32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79" name="Freeform 81"/>
            <p:cNvSpPr>
              <a:spLocks/>
            </p:cNvSpPr>
            <p:nvPr/>
          </p:nvSpPr>
          <p:spPr bwMode="invGray">
            <a:xfrm>
              <a:off x="4632" y="3396"/>
              <a:ext cx="26" cy="33"/>
            </a:xfrm>
            <a:custGeom>
              <a:avLst/>
              <a:gdLst>
                <a:gd name="T0" fmla="*/ 23 w 34"/>
                <a:gd name="T1" fmla="*/ 0 h 44"/>
                <a:gd name="T2" fmla="*/ 8 w 34"/>
                <a:gd name="T3" fmla="*/ 7 h 44"/>
                <a:gd name="T4" fmla="*/ 11 w 34"/>
                <a:gd name="T5" fmla="*/ 24 h 44"/>
                <a:gd name="T6" fmla="*/ 20 w 34"/>
                <a:gd name="T7" fmla="*/ 27 h 44"/>
                <a:gd name="T8" fmla="*/ 23 w 34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80" name="Freeform 82"/>
            <p:cNvSpPr>
              <a:spLocks/>
            </p:cNvSpPr>
            <p:nvPr/>
          </p:nvSpPr>
          <p:spPr bwMode="invGray">
            <a:xfrm>
              <a:off x="4659" y="3459"/>
              <a:ext cx="28" cy="28"/>
            </a:xfrm>
            <a:custGeom>
              <a:avLst/>
              <a:gdLst>
                <a:gd name="T0" fmla="*/ 25 w 38"/>
                <a:gd name="T1" fmla="*/ 2 h 37"/>
                <a:gd name="T2" fmla="*/ 7 w 38"/>
                <a:gd name="T3" fmla="*/ 2 h 37"/>
                <a:gd name="T4" fmla="*/ 10 w 38"/>
                <a:gd name="T5" fmla="*/ 19 h 37"/>
                <a:gd name="T6" fmla="*/ 19 w 38"/>
                <a:gd name="T7" fmla="*/ 22 h 37"/>
                <a:gd name="T8" fmla="*/ 25 w 38"/>
                <a:gd name="T9" fmla="*/ 2 h 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81" name="Freeform 83"/>
            <p:cNvSpPr>
              <a:spLocks/>
            </p:cNvSpPr>
            <p:nvPr/>
          </p:nvSpPr>
          <p:spPr bwMode="invGray">
            <a:xfrm>
              <a:off x="4693" y="3449"/>
              <a:ext cx="28" cy="26"/>
            </a:xfrm>
            <a:custGeom>
              <a:avLst/>
              <a:gdLst>
                <a:gd name="T0" fmla="*/ 25 w 38"/>
                <a:gd name="T1" fmla="*/ 2 h 34"/>
                <a:gd name="T2" fmla="*/ 7 w 38"/>
                <a:gd name="T3" fmla="*/ 2 h 34"/>
                <a:gd name="T4" fmla="*/ 12 w 38"/>
                <a:gd name="T5" fmla="*/ 17 h 34"/>
                <a:gd name="T6" fmla="*/ 20 w 38"/>
                <a:gd name="T7" fmla="*/ 17 h 34"/>
                <a:gd name="T8" fmla="*/ 25 w 38"/>
                <a:gd name="T9" fmla="*/ 2 h 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82" name="Freeform 84"/>
            <p:cNvSpPr>
              <a:spLocks/>
            </p:cNvSpPr>
            <p:nvPr/>
          </p:nvSpPr>
          <p:spPr bwMode="invGray">
            <a:xfrm>
              <a:off x="4683" y="3413"/>
              <a:ext cx="26" cy="20"/>
            </a:xfrm>
            <a:custGeom>
              <a:avLst/>
              <a:gdLst>
                <a:gd name="T0" fmla="*/ 23 w 35"/>
                <a:gd name="T1" fmla="*/ 1 h 27"/>
                <a:gd name="T2" fmla="*/ 7 w 35"/>
                <a:gd name="T3" fmla="*/ 1 h 27"/>
                <a:gd name="T4" fmla="*/ 10 w 35"/>
                <a:gd name="T5" fmla="*/ 11 h 27"/>
                <a:gd name="T6" fmla="*/ 19 w 35"/>
                <a:gd name="T7" fmla="*/ 14 h 27"/>
                <a:gd name="T8" fmla="*/ 23 w 35"/>
                <a:gd name="T9" fmla="*/ 1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83" name="Freeform 85"/>
            <p:cNvSpPr>
              <a:spLocks/>
            </p:cNvSpPr>
            <p:nvPr/>
          </p:nvSpPr>
          <p:spPr bwMode="invGray">
            <a:xfrm>
              <a:off x="4657" y="3388"/>
              <a:ext cx="26" cy="35"/>
            </a:xfrm>
            <a:custGeom>
              <a:avLst/>
              <a:gdLst>
                <a:gd name="T0" fmla="*/ 21 w 35"/>
                <a:gd name="T1" fmla="*/ 12 h 47"/>
                <a:gd name="T2" fmla="*/ 14 w 35"/>
                <a:gd name="T3" fmla="*/ 1 h 47"/>
                <a:gd name="T4" fmla="*/ 7 w 35"/>
                <a:gd name="T5" fmla="*/ 19 h 47"/>
                <a:gd name="T6" fmla="*/ 14 w 35"/>
                <a:gd name="T7" fmla="*/ 26 h 47"/>
                <a:gd name="T8" fmla="*/ 20 w 35"/>
                <a:gd name="T9" fmla="*/ 22 h 47"/>
                <a:gd name="T10" fmla="*/ 21 w 35"/>
                <a:gd name="T11" fmla="*/ 12 h 4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84" name="Freeform 86"/>
            <p:cNvSpPr>
              <a:spLocks/>
            </p:cNvSpPr>
            <p:nvPr/>
          </p:nvSpPr>
          <p:spPr bwMode="invGray">
            <a:xfrm>
              <a:off x="4625" y="3372"/>
              <a:ext cx="24" cy="26"/>
            </a:xfrm>
            <a:custGeom>
              <a:avLst/>
              <a:gdLst>
                <a:gd name="T0" fmla="*/ 17 w 32"/>
                <a:gd name="T1" fmla="*/ 7 h 35"/>
                <a:gd name="T2" fmla="*/ 8 w 32"/>
                <a:gd name="T3" fmla="*/ 1 h 35"/>
                <a:gd name="T4" fmla="*/ 9 w 32"/>
                <a:gd name="T5" fmla="*/ 17 h 35"/>
                <a:gd name="T6" fmla="*/ 18 w 32"/>
                <a:gd name="T7" fmla="*/ 20 h 35"/>
                <a:gd name="T8" fmla="*/ 17 w 32"/>
                <a:gd name="T9" fmla="*/ 7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85" name="Freeform 87"/>
            <p:cNvSpPr>
              <a:spLocks/>
            </p:cNvSpPr>
            <p:nvPr/>
          </p:nvSpPr>
          <p:spPr bwMode="invGray">
            <a:xfrm>
              <a:off x="4665" y="3425"/>
              <a:ext cx="24" cy="26"/>
            </a:xfrm>
            <a:custGeom>
              <a:avLst/>
              <a:gdLst>
                <a:gd name="T0" fmla="*/ 17 w 32"/>
                <a:gd name="T1" fmla="*/ 7 h 35"/>
                <a:gd name="T2" fmla="*/ 8 w 32"/>
                <a:gd name="T3" fmla="*/ 1 h 35"/>
                <a:gd name="T4" fmla="*/ 9 w 32"/>
                <a:gd name="T5" fmla="*/ 17 h 35"/>
                <a:gd name="T6" fmla="*/ 18 w 32"/>
                <a:gd name="T7" fmla="*/ 20 h 35"/>
                <a:gd name="T8" fmla="*/ 17 w 32"/>
                <a:gd name="T9" fmla="*/ 7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86" name="Freeform 88"/>
            <p:cNvSpPr>
              <a:spLocks/>
            </p:cNvSpPr>
            <p:nvPr/>
          </p:nvSpPr>
          <p:spPr bwMode="invGray">
            <a:xfrm>
              <a:off x="3055" y="2051"/>
              <a:ext cx="141" cy="108"/>
            </a:xfrm>
            <a:custGeom>
              <a:avLst/>
              <a:gdLst>
                <a:gd name="T0" fmla="*/ 128 w 189"/>
                <a:gd name="T1" fmla="*/ 3 h 144"/>
                <a:gd name="T2" fmla="*/ 138 w 189"/>
                <a:gd name="T3" fmla="*/ 3 h 144"/>
                <a:gd name="T4" fmla="*/ 141 w 189"/>
                <a:gd name="T5" fmla="*/ 12 h 144"/>
                <a:gd name="T6" fmla="*/ 140 w 189"/>
                <a:gd name="T7" fmla="*/ 18 h 144"/>
                <a:gd name="T8" fmla="*/ 98 w 189"/>
                <a:gd name="T9" fmla="*/ 33 h 144"/>
                <a:gd name="T10" fmla="*/ 81 w 189"/>
                <a:gd name="T11" fmla="*/ 44 h 144"/>
                <a:gd name="T12" fmla="*/ 72 w 189"/>
                <a:gd name="T13" fmla="*/ 47 h 144"/>
                <a:gd name="T14" fmla="*/ 53 w 189"/>
                <a:gd name="T15" fmla="*/ 62 h 144"/>
                <a:gd name="T16" fmla="*/ 56 w 189"/>
                <a:gd name="T17" fmla="*/ 69 h 144"/>
                <a:gd name="T18" fmla="*/ 62 w 189"/>
                <a:gd name="T19" fmla="*/ 87 h 144"/>
                <a:gd name="T20" fmla="*/ 80 w 189"/>
                <a:gd name="T21" fmla="*/ 95 h 144"/>
                <a:gd name="T22" fmla="*/ 69 w 189"/>
                <a:gd name="T23" fmla="*/ 105 h 144"/>
                <a:gd name="T24" fmla="*/ 62 w 189"/>
                <a:gd name="T25" fmla="*/ 98 h 144"/>
                <a:gd name="T26" fmla="*/ 53 w 189"/>
                <a:gd name="T27" fmla="*/ 101 h 144"/>
                <a:gd name="T28" fmla="*/ 16 w 189"/>
                <a:gd name="T29" fmla="*/ 92 h 144"/>
                <a:gd name="T30" fmla="*/ 14 w 189"/>
                <a:gd name="T31" fmla="*/ 80 h 144"/>
                <a:gd name="T32" fmla="*/ 35 w 189"/>
                <a:gd name="T33" fmla="*/ 68 h 144"/>
                <a:gd name="T34" fmla="*/ 38 w 189"/>
                <a:gd name="T35" fmla="*/ 57 h 144"/>
                <a:gd name="T36" fmla="*/ 35 w 189"/>
                <a:gd name="T37" fmla="*/ 48 h 144"/>
                <a:gd name="T38" fmla="*/ 54 w 189"/>
                <a:gd name="T39" fmla="*/ 35 h 144"/>
                <a:gd name="T40" fmla="*/ 72 w 189"/>
                <a:gd name="T41" fmla="*/ 27 h 144"/>
                <a:gd name="T42" fmla="*/ 84 w 189"/>
                <a:gd name="T43" fmla="*/ 18 h 144"/>
                <a:gd name="T44" fmla="*/ 128 w 189"/>
                <a:gd name="T45" fmla="*/ 3 h 14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87" name="Freeform 89"/>
            <p:cNvSpPr>
              <a:spLocks/>
            </p:cNvSpPr>
            <p:nvPr/>
          </p:nvSpPr>
          <p:spPr bwMode="invGray">
            <a:xfrm>
              <a:off x="3139" y="2155"/>
              <a:ext cx="40" cy="12"/>
            </a:xfrm>
            <a:custGeom>
              <a:avLst/>
              <a:gdLst>
                <a:gd name="T0" fmla="*/ 18 w 53"/>
                <a:gd name="T1" fmla="*/ 0 h 17"/>
                <a:gd name="T2" fmla="*/ 9 w 53"/>
                <a:gd name="T3" fmla="*/ 1 h 17"/>
                <a:gd name="T4" fmla="*/ 24 w 53"/>
                <a:gd name="T5" fmla="*/ 11 h 17"/>
                <a:gd name="T6" fmla="*/ 33 w 53"/>
                <a:gd name="T7" fmla="*/ 10 h 17"/>
                <a:gd name="T8" fmla="*/ 18 w 53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88" name="Freeform 90"/>
            <p:cNvSpPr>
              <a:spLocks/>
            </p:cNvSpPr>
            <p:nvPr/>
          </p:nvSpPr>
          <p:spPr bwMode="invGray">
            <a:xfrm>
              <a:off x="3344" y="1999"/>
              <a:ext cx="42" cy="28"/>
            </a:xfrm>
            <a:custGeom>
              <a:avLst/>
              <a:gdLst>
                <a:gd name="T0" fmla="*/ 42 w 57"/>
                <a:gd name="T1" fmla="*/ 3 h 37"/>
                <a:gd name="T2" fmla="*/ 18 w 57"/>
                <a:gd name="T3" fmla="*/ 18 h 37"/>
                <a:gd name="T4" fmla="*/ 8 w 57"/>
                <a:gd name="T5" fmla="*/ 26 h 37"/>
                <a:gd name="T6" fmla="*/ 7 w 57"/>
                <a:gd name="T7" fmla="*/ 3 h 37"/>
                <a:gd name="T8" fmla="*/ 15 w 57"/>
                <a:gd name="T9" fmla="*/ 0 h 37"/>
                <a:gd name="T10" fmla="*/ 42 w 57"/>
                <a:gd name="T11" fmla="*/ 3 h 3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89" name="Freeform 91"/>
            <p:cNvSpPr>
              <a:spLocks/>
            </p:cNvSpPr>
            <p:nvPr/>
          </p:nvSpPr>
          <p:spPr bwMode="invGray">
            <a:xfrm>
              <a:off x="3374" y="2012"/>
              <a:ext cx="50" cy="20"/>
            </a:xfrm>
            <a:custGeom>
              <a:avLst/>
              <a:gdLst>
                <a:gd name="T0" fmla="*/ 21 w 68"/>
                <a:gd name="T1" fmla="*/ 0 h 26"/>
                <a:gd name="T2" fmla="*/ 8 w 68"/>
                <a:gd name="T3" fmla="*/ 5 h 26"/>
                <a:gd name="T4" fmla="*/ 42 w 68"/>
                <a:gd name="T5" fmla="*/ 20 h 26"/>
                <a:gd name="T6" fmla="*/ 46 w 68"/>
                <a:gd name="T7" fmla="*/ 18 h 26"/>
                <a:gd name="T8" fmla="*/ 21 w 68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90" name="Freeform 92"/>
            <p:cNvSpPr>
              <a:spLocks/>
            </p:cNvSpPr>
            <p:nvPr/>
          </p:nvSpPr>
          <p:spPr bwMode="invGray">
            <a:xfrm>
              <a:off x="3428" y="2015"/>
              <a:ext cx="50" cy="32"/>
            </a:xfrm>
            <a:custGeom>
              <a:avLst/>
              <a:gdLst>
                <a:gd name="T0" fmla="*/ 38 w 66"/>
                <a:gd name="T1" fmla="*/ 7 h 43"/>
                <a:gd name="T2" fmla="*/ 20 w 66"/>
                <a:gd name="T3" fmla="*/ 7 h 43"/>
                <a:gd name="T4" fmla="*/ 8 w 66"/>
                <a:gd name="T5" fmla="*/ 7 h 43"/>
                <a:gd name="T6" fmla="*/ 6 w 66"/>
                <a:gd name="T7" fmla="*/ 26 h 43"/>
                <a:gd name="T8" fmla="*/ 24 w 66"/>
                <a:gd name="T9" fmla="*/ 32 h 43"/>
                <a:gd name="T10" fmla="*/ 47 w 66"/>
                <a:gd name="T11" fmla="*/ 20 h 43"/>
                <a:gd name="T12" fmla="*/ 38 w 66"/>
                <a:gd name="T13" fmla="*/ 7 h 4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91" name="Freeform 93"/>
            <p:cNvSpPr>
              <a:spLocks/>
            </p:cNvSpPr>
            <p:nvPr/>
          </p:nvSpPr>
          <p:spPr bwMode="invGray">
            <a:xfrm>
              <a:off x="3777" y="2042"/>
              <a:ext cx="88" cy="31"/>
            </a:xfrm>
            <a:custGeom>
              <a:avLst/>
              <a:gdLst>
                <a:gd name="T0" fmla="*/ 11 w 117"/>
                <a:gd name="T1" fmla="*/ 0 h 41"/>
                <a:gd name="T2" fmla="*/ 6 w 117"/>
                <a:gd name="T3" fmla="*/ 12 h 41"/>
                <a:gd name="T4" fmla="*/ 38 w 117"/>
                <a:gd name="T5" fmla="*/ 23 h 41"/>
                <a:gd name="T6" fmla="*/ 57 w 117"/>
                <a:gd name="T7" fmla="*/ 27 h 41"/>
                <a:gd name="T8" fmla="*/ 84 w 117"/>
                <a:gd name="T9" fmla="*/ 17 h 41"/>
                <a:gd name="T10" fmla="*/ 59 w 117"/>
                <a:gd name="T11" fmla="*/ 3 h 41"/>
                <a:gd name="T12" fmla="*/ 11 w 117"/>
                <a:gd name="T13" fmla="*/ 0 h 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92" name="Freeform 94"/>
            <p:cNvSpPr>
              <a:spLocks/>
            </p:cNvSpPr>
            <p:nvPr/>
          </p:nvSpPr>
          <p:spPr bwMode="invGray">
            <a:xfrm>
              <a:off x="3867" y="2041"/>
              <a:ext cx="46" cy="24"/>
            </a:xfrm>
            <a:custGeom>
              <a:avLst/>
              <a:gdLst>
                <a:gd name="T0" fmla="*/ 24 w 62"/>
                <a:gd name="T1" fmla="*/ 3 h 32"/>
                <a:gd name="T2" fmla="*/ 46 w 62"/>
                <a:gd name="T3" fmla="*/ 8 h 32"/>
                <a:gd name="T4" fmla="*/ 22 w 62"/>
                <a:gd name="T5" fmla="*/ 24 h 32"/>
                <a:gd name="T6" fmla="*/ 4 w 62"/>
                <a:gd name="T7" fmla="*/ 17 h 32"/>
                <a:gd name="T8" fmla="*/ 24 w 62"/>
                <a:gd name="T9" fmla="*/ 3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93" name="Freeform 95"/>
            <p:cNvSpPr>
              <a:spLocks/>
            </p:cNvSpPr>
            <p:nvPr/>
          </p:nvSpPr>
          <p:spPr bwMode="invGray">
            <a:xfrm>
              <a:off x="3846" y="2070"/>
              <a:ext cx="37" cy="17"/>
            </a:xfrm>
            <a:custGeom>
              <a:avLst/>
              <a:gdLst>
                <a:gd name="T0" fmla="*/ 15 w 49"/>
                <a:gd name="T1" fmla="*/ 1 h 23"/>
                <a:gd name="T2" fmla="*/ 5 w 49"/>
                <a:gd name="T3" fmla="*/ 4 h 23"/>
                <a:gd name="T4" fmla="*/ 29 w 49"/>
                <a:gd name="T5" fmla="*/ 17 h 23"/>
                <a:gd name="T6" fmla="*/ 15 w 49"/>
                <a:gd name="T7" fmla="*/ 1 h 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94" name="Freeform 96"/>
            <p:cNvSpPr>
              <a:spLocks/>
            </p:cNvSpPr>
            <p:nvPr/>
          </p:nvSpPr>
          <p:spPr bwMode="invGray">
            <a:xfrm>
              <a:off x="4098" y="2294"/>
              <a:ext cx="76" cy="115"/>
            </a:xfrm>
            <a:custGeom>
              <a:avLst/>
              <a:gdLst>
                <a:gd name="T0" fmla="*/ 4 w 102"/>
                <a:gd name="T1" fmla="*/ 0 h 152"/>
                <a:gd name="T2" fmla="*/ 0 w 102"/>
                <a:gd name="T3" fmla="*/ 14 h 152"/>
                <a:gd name="T4" fmla="*/ 10 w 102"/>
                <a:gd name="T5" fmla="*/ 32 h 152"/>
                <a:gd name="T6" fmla="*/ 24 w 102"/>
                <a:gd name="T7" fmla="*/ 54 h 152"/>
                <a:gd name="T8" fmla="*/ 27 w 102"/>
                <a:gd name="T9" fmla="*/ 79 h 152"/>
                <a:gd name="T10" fmla="*/ 60 w 102"/>
                <a:gd name="T11" fmla="*/ 115 h 152"/>
                <a:gd name="T12" fmla="*/ 64 w 102"/>
                <a:gd name="T13" fmla="*/ 94 h 152"/>
                <a:gd name="T14" fmla="*/ 55 w 102"/>
                <a:gd name="T15" fmla="*/ 77 h 152"/>
                <a:gd name="T16" fmla="*/ 46 w 102"/>
                <a:gd name="T17" fmla="*/ 70 h 152"/>
                <a:gd name="T18" fmla="*/ 39 w 102"/>
                <a:gd name="T19" fmla="*/ 56 h 152"/>
                <a:gd name="T20" fmla="*/ 31 w 102"/>
                <a:gd name="T21" fmla="*/ 33 h 152"/>
                <a:gd name="T22" fmla="*/ 3 w 102"/>
                <a:gd name="T23" fmla="*/ 9 h 152"/>
                <a:gd name="T24" fmla="*/ 4 w 102"/>
                <a:gd name="T25" fmla="*/ 0 h 15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95" name="Freeform 97"/>
            <p:cNvSpPr>
              <a:spLocks/>
            </p:cNvSpPr>
            <p:nvPr/>
          </p:nvSpPr>
          <p:spPr bwMode="invGray">
            <a:xfrm>
              <a:off x="4159" y="2412"/>
              <a:ext cx="55" cy="78"/>
            </a:xfrm>
            <a:custGeom>
              <a:avLst/>
              <a:gdLst>
                <a:gd name="T0" fmla="*/ 48 w 74"/>
                <a:gd name="T1" fmla="*/ 17 h 103"/>
                <a:gd name="T2" fmla="*/ 55 w 74"/>
                <a:gd name="T3" fmla="*/ 30 h 103"/>
                <a:gd name="T4" fmla="*/ 22 w 74"/>
                <a:gd name="T5" fmla="*/ 64 h 103"/>
                <a:gd name="T6" fmla="*/ 24 w 74"/>
                <a:gd name="T7" fmla="*/ 76 h 103"/>
                <a:gd name="T8" fmla="*/ 15 w 74"/>
                <a:gd name="T9" fmla="*/ 71 h 103"/>
                <a:gd name="T10" fmla="*/ 4 w 74"/>
                <a:gd name="T11" fmla="*/ 64 h 103"/>
                <a:gd name="T12" fmla="*/ 0 w 74"/>
                <a:gd name="T13" fmla="*/ 62 h 103"/>
                <a:gd name="T14" fmla="*/ 7 w 74"/>
                <a:gd name="T15" fmla="*/ 44 h 103"/>
                <a:gd name="T16" fmla="*/ 9 w 74"/>
                <a:gd name="T17" fmla="*/ 39 h 103"/>
                <a:gd name="T18" fmla="*/ 1 w 74"/>
                <a:gd name="T19" fmla="*/ 18 h 103"/>
                <a:gd name="T20" fmla="*/ 3 w 74"/>
                <a:gd name="T21" fmla="*/ 11 h 103"/>
                <a:gd name="T22" fmla="*/ 19 w 74"/>
                <a:gd name="T23" fmla="*/ 17 h 103"/>
                <a:gd name="T24" fmla="*/ 27 w 74"/>
                <a:gd name="T25" fmla="*/ 27 h 103"/>
                <a:gd name="T26" fmla="*/ 48 w 74"/>
                <a:gd name="T27" fmla="*/ 17 h 10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96" name="Freeform 98"/>
            <p:cNvSpPr>
              <a:spLocks/>
            </p:cNvSpPr>
            <p:nvPr/>
          </p:nvSpPr>
          <p:spPr bwMode="invGray">
            <a:xfrm>
              <a:off x="4123" y="2492"/>
              <a:ext cx="109" cy="189"/>
            </a:xfrm>
            <a:custGeom>
              <a:avLst/>
              <a:gdLst>
                <a:gd name="T0" fmla="*/ 61 w 146"/>
                <a:gd name="T1" fmla="*/ 75 h 252"/>
                <a:gd name="T2" fmla="*/ 49 w 146"/>
                <a:gd name="T3" fmla="*/ 80 h 252"/>
                <a:gd name="T4" fmla="*/ 48 w 146"/>
                <a:gd name="T5" fmla="*/ 99 h 252"/>
                <a:gd name="T6" fmla="*/ 16 w 146"/>
                <a:gd name="T7" fmla="*/ 110 h 252"/>
                <a:gd name="T8" fmla="*/ 6 w 146"/>
                <a:gd name="T9" fmla="*/ 126 h 252"/>
                <a:gd name="T10" fmla="*/ 15 w 146"/>
                <a:gd name="T11" fmla="*/ 137 h 252"/>
                <a:gd name="T12" fmla="*/ 6 w 146"/>
                <a:gd name="T13" fmla="*/ 149 h 252"/>
                <a:gd name="T14" fmla="*/ 18 w 146"/>
                <a:gd name="T15" fmla="*/ 189 h 252"/>
                <a:gd name="T16" fmla="*/ 21 w 146"/>
                <a:gd name="T17" fmla="*/ 161 h 252"/>
                <a:gd name="T18" fmla="*/ 16 w 146"/>
                <a:gd name="T19" fmla="*/ 144 h 252"/>
                <a:gd name="T20" fmla="*/ 31 w 146"/>
                <a:gd name="T21" fmla="*/ 132 h 252"/>
                <a:gd name="T22" fmla="*/ 39 w 146"/>
                <a:gd name="T23" fmla="*/ 119 h 252"/>
                <a:gd name="T24" fmla="*/ 49 w 146"/>
                <a:gd name="T25" fmla="*/ 131 h 252"/>
                <a:gd name="T26" fmla="*/ 33 w 146"/>
                <a:gd name="T27" fmla="*/ 143 h 252"/>
                <a:gd name="T28" fmla="*/ 42 w 146"/>
                <a:gd name="T29" fmla="*/ 150 h 252"/>
                <a:gd name="T30" fmla="*/ 51 w 146"/>
                <a:gd name="T31" fmla="*/ 134 h 252"/>
                <a:gd name="T32" fmla="*/ 63 w 146"/>
                <a:gd name="T33" fmla="*/ 138 h 252"/>
                <a:gd name="T34" fmla="*/ 78 w 146"/>
                <a:gd name="T35" fmla="*/ 111 h 252"/>
                <a:gd name="T36" fmla="*/ 85 w 146"/>
                <a:gd name="T37" fmla="*/ 117 h 252"/>
                <a:gd name="T38" fmla="*/ 102 w 146"/>
                <a:gd name="T39" fmla="*/ 111 h 252"/>
                <a:gd name="T40" fmla="*/ 109 w 146"/>
                <a:gd name="T41" fmla="*/ 98 h 252"/>
                <a:gd name="T42" fmla="*/ 106 w 146"/>
                <a:gd name="T43" fmla="*/ 83 h 252"/>
                <a:gd name="T44" fmla="*/ 100 w 146"/>
                <a:gd name="T45" fmla="*/ 74 h 252"/>
                <a:gd name="T46" fmla="*/ 91 w 146"/>
                <a:gd name="T47" fmla="*/ 30 h 252"/>
                <a:gd name="T48" fmla="*/ 70 w 146"/>
                <a:gd name="T49" fmla="*/ 0 h 252"/>
                <a:gd name="T50" fmla="*/ 58 w 146"/>
                <a:gd name="T51" fmla="*/ 9 h 252"/>
                <a:gd name="T52" fmla="*/ 72 w 146"/>
                <a:gd name="T53" fmla="*/ 26 h 252"/>
                <a:gd name="T54" fmla="*/ 72 w 146"/>
                <a:gd name="T55" fmla="*/ 48 h 252"/>
                <a:gd name="T56" fmla="*/ 61 w 146"/>
                <a:gd name="T57" fmla="*/ 75 h 25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97" name="Freeform 99"/>
            <p:cNvSpPr>
              <a:spLocks/>
            </p:cNvSpPr>
            <p:nvPr/>
          </p:nvSpPr>
          <p:spPr bwMode="invGray">
            <a:xfrm>
              <a:off x="3062" y="1988"/>
              <a:ext cx="52" cy="30"/>
            </a:xfrm>
            <a:custGeom>
              <a:avLst/>
              <a:gdLst>
                <a:gd name="T0" fmla="*/ 44 w 70"/>
                <a:gd name="T1" fmla="*/ 0 h 40"/>
                <a:gd name="T2" fmla="*/ 48 w 70"/>
                <a:gd name="T3" fmla="*/ 15 h 40"/>
                <a:gd name="T4" fmla="*/ 30 w 70"/>
                <a:gd name="T5" fmla="*/ 18 h 40"/>
                <a:gd name="T6" fmla="*/ 23 w 70"/>
                <a:gd name="T7" fmla="*/ 30 h 40"/>
                <a:gd name="T8" fmla="*/ 5 w 70"/>
                <a:gd name="T9" fmla="*/ 29 h 40"/>
                <a:gd name="T10" fmla="*/ 1 w 70"/>
                <a:gd name="T11" fmla="*/ 27 h 40"/>
                <a:gd name="T12" fmla="*/ 25 w 70"/>
                <a:gd name="T13" fmla="*/ 15 h 40"/>
                <a:gd name="T14" fmla="*/ 44 w 70"/>
                <a:gd name="T15" fmla="*/ 0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98" name="Freeform 100"/>
            <p:cNvSpPr>
              <a:spLocks/>
            </p:cNvSpPr>
            <p:nvPr/>
          </p:nvSpPr>
          <p:spPr bwMode="invGray">
            <a:xfrm>
              <a:off x="2955" y="1997"/>
              <a:ext cx="19" cy="21"/>
            </a:xfrm>
            <a:custGeom>
              <a:avLst/>
              <a:gdLst>
                <a:gd name="T0" fmla="*/ 13 w 26"/>
                <a:gd name="T1" fmla="*/ 0 h 29"/>
                <a:gd name="T2" fmla="*/ 0 w 26"/>
                <a:gd name="T3" fmla="*/ 13 h 29"/>
                <a:gd name="T4" fmla="*/ 13 w 26"/>
                <a:gd name="T5" fmla="*/ 19 h 29"/>
                <a:gd name="T6" fmla="*/ 13 w 26"/>
                <a:gd name="T7" fmla="*/ 0 h 2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99" name="Freeform 101"/>
            <p:cNvSpPr>
              <a:spLocks/>
            </p:cNvSpPr>
            <p:nvPr/>
          </p:nvSpPr>
          <p:spPr bwMode="invGray">
            <a:xfrm>
              <a:off x="2979" y="1996"/>
              <a:ext cx="37" cy="27"/>
            </a:xfrm>
            <a:custGeom>
              <a:avLst/>
              <a:gdLst>
                <a:gd name="T0" fmla="*/ 11 w 49"/>
                <a:gd name="T1" fmla="*/ 5 h 36"/>
                <a:gd name="T2" fmla="*/ 0 w 49"/>
                <a:gd name="T3" fmla="*/ 14 h 36"/>
                <a:gd name="T4" fmla="*/ 5 w 49"/>
                <a:gd name="T5" fmla="*/ 24 h 36"/>
                <a:gd name="T6" fmla="*/ 14 w 49"/>
                <a:gd name="T7" fmla="*/ 27 h 36"/>
                <a:gd name="T8" fmla="*/ 30 w 49"/>
                <a:gd name="T9" fmla="*/ 20 h 36"/>
                <a:gd name="T10" fmla="*/ 11 w 49"/>
                <a:gd name="T11" fmla="*/ 5 h 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0" name="Freeform 102"/>
            <p:cNvSpPr>
              <a:spLocks/>
            </p:cNvSpPr>
            <p:nvPr/>
          </p:nvSpPr>
          <p:spPr bwMode="invGray">
            <a:xfrm>
              <a:off x="3040" y="1987"/>
              <a:ext cx="20" cy="16"/>
            </a:xfrm>
            <a:custGeom>
              <a:avLst/>
              <a:gdLst>
                <a:gd name="T0" fmla="*/ 8 w 27"/>
                <a:gd name="T1" fmla="*/ 0 h 22"/>
                <a:gd name="T2" fmla="*/ 2 w 27"/>
                <a:gd name="T3" fmla="*/ 9 h 22"/>
                <a:gd name="T4" fmla="*/ 14 w 27"/>
                <a:gd name="T5" fmla="*/ 16 h 22"/>
                <a:gd name="T6" fmla="*/ 8 w 27"/>
                <a:gd name="T7" fmla="*/ 0 h 2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1" name="Freeform 103"/>
            <p:cNvSpPr>
              <a:spLocks/>
            </p:cNvSpPr>
            <p:nvPr/>
          </p:nvSpPr>
          <p:spPr bwMode="invGray">
            <a:xfrm>
              <a:off x="3022" y="2005"/>
              <a:ext cx="15" cy="13"/>
            </a:xfrm>
            <a:custGeom>
              <a:avLst/>
              <a:gdLst>
                <a:gd name="T0" fmla="*/ 8 w 20"/>
                <a:gd name="T1" fmla="*/ 0 h 18"/>
                <a:gd name="T2" fmla="*/ 7 w 20"/>
                <a:gd name="T3" fmla="*/ 13 h 18"/>
                <a:gd name="T4" fmla="*/ 8 w 20"/>
                <a:gd name="T5" fmla="*/ 0 h 1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2" name="Freeform 104"/>
            <p:cNvSpPr>
              <a:spLocks/>
            </p:cNvSpPr>
            <p:nvPr/>
          </p:nvSpPr>
          <p:spPr bwMode="invGray">
            <a:xfrm>
              <a:off x="4162" y="2021"/>
              <a:ext cx="18" cy="33"/>
            </a:xfrm>
            <a:custGeom>
              <a:avLst/>
              <a:gdLst>
                <a:gd name="T0" fmla="*/ 18 w 24"/>
                <a:gd name="T1" fmla="*/ 0 h 44"/>
                <a:gd name="T2" fmla="*/ 6 w 24"/>
                <a:gd name="T3" fmla="*/ 12 h 44"/>
                <a:gd name="T4" fmla="*/ 0 w 24"/>
                <a:gd name="T5" fmla="*/ 26 h 44"/>
                <a:gd name="T6" fmla="*/ 12 w 24"/>
                <a:gd name="T7" fmla="*/ 30 h 44"/>
                <a:gd name="T8" fmla="*/ 18 w 24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3" name="Freeform 105"/>
            <p:cNvSpPr>
              <a:spLocks/>
            </p:cNvSpPr>
            <p:nvPr/>
          </p:nvSpPr>
          <p:spPr bwMode="invGray">
            <a:xfrm>
              <a:off x="3278" y="3473"/>
              <a:ext cx="31" cy="18"/>
            </a:xfrm>
            <a:custGeom>
              <a:avLst/>
              <a:gdLst>
                <a:gd name="T0" fmla="*/ 23 w 41"/>
                <a:gd name="T1" fmla="*/ 0 h 24"/>
                <a:gd name="T2" fmla="*/ 20 w 41"/>
                <a:gd name="T3" fmla="*/ 18 h 24"/>
                <a:gd name="T4" fmla="*/ 23 w 41"/>
                <a:gd name="T5" fmla="*/ 0 h 2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4" name="Freeform 106"/>
            <p:cNvSpPr>
              <a:spLocks/>
            </p:cNvSpPr>
            <p:nvPr/>
          </p:nvSpPr>
          <p:spPr bwMode="invGray">
            <a:xfrm>
              <a:off x="3318" y="3466"/>
              <a:ext cx="11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8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5" name="Freeform 107"/>
            <p:cNvSpPr>
              <a:spLocks/>
            </p:cNvSpPr>
            <p:nvPr/>
          </p:nvSpPr>
          <p:spPr bwMode="invGray">
            <a:xfrm>
              <a:off x="3251" y="3312"/>
              <a:ext cx="9" cy="15"/>
            </a:xfrm>
            <a:custGeom>
              <a:avLst/>
              <a:gdLst>
                <a:gd name="T0" fmla="*/ 7 w 13"/>
                <a:gd name="T1" fmla="*/ 4 h 20"/>
                <a:gd name="T2" fmla="*/ 1 w 13"/>
                <a:gd name="T3" fmla="*/ 8 h 20"/>
                <a:gd name="T4" fmla="*/ 6 w 13"/>
                <a:gd name="T5" fmla="*/ 15 h 20"/>
                <a:gd name="T6" fmla="*/ 7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6" name="Freeform 108"/>
            <p:cNvSpPr>
              <a:spLocks/>
            </p:cNvSpPr>
            <p:nvPr/>
          </p:nvSpPr>
          <p:spPr bwMode="invGray">
            <a:xfrm>
              <a:off x="3311" y="3239"/>
              <a:ext cx="11" cy="19"/>
            </a:xfrm>
            <a:custGeom>
              <a:avLst/>
              <a:gdLst>
                <a:gd name="T0" fmla="*/ 5 w 14"/>
                <a:gd name="T1" fmla="*/ 0 h 25"/>
                <a:gd name="T2" fmla="*/ 0 w 14"/>
                <a:gd name="T3" fmla="*/ 10 h 25"/>
                <a:gd name="T4" fmla="*/ 9 w 14"/>
                <a:gd name="T5" fmla="*/ 18 h 25"/>
                <a:gd name="T6" fmla="*/ 5 w 14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7" name="Freeform 109"/>
            <p:cNvSpPr>
              <a:spLocks/>
            </p:cNvSpPr>
            <p:nvPr/>
          </p:nvSpPr>
          <p:spPr bwMode="invGray">
            <a:xfrm>
              <a:off x="3287" y="3238"/>
              <a:ext cx="11" cy="19"/>
            </a:xfrm>
            <a:custGeom>
              <a:avLst/>
              <a:gdLst>
                <a:gd name="T0" fmla="*/ 5 w 14"/>
                <a:gd name="T1" fmla="*/ 0 h 25"/>
                <a:gd name="T2" fmla="*/ 0 w 14"/>
                <a:gd name="T3" fmla="*/ 10 h 25"/>
                <a:gd name="T4" fmla="*/ 9 w 14"/>
                <a:gd name="T5" fmla="*/ 18 h 25"/>
                <a:gd name="T6" fmla="*/ 5 w 14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8" name="Freeform 110"/>
            <p:cNvSpPr>
              <a:spLocks/>
            </p:cNvSpPr>
            <p:nvPr/>
          </p:nvSpPr>
          <p:spPr bwMode="invGray">
            <a:xfrm>
              <a:off x="3276" y="3260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9" name="Freeform 111"/>
            <p:cNvSpPr>
              <a:spLocks/>
            </p:cNvSpPr>
            <p:nvPr/>
          </p:nvSpPr>
          <p:spPr bwMode="invGray">
            <a:xfrm>
              <a:off x="3251" y="3294"/>
              <a:ext cx="9" cy="15"/>
            </a:xfrm>
            <a:custGeom>
              <a:avLst/>
              <a:gdLst>
                <a:gd name="T0" fmla="*/ 7 w 13"/>
                <a:gd name="T1" fmla="*/ 4 h 20"/>
                <a:gd name="T2" fmla="*/ 1 w 13"/>
                <a:gd name="T3" fmla="*/ 8 h 20"/>
                <a:gd name="T4" fmla="*/ 6 w 13"/>
                <a:gd name="T5" fmla="*/ 15 h 20"/>
                <a:gd name="T6" fmla="*/ 7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0" name="Freeform 112"/>
            <p:cNvSpPr>
              <a:spLocks/>
            </p:cNvSpPr>
            <p:nvPr/>
          </p:nvSpPr>
          <p:spPr bwMode="invGray">
            <a:xfrm>
              <a:off x="3270" y="3281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1" name="Freeform 113"/>
            <p:cNvSpPr>
              <a:spLocks/>
            </p:cNvSpPr>
            <p:nvPr/>
          </p:nvSpPr>
          <p:spPr bwMode="invGray">
            <a:xfrm>
              <a:off x="2537" y="2293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2" name="Freeform 114"/>
            <p:cNvSpPr>
              <a:spLocks/>
            </p:cNvSpPr>
            <p:nvPr/>
          </p:nvSpPr>
          <p:spPr bwMode="invGray">
            <a:xfrm>
              <a:off x="2476" y="2259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3" name="Freeform 115"/>
            <p:cNvSpPr>
              <a:spLocks/>
            </p:cNvSpPr>
            <p:nvPr/>
          </p:nvSpPr>
          <p:spPr bwMode="invGray">
            <a:xfrm>
              <a:off x="2238" y="2042"/>
              <a:ext cx="2060" cy="1644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FEFEFE">
                <a:alpha val="30196"/>
              </a:srgbClr>
            </a:solidFill>
            <a:ln w="9525">
              <a:round/>
              <a:headEnd/>
              <a:tailEnd/>
            </a:ln>
            <a:scene3d>
              <a:camera prst="legacyObliqueTopRight"/>
              <a:lightRig rig="legacyFlat4" dir="t"/>
            </a:scene3d>
            <a:sp3d extrusionH="49200" prstMaterial="legacyMatte">
              <a:bevelT w="13500" h="13500" prst="angle"/>
              <a:bevelB w="13500" h="13500" prst="angle"/>
              <a:extrusionClr>
                <a:srgbClr val="FEFEFE"/>
              </a:extrusionClr>
              <a:contourClr>
                <a:srgbClr val="FEFEFE"/>
              </a:contourClr>
            </a:sp3d>
          </p:spPr>
          <p:txBody>
            <a:bodyPr>
              <a:flatTx/>
            </a:bodyPr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</p:grpSp>
      <p:pic>
        <p:nvPicPr>
          <p:cNvPr id="114" name="Picture 156" descr="worldmap_ani8"/>
          <p:cNvPicPr>
            <a:picLocks noChangeAspect="1" noChangeArrowheads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7772403" y="228600"/>
            <a:ext cx="1090613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5" name="AutoShape 158"/>
          <p:cNvSpPr>
            <a:spLocks noChangeArrowheads="1"/>
          </p:cNvSpPr>
          <p:nvPr userDrawn="1"/>
        </p:nvSpPr>
        <p:spPr bwMode="gray">
          <a:xfrm rot="5400000">
            <a:off x="533400" y="457200"/>
            <a:ext cx="381000" cy="228600"/>
          </a:xfrm>
          <a:prstGeom prst="triangle">
            <a:avLst>
              <a:gd name="adj" fmla="val 50000"/>
            </a:avLst>
          </a:prstGeom>
          <a:solidFill>
            <a:srgbClr val="CCCC00"/>
          </a:solidFill>
          <a:ln w="9525">
            <a:solidFill>
              <a:srgbClr val="CCCC00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16" name="AutoShape 159"/>
          <p:cNvSpPr>
            <a:spLocks noChangeArrowheads="1"/>
          </p:cNvSpPr>
          <p:nvPr userDrawn="1"/>
        </p:nvSpPr>
        <p:spPr bwMode="gray">
          <a:xfrm rot="5400000">
            <a:off x="838200" y="457200"/>
            <a:ext cx="381000" cy="228600"/>
          </a:xfrm>
          <a:prstGeom prst="triangle">
            <a:avLst>
              <a:gd name="adj" fmla="val 50000"/>
            </a:avLst>
          </a:prstGeom>
          <a:solidFill>
            <a:srgbClr val="CCCC00">
              <a:alpha val="83920"/>
            </a:srgbClr>
          </a:solidFill>
          <a:ln w="9525">
            <a:solidFill>
              <a:srgbClr val="CCCC00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17" name="AutoShape 160"/>
          <p:cNvSpPr>
            <a:spLocks noChangeArrowheads="1"/>
          </p:cNvSpPr>
          <p:nvPr userDrawn="1"/>
        </p:nvSpPr>
        <p:spPr bwMode="gray">
          <a:xfrm rot="5400000">
            <a:off x="1143000" y="457200"/>
            <a:ext cx="381000" cy="228600"/>
          </a:xfrm>
          <a:prstGeom prst="triangle">
            <a:avLst>
              <a:gd name="adj" fmla="val 50000"/>
            </a:avLst>
          </a:prstGeom>
          <a:solidFill>
            <a:srgbClr val="CCCC00">
              <a:alpha val="83920"/>
            </a:srgbClr>
          </a:solidFill>
          <a:ln w="9525">
            <a:solidFill>
              <a:srgbClr val="CCCC00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pic>
        <p:nvPicPr>
          <p:cNvPr id="118" name="Picture 226" descr="MCj03080630000[1]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2" y="5181600"/>
            <a:ext cx="390525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" name="Picture 220" descr="185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6019800"/>
            <a:ext cx="5334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41" name="Rectangle 2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130431"/>
            <a:ext cx="7772400" cy="1470025"/>
          </a:xfrm>
        </p:spPr>
        <p:txBody>
          <a:bodyPr/>
          <a:lstStyle>
            <a:lvl1pPr>
              <a:defRPr>
                <a:solidFill>
                  <a:srgbClr val="CCCC00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342" name="Rectangle 2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609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20" name="Rectangle 223"/>
          <p:cNvSpPr>
            <a:spLocks noGrp="1" noChangeArrowheads="1"/>
          </p:cNvSpPr>
          <p:nvPr>
            <p:ph type="dt" sz="quarter" idx="10"/>
          </p:nvPr>
        </p:nvSpPr>
        <p:spPr>
          <a:xfrm>
            <a:off x="152400" y="6248400"/>
            <a:ext cx="2133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21" name="Rectangle 22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22" name="Rectangle 22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A3CC4F8F-B5E9-4413-8E8C-08A176E75A60}" type="slidenum">
              <a:rPr lang="ru-RU" alt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6775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514B09-9727-4ABE-B545-655C1ACCE1E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245093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CD6C3F-6099-47DA-B1ED-672968E7B7A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5558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06D16D-F128-4A25-BC74-A2A440888993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88476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2F94B8-21AC-425E-AA3E-4D1302AEDD73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13823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8A35D4-F1A6-4BC3-A100-52D96F850683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05137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448B0-8FDB-4927-B04D-D921A2DB52FD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509637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6D4A15-A771-4E47-B07F-96A0AADCE92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6607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67850B-177F-40F6-9ACC-BE349B6DF703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32096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6108C3-178D-45B9-B61B-E9AB08210BF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31822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F0C6A4-A924-41CF-9C48-8F53D72F3E3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404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91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6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2" y="6172206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6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997082"/>
            <a:ext cx="7315200" cy="71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2759083"/>
            <a:ext cx="7315200" cy="387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307879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5867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867">
          <a:solidFill>
            <a:schemeClr val="bg2"/>
          </a:solidFill>
          <a:latin typeface="Microsoft Sans Serif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867">
          <a:solidFill>
            <a:schemeClr val="bg2"/>
          </a:solidFill>
          <a:latin typeface="Microsoft Sans Serif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867">
          <a:solidFill>
            <a:schemeClr val="bg2"/>
          </a:solidFill>
          <a:latin typeface="Microsoft Sans Serif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867">
          <a:solidFill>
            <a:schemeClr val="bg2"/>
          </a:solidFill>
          <a:latin typeface="Microsoft Sans Serif" pitchFamily="34" charset="0"/>
        </a:defRPr>
      </a:lvl5pPr>
      <a:lvl6pPr marL="609585" algn="l" rtl="0" eaLnBrk="1" fontAlgn="base" hangingPunct="1">
        <a:spcBef>
          <a:spcPct val="0"/>
        </a:spcBef>
        <a:spcAft>
          <a:spcPct val="0"/>
        </a:spcAft>
        <a:defRPr sz="5867">
          <a:solidFill>
            <a:schemeClr val="bg2"/>
          </a:solidFill>
          <a:latin typeface="Microsoft Sans Serif" pitchFamily="34" charset="0"/>
        </a:defRPr>
      </a:lvl6pPr>
      <a:lvl7pPr marL="1219170" algn="l" rtl="0" eaLnBrk="1" fontAlgn="base" hangingPunct="1">
        <a:spcBef>
          <a:spcPct val="0"/>
        </a:spcBef>
        <a:spcAft>
          <a:spcPct val="0"/>
        </a:spcAft>
        <a:defRPr sz="5867">
          <a:solidFill>
            <a:schemeClr val="bg2"/>
          </a:solidFill>
          <a:latin typeface="Microsoft Sans Serif" pitchFamily="34" charset="0"/>
        </a:defRPr>
      </a:lvl7pPr>
      <a:lvl8pPr marL="1828754" algn="l" rtl="0" eaLnBrk="1" fontAlgn="base" hangingPunct="1">
        <a:spcBef>
          <a:spcPct val="0"/>
        </a:spcBef>
        <a:spcAft>
          <a:spcPct val="0"/>
        </a:spcAft>
        <a:defRPr sz="5867">
          <a:solidFill>
            <a:schemeClr val="bg2"/>
          </a:solidFill>
          <a:latin typeface="Microsoft Sans Serif" pitchFamily="34" charset="0"/>
        </a:defRPr>
      </a:lvl8pPr>
      <a:lvl9pPr marL="2438339" algn="l" rtl="0" eaLnBrk="1" fontAlgn="base" hangingPunct="1">
        <a:spcBef>
          <a:spcPct val="0"/>
        </a:spcBef>
        <a:spcAft>
          <a:spcPct val="0"/>
        </a:spcAft>
        <a:defRPr sz="5867">
          <a:solidFill>
            <a:schemeClr val="bg2"/>
          </a:solidFill>
          <a:latin typeface="Microsoft Sans Serif" pitchFamily="34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5pPr>
      <a:lvl6pPr marL="335271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6pPr>
      <a:lvl7pPr marL="396230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7pPr>
      <a:lvl8pPr marL="457188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8pPr>
      <a:lvl9pPr marL="5181470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F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AC6D9D-DFF7-4B87-AF57-81A0AC44A353}" type="slidenum">
              <a:rPr lang="ru-RU" alt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2" name="Rectangle 116"/>
          <p:cNvSpPr>
            <a:spLocks noChangeArrowheads="1"/>
          </p:cNvSpPr>
          <p:nvPr userDrawn="1"/>
        </p:nvSpPr>
        <p:spPr bwMode="auto">
          <a:xfrm>
            <a:off x="0" y="0"/>
            <a:ext cx="990600" cy="6858000"/>
          </a:xfrm>
          <a:prstGeom prst="rect">
            <a:avLst/>
          </a:prstGeom>
          <a:gradFill rotWithShape="1">
            <a:gsLst>
              <a:gs pos="0">
                <a:srgbClr val="3366CC"/>
              </a:gs>
              <a:gs pos="100000">
                <a:srgbClr val="DCEFF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grpSp>
        <p:nvGrpSpPr>
          <p:cNvPr id="3" name="Group 7"/>
          <p:cNvGrpSpPr>
            <a:grpSpLocks/>
          </p:cNvGrpSpPr>
          <p:nvPr userDrawn="1"/>
        </p:nvGrpSpPr>
        <p:grpSpPr bwMode="auto">
          <a:xfrm>
            <a:off x="152400" y="1600200"/>
            <a:ext cx="8991600" cy="4724400"/>
            <a:chOff x="664" y="1951"/>
            <a:chExt cx="4308" cy="2120"/>
          </a:xfrm>
        </p:grpSpPr>
        <p:sp>
          <p:nvSpPr>
            <p:cNvPr id="1036" name="Freeform 8"/>
            <p:cNvSpPr>
              <a:spLocks/>
            </p:cNvSpPr>
            <p:nvPr/>
          </p:nvSpPr>
          <p:spPr bwMode="invGray">
            <a:xfrm>
              <a:off x="743" y="2045"/>
              <a:ext cx="1267" cy="1938"/>
            </a:xfrm>
            <a:custGeom>
              <a:avLst/>
              <a:gdLst>
                <a:gd name="T0" fmla="*/ 87 w 1692"/>
                <a:gd name="T1" fmla="*/ 193 h 2586"/>
                <a:gd name="T2" fmla="*/ 240 w 1692"/>
                <a:gd name="T3" fmla="*/ 157 h 2586"/>
                <a:gd name="T4" fmla="*/ 325 w 1692"/>
                <a:gd name="T5" fmla="*/ 180 h 2586"/>
                <a:gd name="T6" fmla="*/ 312 w 1692"/>
                <a:gd name="T7" fmla="*/ 333 h 2586"/>
                <a:gd name="T8" fmla="*/ 204 w 1692"/>
                <a:gd name="T9" fmla="*/ 436 h 2586"/>
                <a:gd name="T10" fmla="*/ 163 w 1692"/>
                <a:gd name="T11" fmla="*/ 535 h 2586"/>
                <a:gd name="T12" fmla="*/ 213 w 1692"/>
                <a:gd name="T13" fmla="*/ 722 h 2586"/>
                <a:gd name="T14" fmla="*/ 237 w 1692"/>
                <a:gd name="T15" fmla="*/ 719 h 2586"/>
                <a:gd name="T16" fmla="*/ 246 w 1692"/>
                <a:gd name="T17" fmla="*/ 679 h 2586"/>
                <a:gd name="T18" fmla="*/ 358 w 1692"/>
                <a:gd name="T19" fmla="*/ 865 h 2586"/>
                <a:gd name="T20" fmla="*/ 487 w 1692"/>
                <a:gd name="T21" fmla="*/ 899 h 2586"/>
                <a:gd name="T22" fmla="*/ 595 w 1692"/>
                <a:gd name="T23" fmla="*/ 1012 h 2586"/>
                <a:gd name="T24" fmla="*/ 639 w 1692"/>
                <a:gd name="T25" fmla="*/ 1066 h 2586"/>
                <a:gd name="T26" fmla="*/ 577 w 1692"/>
                <a:gd name="T27" fmla="*/ 1205 h 2586"/>
                <a:gd name="T28" fmla="*/ 686 w 1692"/>
                <a:gd name="T29" fmla="*/ 1335 h 2586"/>
                <a:gd name="T30" fmla="*/ 774 w 1692"/>
                <a:gd name="T31" fmla="*/ 1515 h 2586"/>
                <a:gd name="T32" fmla="*/ 819 w 1692"/>
                <a:gd name="T33" fmla="*/ 1731 h 2586"/>
                <a:gd name="T34" fmla="*/ 894 w 1692"/>
                <a:gd name="T35" fmla="*/ 1904 h 2586"/>
                <a:gd name="T36" fmla="*/ 958 w 1692"/>
                <a:gd name="T37" fmla="*/ 1889 h 2586"/>
                <a:gd name="T38" fmla="*/ 932 w 1692"/>
                <a:gd name="T39" fmla="*/ 1794 h 2586"/>
                <a:gd name="T40" fmla="*/ 964 w 1692"/>
                <a:gd name="T41" fmla="*/ 1728 h 2586"/>
                <a:gd name="T42" fmla="*/ 1024 w 1692"/>
                <a:gd name="T43" fmla="*/ 1670 h 2586"/>
                <a:gd name="T44" fmla="*/ 1084 w 1692"/>
                <a:gd name="T45" fmla="*/ 1556 h 2586"/>
                <a:gd name="T46" fmla="*/ 1174 w 1692"/>
                <a:gd name="T47" fmla="*/ 1461 h 2586"/>
                <a:gd name="T48" fmla="*/ 1215 w 1692"/>
                <a:gd name="T49" fmla="*/ 1308 h 2586"/>
                <a:gd name="T50" fmla="*/ 1162 w 1692"/>
                <a:gd name="T51" fmla="*/ 1153 h 2586"/>
                <a:gd name="T52" fmla="*/ 1030 w 1692"/>
                <a:gd name="T53" fmla="*/ 1057 h 2586"/>
                <a:gd name="T54" fmla="*/ 827 w 1692"/>
                <a:gd name="T55" fmla="*/ 959 h 2586"/>
                <a:gd name="T56" fmla="*/ 729 w 1692"/>
                <a:gd name="T57" fmla="*/ 944 h 2586"/>
                <a:gd name="T58" fmla="*/ 677 w 1692"/>
                <a:gd name="T59" fmla="*/ 950 h 2586"/>
                <a:gd name="T60" fmla="*/ 595 w 1692"/>
                <a:gd name="T61" fmla="*/ 980 h 2586"/>
                <a:gd name="T62" fmla="*/ 568 w 1692"/>
                <a:gd name="T63" fmla="*/ 880 h 2586"/>
                <a:gd name="T64" fmla="*/ 551 w 1692"/>
                <a:gd name="T65" fmla="*/ 796 h 2586"/>
                <a:gd name="T66" fmla="*/ 473 w 1692"/>
                <a:gd name="T67" fmla="*/ 827 h 2586"/>
                <a:gd name="T68" fmla="*/ 425 w 1692"/>
                <a:gd name="T69" fmla="*/ 712 h 2586"/>
                <a:gd name="T70" fmla="*/ 554 w 1692"/>
                <a:gd name="T71" fmla="*/ 683 h 2586"/>
                <a:gd name="T72" fmla="*/ 631 w 1692"/>
                <a:gd name="T73" fmla="*/ 679 h 2586"/>
                <a:gd name="T74" fmla="*/ 671 w 1692"/>
                <a:gd name="T75" fmla="*/ 674 h 2586"/>
                <a:gd name="T76" fmla="*/ 792 w 1692"/>
                <a:gd name="T77" fmla="*/ 562 h 2586"/>
                <a:gd name="T78" fmla="*/ 887 w 1692"/>
                <a:gd name="T79" fmla="*/ 508 h 2586"/>
                <a:gd name="T80" fmla="*/ 957 w 1692"/>
                <a:gd name="T81" fmla="*/ 477 h 2586"/>
                <a:gd name="T82" fmla="*/ 1003 w 1692"/>
                <a:gd name="T83" fmla="*/ 403 h 2586"/>
                <a:gd name="T84" fmla="*/ 964 w 1692"/>
                <a:gd name="T85" fmla="*/ 384 h 2586"/>
                <a:gd name="T86" fmla="*/ 1143 w 1692"/>
                <a:gd name="T87" fmla="*/ 342 h 2586"/>
                <a:gd name="T88" fmla="*/ 1053 w 1692"/>
                <a:gd name="T89" fmla="*/ 256 h 2586"/>
                <a:gd name="T90" fmla="*/ 994 w 1692"/>
                <a:gd name="T91" fmla="*/ 198 h 2586"/>
                <a:gd name="T92" fmla="*/ 915 w 1692"/>
                <a:gd name="T93" fmla="*/ 273 h 2586"/>
                <a:gd name="T94" fmla="*/ 831 w 1692"/>
                <a:gd name="T95" fmla="*/ 333 h 2586"/>
                <a:gd name="T96" fmla="*/ 765 w 1692"/>
                <a:gd name="T97" fmla="*/ 228 h 2586"/>
                <a:gd name="T98" fmla="*/ 908 w 1692"/>
                <a:gd name="T99" fmla="*/ 180 h 2586"/>
                <a:gd name="T100" fmla="*/ 948 w 1692"/>
                <a:gd name="T101" fmla="*/ 148 h 2586"/>
                <a:gd name="T102" fmla="*/ 994 w 1692"/>
                <a:gd name="T103" fmla="*/ 129 h 2586"/>
                <a:gd name="T104" fmla="*/ 963 w 1692"/>
                <a:gd name="T105" fmla="*/ 108 h 2586"/>
                <a:gd name="T106" fmla="*/ 945 w 1692"/>
                <a:gd name="T107" fmla="*/ 90 h 2586"/>
                <a:gd name="T108" fmla="*/ 900 w 1692"/>
                <a:gd name="T109" fmla="*/ 76 h 2586"/>
                <a:gd name="T110" fmla="*/ 828 w 1692"/>
                <a:gd name="T111" fmla="*/ 102 h 2586"/>
                <a:gd name="T112" fmla="*/ 711 w 1692"/>
                <a:gd name="T113" fmla="*/ 90 h 2586"/>
                <a:gd name="T114" fmla="*/ 412 w 1692"/>
                <a:gd name="T115" fmla="*/ 0 h 2586"/>
                <a:gd name="T116" fmla="*/ 258 w 1692"/>
                <a:gd name="T117" fmla="*/ 24 h 2586"/>
                <a:gd name="T118" fmla="*/ 217 w 1692"/>
                <a:gd name="T119" fmla="*/ 76 h 2586"/>
                <a:gd name="T120" fmla="*/ 96 w 1692"/>
                <a:gd name="T121" fmla="*/ 130 h 2586"/>
                <a:gd name="T122" fmla="*/ 96 w 1692"/>
                <a:gd name="T123" fmla="*/ 162 h 2586"/>
                <a:gd name="T124" fmla="*/ 1 w 1692"/>
                <a:gd name="T125" fmla="*/ 189 h 258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37" name="Freeform 9"/>
            <p:cNvSpPr>
              <a:spLocks/>
            </p:cNvSpPr>
            <p:nvPr/>
          </p:nvSpPr>
          <p:spPr bwMode="invGray">
            <a:xfrm>
              <a:off x="703" y="2230"/>
              <a:ext cx="34" cy="28"/>
            </a:xfrm>
            <a:custGeom>
              <a:avLst/>
              <a:gdLst>
                <a:gd name="T0" fmla="*/ 12 w 46"/>
                <a:gd name="T1" fmla="*/ 3 h 38"/>
                <a:gd name="T2" fmla="*/ 0 w 46"/>
                <a:gd name="T3" fmla="*/ 16 h 38"/>
                <a:gd name="T4" fmla="*/ 16 w 46"/>
                <a:gd name="T5" fmla="*/ 28 h 38"/>
                <a:gd name="T6" fmla="*/ 34 w 46"/>
                <a:gd name="T7" fmla="*/ 19 h 38"/>
                <a:gd name="T8" fmla="*/ 22 w 46"/>
                <a:gd name="T9" fmla="*/ 0 h 38"/>
                <a:gd name="T10" fmla="*/ 12 w 46"/>
                <a:gd name="T11" fmla="*/ 3 h 3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38" name="Freeform 10"/>
            <p:cNvSpPr>
              <a:spLocks/>
            </p:cNvSpPr>
            <p:nvPr/>
          </p:nvSpPr>
          <p:spPr bwMode="invGray">
            <a:xfrm>
              <a:off x="1010" y="2353"/>
              <a:ext cx="39" cy="32"/>
            </a:xfrm>
            <a:custGeom>
              <a:avLst/>
              <a:gdLst>
                <a:gd name="T0" fmla="*/ 9 w 52"/>
                <a:gd name="T1" fmla="*/ 0 h 44"/>
                <a:gd name="T2" fmla="*/ 20 w 52"/>
                <a:gd name="T3" fmla="*/ 32 h 44"/>
                <a:gd name="T4" fmla="*/ 32 w 52"/>
                <a:gd name="T5" fmla="*/ 31 h 44"/>
                <a:gd name="T6" fmla="*/ 29 w 52"/>
                <a:gd name="T7" fmla="*/ 12 h 44"/>
                <a:gd name="T8" fmla="*/ 20 w 52"/>
                <a:gd name="T9" fmla="*/ 1 h 44"/>
                <a:gd name="T10" fmla="*/ 9 w 52"/>
                <a:gd name="T11" fmla="*/ 0 h 4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39" name="Freeform 11"/>
            <p:cNvSpPr>
              <a:spLocks/>
            </p:cNvSpPr>
            <p:nvPr/>
          </p:nvSpPr>
          <p:spPr bwMode="invGray">
            <a:xfrm>
              <a:off x="1792" y="2409"/>
              <a:ext cx="98" cy="74"/>
            </a:xfrm>
            <a:custGeom>
              <a:avLst/>
              <a:gdLst>
                <a:gd name="T0" fmla="*/ 73 w 131"/>
                <a:gd name="T1" fmla="*/ 0 h 98"/>
                <a:gd name="T2" fmla="*/ 59 w 131"/>
                <a:gd name="T3" fmla="*/ 6 h 98"/>
                <a:gd name="T4" fmla="*/ 40 w 131"/>
                <a:gd name="T5" fmla="*/ 18 h 98"/>
                <a:gd name="T6" fmla="*/ 29 w 131"/>
                <a:gd name="T7" fmla="*/ 30 h 98"/>
                <a:gd name="T8" fmla="*/ 16 w 131"/>
                <a:gd name="T9" fmla="*/ 39 h 98"/>
                <a:gd name="T10" fmla="*/ 47 w 131"/>
                <a:gd name="T11" fmla="*/ 62 h 98"/>
                <a:gd name="T12" fmla="*/ 59 w 131"/>
                <a:gd name="T13" fmla="*/ 71 h 98"/>
                <a:gd name="T14" fmla="*/ 64 w 131"/>
                <a:gd name="T15" fmla="*/ 69 h 98"/>
                <a:gd name="T16" fmla="*/ 67 w 131"/>
                <a:gd name="T17" fmla="*/ 65 h 98"/>
                <a:gd name="T18" fmla="*/ 73 w 131"/>
                <a:gd name="T19" fmla="*/ 74 h 98"/>
                <a:gd name="T20" fmla="*/ 92 w 131"/>
                <a:gd name="T21" fmla="*/ 65 h 98"/>
                <a:gd name="T22" fmla="*/ 97 w 131"/>
                <a:gd name="T23" fmla="*/ 56 h 98"/>
                <a:gd name="T24" fmla="*/ 76 w 131"/>
                <a:gd name="T25" fmla="*/ 30 h 98"/>
                <a:gd name="T26" fmla="*/ 86 w 131"/>
                <a:gd name="T27" fmla="*/ 18 h 98"/>
                <a:gd name="T28" fmla="*/ 83 w 131"/>
                <a:gd name="T29" fmla="*/ 3 h 98"/>
                <a:gd name="T30" fmla="*/ 73 w 131"/>
                <a:gd name="T31" fmla="*/ 0 h 9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40" name="Freeform 12"/>
            <p:cNvSpPr>
              <a:spLocks/>
            </p:cNvSpPr>
            <p:nvPr/>
          </p:nvSpPr>
          <p:spPr bwMode="invGray">
            <a:xfrm>
              <a:off x="1318" y="2793"/>
              <a:ext cx="158" cy="84"/>
            </a:xfrm>
            <a:custGeom>
              <a:avLst/>
              <a:gdLst>
                <a:gd name="T0" fmla="*/ 35 w 212"/>
                <a:gd name="T1" fmla="*/ 9 h 112"/>
                <a:gd name="T2" fmla="*/ 13 w 212"/>
                <a:gd name="T3" fmla="*/ 9 h 112"/>
                <a:gd name="T4" fmla="*/ 4 w 212"/>
                <a:gd name="T5" fmla="*/ 12 h 112"/>
                <a:gd name="T6" fmla="*/ 19 w 212"/>
                <a:gd name="T7" fmla="*/ 39 h 112"/>
                <a:gd name="T8" fmla="*/ 38 w 212"/>
                <a:gd name="T9" fmla="*/ 33 h 112"/>
                <a:gd name="T10" fmla="*/ 69 w 212"/>
                <a:gd name="T11" fmla="*/ 41 h 112"/>
                <a:gd name="T12" fmla="*/ 83 w 212"/>
                <a:gd name="T13" fmla="*/ 45 h 112"/>
                <a:gd name="T14" fmla="*/ 99 w 212"/>
                <a:gd name="T15" fmla="*/ 66 h 112"/>
                <a:gd name="T16" fmla="*/ 105 w 212"/>
                <a:gd name="T17" fmla="*/ 84 h 112"/>
                <a:gd name="T18" fmla="*/ 117 w 212"/>
                <a:gd name="T19" fmla="*/ 75 h 112"/>
                <a:gd name="T20" fmla="*/ 126 w 212"/>
                <a:gd name="T21" fmla="*/ 72 h 112"/>
                <a:gd name="T22" fmla="*/ 139 w 212"/>
                <a:gd name="T23" fmla="*/ 77 h 112"/>
                <a:gd name="T24" fmla="*/ 145 w 212"/>
                <a:gd name="T25" fmla="*/ 60 h 112"/>
                <a:gd name="T26" fmla="*/ 114 w 212"/>
                <a:gd name="T27" fmla="*/ 41 h 112"/>
                <a:gd name="T28" fmla="*/ 78 w 212"/>
                <a:gd name="T29" fmla="*/ 15 h 112"/>
                <a:gd name="T30" fmla="*/ 40 w 212"/>
                <a:gd name="T31" fmla="*/ 20 h 112"/>
                <a:gd name="T32" fmla="*/ 35 w 212"/>
                <a:gd name="T33" fmla="*/ 9 h 11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41" name="Freeform 13"/>
            <p:cNvSpPr>
              <a:spLocks/>
            </p:cNvSpPr>
            <p:nvPr/>
          </p:nvSpPr>
          <p:spPr bwMode="invGray">
            <a:xfrm>
              <a:off x="1448" y="2857"/>
              <a:ext cx="99" cy="41"/>
            </a:xfrm>
            <a:custGeom>
              <a:avLst/>
              <a:gdLst>
                <a:gd name="T0" fmla="*/ 42 w 133"/>
                <a:gd name="T1" fmla="*/ 0 h 54"/>
                <a:gd name="T2" fmla="*/ 32 w 133"/>
                <a:gd name="T3" fmla="*/ 5 h 54"/>
                <a:gd name="T4" fmla="*/ 23 w 133"/>
                <a:gd name="T5" fmla="*/ 23 h 54"/>
                <a:gd name="T6" fmla="*/ 11 w 133"/>
                <a:gd name="T7" fmla="*/ 26 h 54"/>
                <a:gd name="T8" fmla="*/ 2 w 133"/>
                <a:gd name="T9" fmla="*/ 32 h 54"/>
                <a:gd name="T10" fmla="*/ 10 w 133"/>
                <a:gd name="T11" fmla="*/ 41 h 54"/>
                <a:gd name="T12" fmla="*/ 99 w 133"/>
                <a:gd name="T13" fmla="*/ 26 h 54"/>
                <a:gd name="T14" fmla="*/ 92 w 133"/>
                <a:gd name="T15" fmla="*/ 12 h 54"/>
                <a:gd name="T16" fmla="*/ 78 w 133"/>
                <a:gd name="T17" fmla="*/ 6 h 54"/>
                <a:gd name="T18" fmla="*/ 75 w 133"/>
                <a:gd name="T19" fmla="*/ 18 h 54"/>
                <a:gd name="T20" fmla="*/ 66 w 133"/>
                <a:gd name="T21" fmla="*/ 14 h 54"/>
                <a:gd name="T22" fmla="*/ 50 w 133"/>
                <a:gd name="T23" fmla="*/ 11 h 54"/>
                <a:gd name="T24" fmla="*/ 42 w 133"/>
                <a:gd name="T25" fmla="*/ 0 h 5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42" name="Freeform 14"/>
            <p:cNvSpPr>
              <a:spLocks/>
            </p:cNvSpPr>
            <p:nvPr/>
          </p:nvSpPr>
          <p:spPr bwMode="invGray">
            <a:xfrm>
              <a:off x="1553" y="2883"/>
              <a:ext cx="38" cy="19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0 w 51"/>
                <a:gd name="T5" fmla="*/ 19 h 24"/>
                <a:gd name="T6" fmla="*/ 25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43" name="Freeform 15"/>
            <p:cNvSpPr>
              <a:spLocks/>
            </p:cNvSpPr>
            <p:nvPr/>
          </p:nvSpPr>
          <p:spPr bwMode="invGray">
            <a:xfrm>
              <a:off x="1609" y="2886"/>
              <a:ext cx="12" cy="25"/>
            </a:xfrm>
            <a:custGeom>
              <a:avLst/>
              <a:gdLst>
                <a:gd name="T0" fmla="*/ 11 w 16"/>
                <a:gd name="T1" fmla="*/ 0 h 34"/>
                <a:gd name="T2" fmla="*/ 0 w 16"/>
                <a:gd name="T3" fmla="*/ 10 h 34"/>
                <a:gd name="T4" fmla="*/ 12 w 16"/>
                <a:gd name="T5" fmla="*/ 25 h 34"/>
                <a:gd name="T6" fmla="*/ 9 w 16"/>
                <a:gd name="T7" fmla="*/ 13 h 34"/>
                <a:gd name="T8" fmla="*/ 12 w 16"/>
                <a:gd name="T9" fmla="*/ 4 h 34"/>
                <a:gd name="T10" fmla="*/ 11 w 16"/>
                <a:gd name="T11" fmla="*/ 0 h 3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44" name="Freeform 16"/>
            <p:cNvSpPr>
              <a:spLocks/>
            </p:cNvSpPr>
            <p:nvPr/>
          </p:nvSpPr>
          <p:spPr bwMode="invGray">
            <a:xfrm>
              <a:off x="1426" y="2040"/>
              <a:ext cx="180" cy="88"/>
            </a:xfrm>
            <a:custGeom>
              <a:avLst/>
              <a:gdLst>
                <a:gd name="T0" fmla="*/ 48 w 240"/>
                <a:gd name="T1" fmla="*/ 1 h 117"/>
                <a:gd name="T2" fmla="*/ 18 w 240"/>
                <a:gd name="T3" fmla="*/ 23 h 117"/>
                <a:gd name="T4" fmla="*/ 5 w 240"/>
                <a:gd name="T5" fmla="*/ 28 h 117"/>
                <a:gd name="T6" fmla="*/ 0 w 240"/>
                <a:gd name="T7" fmla="*/ 29 h 117"/>
                <a:gd name="T8" fmla="*/ 20 w 240"/>
                <a:gd name="T9" fmla="*/ 44 h 117"/>
                <a:gd name="T10" fmla="*/ 29 w 240"/>
                <a:gd name="T11" fmla="*/ 47 h 117"/>
                <a:gd name="T12" fmla="*/ 51 w 240"/>
                <a:gd name="T13" fmla="*/ 35 h 117"/>
                <a:gd name="T14" fmla="*/ 60 w 240"/>
                <a:gd name="T15" fmla="*/ 32 h 117"/>
                <a:gd name="T16" fmla="*/ 62 w 240"/>
                <a:gd name="T17" fmla="*/ 41 h 117"/>
                <a:gd name="T18" fmla="*/ 48 w 240"/>
                <a:gd name="T19" fmla="*/ 46 h 117"/>
                <a:gd name="T20" fmla="*/ 54 w 240"/>
                <a:gd name="T21" fmla="*/ 55 h 117"/>
                <a:gd name="T22" fmla="*/ 30 w 240"/>
                <a:gd name="T23" fmla="*/ 65 h 117"/>
                <a:gd name="T24" fmla="*/ 53 w 240"/>
                <a:gd name="T25" fmla="*/ 82 h 117"/>
                <a:gd name="T26" fmla="*/ 62 w 240"/>
                <a:gd name="T27" fmla="*/ 85 h 117"/>
                <a:gd name="T28" fmla="*/ 89 w 240"/>
                <a:gd name="T29" fmla="*/ 77 h 117"/>
                <a:gd name="T30" fmla="*/ 113 w 240"/>
                <a:gd name="T31" fmla="*/ 79 h 117"/>
                <a:gd name="T32" fmla="*/ 126 w 240"/>
                <a:gd name="T33" fmla="*/ 88 h 117"/>
                <a:gd name="T34" fmla="*/ 153 w 240"/>
                <a:gd name="T35" fmla="*/ 82 h 117"/>
                <a:gd name="T36" fmla="*/ 168 w 240"/>
                <a:gd name="T37" fmla="*/ 77 h 117"/>
                <a:gd name="T38" fmla="*/ 167 w 240"/>
                <a:gd name="T39" fmla="*/ 58 h 117"/>
                <a:gd name="T40" fmla="*/ 176 w 240"/>
                <a:gd name="T41" fmla="*/ 52 h 117"/>
                <a:gd name="T42" fmla="*/ 179 w 240"/>
                <a:gd name="T43" fmla="*/ 35 h 117"/>
                <a:gd name="T44" fmla="*/ 158 w 240"/>
                <a:gd name="T45" fmla="*/ 43 h 117"/>
                <a:gd name="T46" fmla="*/ 150 w 240"/>
                <a:gd name="T47" fmla="*/ 32 h 117"/>
                <a:gd name="T48" fmla="*/ 129 w 240"/>
                <a:gd name="T49" fmla="*/ 34 h 117"/>
                <a:gd name="T50" fmla="*/ 101 w 240"/>
                <a:gd name="T51" fmla="*/ 7 h 117"/>
                <a:gd name="T52" fmla="*/ 71 w 240"/>
                <a:gd name="T53" fmla="*/ 8 h 117"/>
                <a:gd name="T54" fmla="*/ 62 w 240"/>
                <a:gd name="T55" fmla="*/ 1 h 117"/>
                <a:gd name="T56" fmla="*/ 48 w 240"/>
                <a:gd name="T57" fmla="*/ 1 h 117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45" name="Freeform 17"/>
            <p:cNvSpPr>
              <a:spLocks/>
            </p:cNvSpPr>
            <p:nvPr/>
          </p:nvSpPr>
          <p:spPr bwMode="invGray">
            <a:xfrm>
              <a:off x="1506" y="1999"/>
              <a:ext cx="146" cy="61"/>
            </a:xfrm>
            <a:custGeom>
              <a:avLst/>
              <a:gdLst>
                <a:gd name="T0" fmla="*/ 73 w 194"/>
                <a:gd name="T1" fmla="*/ 8 h 80"/>
                <a:gd name="T2" fmla="*/ 10 w 194"/>
                <a:gd name="T3" fmla="*/ 18 h 80"/>
                <a:gd name="T4" fmla="*/ 7 w 194"/>
                <a:gd name="T5" fmla="*/ 26 h 80"/>
                <a:gd name="T6" fmla="*/ 43 w 194"/>
                <a:gd name="T7" fmla="*/ 40 h 80"/>
                <a:gd name="T8" fmla="*/ 102 w 194"/>
                <a:gd name="T9" fmla="*/ 56 h 80"/>
                <a:gd name="T10" fmla="*/ 132 w 194"/>
                <a:gd name="T11" fmla="*/ 52 h 80"/>
                <a:gd name="T12" fmla="*/ 141 w 194"/>
                <a:gd name="T13" fmla="*/ 49 h 80"/>
                <a:gd name="T14" fmla="*/ 132 w 194"/>
                <a:gd name="T15" fmla="*/ 34 h 80"/>
                <a:gd name="T16" fmla="*/ 123 w 194"/>
                <a:gd name="T17" fmla="*/ 27 h 80"/>
                <a:gd name="T18" fmla="*/ 97 w 194"/>
                <a:gd name="T19" fmla="*/ 20 h 80"/>
                <a:gd name="T20" fmla="*/ 73 w 194"/>
                <a:gd name="T21" fmla="*/ 8 h 8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46" name="Freeform 18"/>
            <p:cNvSpPr>
              <a:spLocks/>
            </p:cNvSpPr>
            <p:nvPr/>
          </p:nvSpPr>
          <p:spPr bwMode="invGray">
            <a:xfrm>
              <a:off x="1711" y="2069"/>
              <a:ext cx="233" cy="189"/>
            </a:xfrm>
            <a:custGeom>
              <a:avLst/>
              <a:gdLst>
                <a:gd name="T0" fmla="*/ 50 w 310"/>
                <a:gd name="T1" fmla="*/ 7 h 254"/>
                <a:gd name="T2" fmla="*/ 38 w 310"/>
                <a:gd name="T3" fmla="*/ 17 h 254"/>
                <a:gd name="T4" fmla="*/ 16 w 310"/>
                <a:gd name="T5" fmla="*/ 29 h 254"/>
                <a:gd name="T6" fmla="*/ 40 w 310"/>
                <a:gd name="T7" fmla="*/ 57 h 254"/>
                <a:gd name="T8" fmla="*/ 59 w 310"/>
                <a:gd name="T9" fmla="*/ 63 h 254"/>
                <a:gd name="T10" fmla="*/ 77 w 310"/>
                <a:gd name="T11" fmla="*/ 74 h 254"/>
                <a:gd name="T12" fmla="*/ 95 w 310"/>
                <a:gd name="T13" fmla="*/ 63 h 254"/>
                <a:gd name="T14" fmla="*/ 107 w 310"/>
                <a:gd name="T15" fmla="*/ 75 h 254"/>
                <a:gd name="T16" fmla="*/ 112 w 310"/>
                <a:gd name="T17" fmla="*/ 95 h 254"/>
                <a:gd name="T18" fmla="*/ 86 w 310"/>
                <a:gd name="T19" fmla="*/ 112 h 254"/>
                <a:gd name="T20" fmla="*/ 67 w 310"/>
                <a:gd name="T21" fmla="*/ 129 h 254"/>
                <a:gd name="T22" fmla="*/ 52 w 310"/>
                <a:gd name="T23" fmla="*/ 126 h 254"/>
                <a:gd name="T24" fmla="*/ 43 w 310"/>
                <a:gd name="T25" fmla="*/ 123 h 254"/>
                <a:gd name="T26" fmla="*/ 32 w 310"/>
                <a:gd name="T27" fmla="*/ 139 h 254"/>
                <a:gd name="T28" fmla="*/ 29 w 310"/>
                <a:gd name="T29" fmla="*/ 148 h 254"/>
                <a:gd name="T30" fmla="*/ 55 w 310"/>
                <a:gd name="T31" fmla="*/ 153 h 254"/>
                <a:gd name="T32" fmla="*/ 71 w 310"/>
                <a:gd name="T33" fmla="*/ 151 h 254"/>
                <a:gd name="T34" fmla="*/ 86 w 310"/>
                <a:gd name="T35" fmla="*/ 172 h 254"/>
                <a:gd name="T36" fmla="*/ 95 w 310"/>
                <a:gd name="T37" fmla="*/ 175 h 254"/>
                <a:gd name="T38" fmla="*/ 104 w 310"/>
                <a:gd name="T39" fmla="*/ 178 h 254"/>
                <a:gd name="T40" fmla="*/ 117 w 310"/>
                <a:gd name="T41" fmla="*/ 187 h 254"/>
                <a:gd name="T42" fmla="*/ 136 w 310"/>
                <a:gd name="T43" fmla="*/ 176 h 254"/>
                <a:gd name="T44" fmla="*/ 153 w 310"/>
                <a:gd name="T45" fmla="*/ 175 h 254"/>
                <a:gd name="T46" fmla="*/ 172 w 310"/>
                <a:gd name="T47" fmla="*/ 158 h 254"/>
                <a:gd name="T48" fmla="*/ 169 w 310"/>
                <a:gd name="T49" fmla="*/ 138 h 254"/>
                <a:gd name="T50" fmla="*/ 163 w 310"/>
                <a:gd name="T51" fmla="*/ 129 h 254"/>
                <a:gd name="T52" fmla="*/ 175 w 310"/>
                <a:gd name="T53" fmla="*/ 124 h 254"/>
                <a:gd name="T54" fmla="*/ 184 w 310"/>
                <a:gd name="T55" fmla="*/ 136 h 254"/>
                <a:gd name="T56" fmla="*/ 186 w 310"/>
                <a:gd name="T57" fmla="*/ 147 h 254"/>
                <a:gd name="T58" fmla="*/ 196 w 310"/>
                <a:gd name="T59" fmla="*/ 144 h 254"/>
                <a:gd name="T60" fmla="*/ 228 w 310"/>
                <a:gd name="T61" fmla="*/ 126 h 254"/>
                <a:gd name="T62" fmla="*/ 220 w 310"/>
                <a:gd name="T63" fmla="*/ 109 h 254"/>
                <a:gd name="T64" fmla="*/ 195 w 310"/>
                <a:gd name="T65" fmla="*/ 92 h 254"/>
                <a:gd name="T66" fmla="*/ 199 w 310"/>
                <a:gd name="T67" fmla="*/ 80 h 254"/>
                <a:gd name="T68" fmla="*/ 208 w 310"/>
                <a:gd name="T69" fmla="*/ 77 h 254"/>
                <a:gd name="T70" fmla="*/ 190 w 310"/>
                <a:gd name="T71" fmla="*/ 47 h 254"/>
                <a:gd name="T72" fmla="*/ 175 w 310"/>
                <a:gd name="T73" fmla="*/ 44 h 254"/>
                <a:gd name="T74" fmla="*/ 166 w 310"/>
                <a:gd name="T75" fmla="*/ 41 h 254"/>
                <a:gd name="T76" fmla="*/ 151 w 310"/>
                <a:gd name="T77" fmla="*/ 25 h 254"/>
                <a:gd name="T78" fmla="*/ 117 w 310"/>
                <a:gd name="T79" fmla="*/ 33 h 254"/>
                <a:gd name="T80" fmla="*/ 126 w 310"/>
                <a:gd name="T81" fmla="*/ 19 h 254"/>
                <a:gd name="T82" fmla="*/ 104 w 310"/>
                <a:gd name="T83" fmla="*/ 13 h 254"/>
                <a:gd name="T84" fmla="*/ 89 w 310"/>
                <a:gd name="T85" fmla="*/ 14 h 254"/>
                <a:gd name="T86" fmla="*/ 50 w 310"/>
                <a:gd name="T87" fmla="*/ 7 h 254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47" name="Freeform 19"/>
            <p:cNvSpPr>
              <a:spLocks/>
            </p:cNvSpPr>
            <p:nvPr/>
          </p:nvSpPr>
          <p:spPr bwMode="invGray">
            <a:xfrm>
              <a:off x="1709" y="1987"/>
              <a:ext cx="44" cy="36"/>
            </a:xfrm>
            <a:custGeom>
              <a:avLst/>
              <a:gdLst>
                <a:gd name="T0" fmla="*/ 19 w 59"/>
                <a:gd name="T1" fmla="*/ 0 h 50"/>
                <a:gd name="T2" fmla="*/ 0 w 59"/>
                <a:gd name="T3" fmla="*/ 7 h 50"/>
                <a:gd name="T4" fmla="*/ 22 w 59"/>
                <a:gd name="T5" fmla="*/ 29 h 50"/>
                <a:gd name="T6" fmla="*/ 36 w 59"/>
                <a:gd name="T7" fmla="*/ 36 h 50"/>
                <a:gd name="T8" fmla="*/ 43 w 59"/>
                <a:gd name="T9" fmla="*/ 20 h 50"/>
                <a:gd name="T10" fmla="*/ 33 w 59"/>
                <a:gd name="T11" fmla="*/ 6 h 50"/>
                <a:gd name="T12" fmla="*/ 19 w 59"/>
                <a:gd name="T13" fmla="*/ 0 h 5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48" name="Freeform 20"/>
            <p:cNvSpPr>
              <a:spLocks/>
            </p:cNvSpPr>
            <p:nvPr/>
          </p:nvSpPr>
          <p:spPr bwMode="invGray">
            <a:xfrm>
              <a:off x="1625" y="2057"/>
              <a:ext cx="65" cy="42"/>
            </a:xfrm>
            <a:custGeom>
              <a:avLst/>
              <a:gdLst>
                <a:gd name="T0" fmla="*/ 33 w 86"/>
                <a:gd name="T1" fmla="*/ 5 h 57"/>
                <a:gd name="T2" fmla="*/ 18 w 86"/>
                <a:gd name="T3" fmla="*/ 18 h 57"/>
                <a:gd name="T4" fmla="*/ 3 w 86"/>
                <a:gd name="T5" fmla="*/ 20 h 57"/>
                <a:gd name="T6" fmla="*/ 12 w 86"/>
                <a:gd name="T7" fmla="*/ 42 h 57"/>
                <a:gd name="T8" fmla="*/ 56 w 86"/>
                <a:gd name="T9" fmla="*/ 26 h 57"/>
                <a:gd name="T10" fmla="*/ 65 w 86"/>
                <a:gd name="T11" fmla="*/ 13 h 57"/>
                <a:gd name="T12" fmla="*/ 42 w 86"/>
                <a:gd name="T13" fmla="*/ 5 h 57"/>
                <a:gd name="T14" fmla="*/ 33 w 86"/>
                <a:gd name="T15" fmla="*/ 5 h 5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49" name="Freeform 21"/>
            <p:cNvSpPr>
              <a:spLocks/>
            </p:cNvSpPr>
            <p:nvPr/>
          </p:nvSpPr>
          <p:spPr bwMode="invGray">
            <a:xfrm>
              <a:off x="1693" y="2065"/>
              <a:ext cx="54" cy="25"/>
            </a:xfrm>
            <a:custGeom>
              <a:avLst/>
              <a:gdLst>
                <a:gd name="T0" fmla="*/ 30 w 73"/>
                <a:gd name="T1" fmla="*/ 0 h 34"/>
                <a:gd name="T2" fmla="*/ 7 w 73"/>
                <a:gd name="T3" fmla="*/ 12 h 34"/>
                <a:gd name="T4" fmla="*/ 18 w 73"/>
                <a:gd name="T5" fmla="*/ 25 h 34"/>
                <a:gd name="T6" fmla="*/ 38 w 73"/>
                <a:gd name="T7" fmla="*/ 21 h 34"/>
                <a:gd name="T8" fmla="*/ 47 w 73"/>
                <a:gd name="T9" fmla="*/ 15 h 34"/>
                <a:gd name="T10" fmla="*/ 30 w 73"/>
                <a:gd name="T11" fmla="*/ 0 h 3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50" name="Freeform 22"/>
            <p:cNvSpPr>
              <a:spLocks/>
            </p:cNvSpPr>
            <p:nvPr/>
          </p:nvSpPr>
          <p:spPr bwMode="invGray">
            <a:xfrm>
              <a:off x="1664" y="2029"/>
              <a:ext cx="64" cy="34"/>
            </a:xfrm>
            <a:custGeom>
              <a:avLst/>
              <a:gdLst>
                <a:gd name="T0" fmla="*/ 44 w 85"/>
                <a:gd name="T1" fmla="*/ 8 h 45"/>
                <a:gd name="T2" fmla="*/ 21 w 85"/>
                <a:gd name="T3" fmla="*/ 3 h 45"/>
                <a:gd name="T4" fmla="*/ 0 w 85"/>
                <a:gd name="T5" fmla="*/ 14 h 45"/>
                <a:gd name="T6" fmla="*/ 30 w 85"/>
                <a:gd name="T7" fmla="*/ 24 h 45"/>
                <a:gd name="T8" fmla="*/ 48 w 85"/>
                <a:gd name="T9" fmla="*/ 30 h 45"/>
                <a:gd name="T10" fmla="*/ 63 w 85"/>
                <a:gd name="T11" fmla="*/ 14 h 45"/>
                <a:gd name="T12" fmla="*/ 62 w 85"/>
                <a:gd name="T13" fmla="*/ 5 h 45"/>
                <a:gd name="T14" fmla="*/ 48 w 85"/>
                <a:gd name="T15" fmla="*/ 0 h 45"/>
                <a:gd name="T16" fmla="*/ 44 w 85"/>
                <a:gd name="T17" fmla="*/ 8 h 4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51" name="Freeform 23"/>
            <p:cNvSpPr>
              <a:spLocks/>
            </p:cNvSpPr>
            <p:nvPr/>
          </p:nvSpPr>
          <p:spPr bwMode="invGray">
            <a:xfrm>
              <a:off x="1637" y="1997"/>
              <a:ext cx="44" cy="24"/>
            </a:xfrm>
            <a:custGeom>
              <a:avLst/>
              <a:gdLst>
                <a:gd name="T0" fmla="*/ 12 w 58"/>
                <a:gd name="T1" fmla="*/ 3 h 31"/>
                <a:gd name="T2" fmla="*/ 0 w 58"/>
                <a:gd name="T3" fmla="*/ 14 h 31"/>
                <a:gd name="T4" fmla="*/ 15 w 58"/>
                <a:gd name="T5" fmla="*/ 22 h 31"/>
                <a:gd name="T6" fmla="*/ 21 w 58"/>
                <a:gd name="T7" fmla="*/ 15 h 31"/>
                <a:gd name="T8" fmla="*/ 39 w 58"/>
                <a:gd name="T9" fmla="*/ 9 h 31"/>
                <a:gd name="T10" fmla="*/ 33 w 58"/>
                <a:gd name="T11" fmla="*/ 0 h 31"/>
                <a:gd name="T12" fmla="*/ 12 w 58"/>
                <a:gd name="T13" fmla="*/ 3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52" name="Freeform 24"/>
            <p:cNvSpPr>
              <a:spLocks/>
            </p:cNvSpPr>
            <p:nvPr/>
          </p:nvSpPr>
          <p:spPr bwMode="invGray">
            <a:xfrm>
              <a:off x="1751" y="2000"/>
              <a:ext cx="114" cy="77"/>
            </a:xfrm>
            <a:custGeom>
              <a:avLst/>
              <a:gdLst>
                <a:gd name="T0" fmla="*/ 29 w 152"/>
                <a:gd name="T1" fmla="*/ 0 h 102"/>
                <a:gd name="T2" fmla="*/ 11 w 152"/>
                <a:gd name="T3" fmla="*/ 5 h 102"/>
                <a:gd name="T4" fmla="*/ 3 w 152"/>
                <a:gd name="T5" fmla="*/ 29 h 102"/>
                <a:gd name="T6" fmla="*/ 9 w 152"/>
                <a:gd name="T7" fmla="*/ 42 h 102"/>
                <a:gd name="T8" fmla="*/ 0 w 152"/>
                <a:gd name="T9" fmla="*/ 54 h 102"/>
                <a:gd name="T10" fmla="*/ 42 w 152"/>
                <a:gd name="T11" fmla="*/ 65 h 102"/>
                <a:gd name="T12" fmla="*/ 62 w 152"/>
                <a:gd name="T13" fmla="*/ 69 h 102"/>
                <a:gd name="T14" fmla="*/ 114 w 152"/>
                <a:gd name="T15" fmla="*/ 65 h 102"/>
                <a:gd name="T16" fmla="*/ 57 w 152"/>
                <a:gd name="T17" fmla="*/ 53 h 102"/>
                <a:gd name="T18" fmla="*/ 41 w 152"/>
                <a:gd name="T19" fmla="*/ 47 h 102"/>
                <a:gd name="T20" fmla="*/ 33 w 152"/>
                <a:gd name="T21" fmla="*/ 39 h 102"/>
                <a:gd name="T22" fmla="*/ 38 w 152"/>
                <a:gd name="T23" fmla="*/ 26 h 102"/>
                <a:gd name="T24" fmla="*/ 29 w 152"/>
                <a:gd name="T25" fmla="*/ 0 h 10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53" name="Freeform 25"/>
            <p:cNvSpPr>
              <a:spLocks/>
            </p:cNvSpPr>
            <p:nvPr/>
          </p:nvSpPr>
          <p:spPr bwMode="invGray">
            <a:xfrm>
              <a:off x="664" y="2245"/>
              <a:ext cx="25" cy="15"/>
            </a:xfrm>
            <a:custGeom>
              <a:avLst/>
              <a:gdLst>
                <a:gd name="T0" fmla="*/ 25 w 34"/>
                <a:gd name="T1" fmla="*/ 0 h 20"/>
                <a:gd name="T2" fmla="*/ 18 w 34"/>
                <a:gd name="T3" fmla="*/ 15 h 20"/>
                <a:gd name="T4" fmla="*/ 3 w 34"/>
                <a:gd name="T5" fmla="*/ 14 h 20"/>
                <a:gd name="T6" fmla="*/ 3 w 34"/>
                <a:gd name="T7" fmla="*/ 5 h 20"/>
                <a:gd name="T8" fmla="*/ 25 w 34"/>
                <a:gd name="T9" fmla="*/ 0 h 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54" name="Freeform 26"/>
            <p:cNvSpPr>
              <a:spLocks/>
            </p:cNvSpPr>
            <p:nvPr/>
          </p:nvSpPr>
          <p:spPr bwMode="invGray">
            <a:xfrm>
              <a:off x="1421" y="2756"/>
              <a:ext cx="16" cy="12"/>
            </a:xfrm>
            <a:custGeom>
              <a:avLst/>
              <a:gdLst>
                <a:gd name="T0" fmla="*/ 2 w 21"/>
                <a:gd name="T1" fmla="*/ 0 h 16"/>
                <a:gd name="T2" fmla="*/ 10 w 21"/>
                <a:gd name="T3" fmla="*/ 12 h 16"/>
                <a:gd name="T4" fmla="*/ 2 w 21"/>
                <a:gd name="T5" fmla="*/ 0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55" name="Freeform 27"/>
            <p:cNvSpPr>
              <a:spLocks/>
            </p:cNvSpPr>
            <p:nvPr/>
          </p:nvSpPr>
          <p:spPr bwMode="invGray">
            <a:xfrm>
              <a:off x="1424" y="2781"/>
              <a:ext cx="16" cy="12"/>
            </a:xfrm>
            <a:custGeom>
              <a:avLst/>
              <a:gdLst>
                <a:gd name="T0" fmla="*/ 2 w 21"/>
                <a:gd name="T1" fmla="*/ 0 h 16"/>
                <a:gd name="T2" fmla="*/ 10 w 21"/>
                <a:gd name="T3" fmla="*/ 12 h 16"/>
                <a:gd name="T4" fmla="*/ 2 w 21"/>
                <a:gd name="T5" fmla="*/ 0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56" name="Freeform 28"/>
            <p:cNvSpPr>
              <a:spLocks/>
            </p:cNvSpPr>
            <p:nvPr/>
          </p:nvSpPr>
          <p:spPr bwMode="invGray">
            <a:xfrm>
              <a:off x="1628" y="2913"/>
              <a:ext cx="15" cy="12"/>
            </a:xfrm>
            <a:custGeom>
              <a:avLst/>
              <a:gdLst>
                <a:gd name="T0" fmla="*/ 2 w 21"/>
                <a:gd name="T1" fmla="*/ 0 h 16"/>
                <a:gd name="T2" fmla="*/ 9 w 21"/>
                <a:gd name="T3" fmla="*/ 12 h 16"/>
                <a:gd name="T4" fmla="*/ 2 w 21"/>
                <a:gd name="T5" fmla="*/ 0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57" name="Freeform 29"/>
            <p:cNvSpPr>
              <a:spLocks/>
            </p:cNvSpPr>
            <p:nvPr/>
          </p:nvSpPr>
          <p:spPr bwMode="invGray">
            <a:xfrm>
              <a:off x="1752" y="2429"/>
              <a:ext cx="38" cy="18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0 w 51"/>
                <a:gd name="T5" fmla="*/ 18 h 24"/>
                <a:gd name="T6" fmla="*/ 25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58" name="Freeform 30"/>
            <p:cNvSpPr>
              <a:spLocks/>
            </p:cNvSpPr>
            <p:nvPr/>
          </p:nvSpPr>
          <p:spPr bwMode="invGray">
            <a:xfrm>
              <a:off x="1652" y="2224"/>
              <a:ext cx="38" cy="18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0 w 51"/>
                <a:gd name="T5" fmla="*/ 18 h 24"/>
                <a:gd name="T6" fmla="*/ 25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59" name="Freeform 31"/>
            <p:cNvSpPr>
              <a:spLocks/>
            </p:cNvSpPr>
            <p:nvPr/>
          </p:nvSpPr>
          <p:spPr bwMode="invGray">
            <a:xfrm>
              <a:off x="1717" y="2045"/>
              <a:ext cx="40" cy="18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1 w 51"/>
                <a:gd name="T5" fmla="*/ 18 h 24"/>
                <a:gd name="T6" fmla="*/ 26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60" name="Freeform 32"/>
            <p:cNvSpPr>
              <a:spLocks/>
            </p:cNvSpPr>
            <p:nvPr/>
          </p:nvSpPr>
          <p:spPr bwMode="invGray">
            <a:xfrm>
              <a:off x="1780" y="2153"/>
              <a:ext cx="38" cy="18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0 w 51"/>
                <a:gd name="T5" fmla="*/ 18 h 24"/>
                <a:gd name="T6" fmla="*/ 25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61" name="Freeform 33"/>
            <p:cNvSpPr>
              <a:spLocks/>
            </p:cNvSpPr>
            <p:nvPr/>
          </p:nvSpPr>
          <p:spPr bwMode="invGray">
            <a:xfrm>
              <a:off x="1796" y="1951"/>
              <a:ext cx="696" cy="346"/>
            </a:xfrm>
            <a:custGeom>
              <a:avLst/>
              <a:gdLst>
                <a:gd name="T0" fmla="*/ 21 w 929"/>
                <a:gd name="T1" fmla="*/ 42 h 462"/>
                <a:gd name="T2" fmla="*/ 4 w 929"/>
                <a:gd name="T3" fmla="*/ 69 h 462"/>
                <a:gd name="T4" fmla="*/ 27 w 929"/>
                <a:gd name="T5" fmla="*/ 75 h 462"/>
                <a:gd name="T6" fmla="*/ 12 w 929"/>
                <a:gd name="T7" fmla="*/ 87 h 462"/>
                <a:gd name="T8" fmla="*/ 78 w 929"/>
                <a:gd name="T9" fmla="*/ 102 h 462"/>
                <a:gd name="T10" fmla="*/ 106 w 929"/>
                <a:gd name="T11" fmla="*/ 97 h 462"/>
                <a:gd name="T12" fmla="*/ 187 w 929"/>
                <a:gd name="T13" fmla="*/ 58 h 462"/>
                <a:gd name="T14" fmla="*/ 225 w 929"/>
                <a:gd name="T15" fmla="*/ 49 h 462"/>
                <a:gd name="T16" fmla="*/ 243 w 929"/>
                <a:gd name="T17" fmla="*/ 60 h 462"/>
                <a:gd name="T18" fmla="*/ 204 w 929"/>
                <a:gd name="T19" fmla="*/ 66 h 462"/>
                <a:gd name="T20" fmla="*/ 181 w 929"/>
                <a:gd name="T21" fmla="*/ 84 h 462"/>
                <a:gd name="T22" fmla="*/ 190 w 929"/>
                <a:gd name="T23" fmla="*/ 90 h 462"/>
                <a:gd name="T24" fmla="*/ 195 w 929"/>
                <a:gd name="T25" fmla="*/ 118 h 462"/>
                <a:gd name="T26" fmla="*/ 262 w 929"/>
                <a:gd name="T27" fmla="*/ 144 h 462"/>
                <a:gd name="T28" fmla="*/ 252 w 929"/>
                <a:gd name="T29" fmla="*/ 157 h 462"/>
                <a:gd name="T30" fmla="*/ 276 w 929"/>
                <a:gd name="T31" fmla="*/ 184 h 462"/>
                <a:gd name="T32" fmla="*/ 261 w 929"/>
                <a:gd name="T33" fmla="*/ 199 h 462"/>
                <a:gd name="T34" fmla="*/ 243 w 929"/>
                <a:gd name="T35" fmla="*/ 220 h 462"/>
                <a:gd name="T36" fmla="*/ 220 w 929"/>
                <a:gd name="T37" fmla="*/ 243 h 462"/>
                <a:gd name="T38" fmla="*/ 219 w 929"/>
                <a:gd name="T39" fmla="*/ 315 h 462"/>
                <a:gd name="T40" fmla="*/ 249 w 929"/>
                <a:gd name="T41" fmla="*/ 334 h 462"/>
                <a:gd name="T42" fmla="*/ 291 w 929"/>
                <a:gd name="T43" fmla="*/ 336 h 462"/>
                <a:gd name="T44" fmla="*/ 309 w 929"/>
                <a:gd name="T45" fmla="*/ 316 h 462"/>
                <a:gd name="T46" fmla="*/ 379 w 929"/>
                <a:gd name="T47" fmla="*/ 267 h 462"/>
                <a:gd name="T48" fmla="*/ 429 w 929"/>
                <a:gd name="T49" fmla="*/ 250 h 462"/>
                <a:gd name="T50" fmla="*/ 484 w 929"/>
                <a:gd name="T51" fmla="*/ 231 h 462"/>
                <a:gd name="T52" fmla="*/ 539 w 929"/>
                <a:gd name="T53" fmla="*/ 217 h 462"/>
                <a:gd name="T54" fmla="*/ 571 w 929"/>
                <a:gd name="T55" fmla="*/ 195 h 462"/>
                <a:gd name="T56" fmla="*/ 599 w 929"/>
                <a:gd name="T57" fmla="*/ 150 h 462"/>
                <a:gd name="T58" fmla="*/ 601 w 929"/>
                <a:gd name="T59" fmla="*/ 115 h 462"/>
                <a:gd name="T60" fmla="*/ 601 w 929"/>
                <a:gd name="T61" fmla="*/ 93 h 462"/>
                <a:gd name="T62" fmla="*/ 623 w 929"/>
                <a:gd name="T63" fmla="*/ 67 h 462"/>
                <a:gd name="T64" fmla="*/ 656 w 929"/>
                <a:gd name="T65" fmla="*/ 70 h 462"/>
                <a:gd name="T66" fmla="*/ 691 w 929"/>
                <a:gd name="T67" fmla="*/ 39 h 462"/>
                <a:gd name="T68" fmla="*/ 665 w 929"/>
                <a:gd name="T69" fmla="*/ 42 h 462"/>
                <a:gd name="T70" fmla="*/ 635 w 929"/>
                <a:gd name="T71" fmla="*/ 34 h 462"/>
                <a:gd name="T72" fmla="*/ 595 w 929"/>
                <a:gd name="T73" fmla="*/ 16 h 462"/>
                <a:gd name="T74" fmla="*/ 481 w 929"/>
                <a:gd name="T75" fmla="*/ 19 h 462"/>
                <a:gd name="T76" fmla="*/ 438 w 929"/>
                <a:gd name="T77" fmla="*/ 28 h 462"/>
                <a:gd name="T78" fmla="*/ 417 w 929"/>
                <a:gd name="T79" fmla="*/ 28 h 462"/>
                <a:gd name="T80" fmla="*/ 387 w 929"/>
                <a:gd name="T81" fmla="*/ 40 h 462"/>
                <a:gd name="T82" fmla="*/ 358 w 929"/>
                <a:gd name="T83" fmla="*/ 22 h 462"/>
                <a:gd name="T84" fmla="*/ 324 w 929"/>
                <a:gd name="T85" fmla="*/ 30 h 462"/>
                <a:gd name="T86" fmla="*/ 274 w 929"/>
                <a:gd name="T87" fmla="*/ 39 h 462"/>
                <a:gd name="T88" fmla="*/ 307 w 929"/>
                <a:gd name="T89" fmla="*/ 28 h 462"/>
                <a:gd name="T90" fmla="*/ 264 w 929"/>
                <a:gd name="T91" fmla="*/ 6 h 462"/>
                <a:gd name="T92" fmla="*/ 250 w 929"/>
                <a:gd name="T93" fmla="*/ 1 h 462"/>
                <a:gd name="T94" fmla="*/ 235 w 929"/>
                <a:gd name="T95" fmla="*/ 6 h 462"/>
                <a:gd name="T96" fmla="*/ 180 w 929"/>
                <a:gd name="T97" fmla="*/ 12 h 462"/>
                <a:gd name="T98" fmla="*/ 120 w 929"/>
                <a:gd name="T99" fmla="*/ 21 h 462"/>
                <a:gd name="T100" fmla="*/ 81 w 929"/>
                <a:gd name="T101" fmla="*/ 19 h 462"/>
                <a:gd name="T102" fmla="*/ 85 w 929"/>
                <a:gd name="T103" fmla="*/ 51 h 462"/>
                <a:gd name="T104" fmla="*/ 78 w 929"/>
                <a:gd name="T105" fmla="*/ 39 h 462"/>
                <a:gd name="T106" fmla="*/ 45 w 929"/>
                <a:gd name="T107" fmla="*/ 31 h 46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62" name="Freeform 34"/>
            <p:cNvSpPr>
              <a:spLocks/>
            </p:cNvSpPr>
            <p:nvPr/>
          </p:nvSpPr>
          <p:spPr bwMode="invGray">
            <a:xfrm>
              <a:off x="2009" y="2135"/>
              <a:ext cx="40" cy="24"/>
            </a:xfrm>
            <a:custGeom>
              <a:avLst/>
              <a:gdLst>
                <a:gd name="T0" fmla="*/ 26 w 52"/>
                <a:gd name="T1" fmla="*/ 0 h 32"/>
                <a:gd name="T2" fmla="*/ 6 w 52"/>
                <a:gd name="T3" fmla="*/ 15 h 32"/>
                <a:gd name="T4" fmla="*/ 18 w 52"/>
                <a:gd name="T5" fmla="*/ 24 h 32"/>
                <a:gd name="T6" fmla="*/ 32 w 52"/>
                <a:gd name="T7" fmla="*/ 23 h 32"/>
                <a:gd name="T8" fmla="*/ 26 w 52"/>
                <a:gd name="T9" fmla="*/ 0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63" name="Freeform 35"/>
            <p:cNvSpPr>
              <a:spLocks/>
            </p:cNvSpPr>
            <p:nvPr/>
          </p:nvSpPr>
          <p:spPr bwMode="invGray">
            <a:xfrm>
              <a:off x="2292" y="2201"/>
              <a:ext cx="129" cy="54"/>
            </a:xfrm>
            <a:custGeom>
              <a:avLst/>
              <a:gdLst>
                <a:gd name="T0" fmla="*/ 77 w 172"/>
                <a:gd name="T1" fmla="*/ 6 h 72"/>
                <a:gd name="T2" fmla="*/ 50 w 172"/>
                <a:gd name="T3" fmla="*/ 3 h 72"/>
                <a:gd name="T4" fmla="*/ 41 w 172"/>
                <a:gd name="T5" fmla="*/ 0 h 72"/>
                <a:gd name="T6" fmla="*/ 0 w 172"/>
                <a:gd name="T7" fmla="*/ 21 h 72"/>
                <a:gd name="T8" fmla="*/ 21 w 172"/>
                <a:gd name="T9" fmla="*/ 30 h 72"/>
                <a:gd name="T10" fmla="*/ 32 w 172"/>
                <a:gd name="T11" fmla="*/ 45 h 72"/>
                <a:gd name="T12" fmla="*/ 50 w 172"/>
                <a:gd name="T13" fmla="*/ 51 h 72"/>
                <a:gd name="T14" fmla="*/ 59 w 172"/>
                <a:gd name="T15" fmla="*/ 54 h 72"/>
                <a:gd name="T16" fmla="*/ 98 w 172"/>
                <a:gd name="T17" fmla="*/ 45 h 72"/>
                <a:gd name="T18" fmla="*/ 129 w 172"/>
                <a:gd name="T19" fmla="*/ 33 h 72"/>
                <a:gd name="T20" fmla="*/ 111 w 172"/>
                <a:gd name="T21" fmla="*/ 14 h 72"/>
                <a:gd name="T22" fmla="*/ 102 w 172"/>
                <a:gd name="T23" fmla="*/ 3 h 72"/>
                <a:gd name="T24" fmla="*/ 77 w 172"/>
                <a:gd name="T25" fmla="*/ 6 h 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64" name="Freeform 36"/>
            <p:cNvSpPr>
              <a:spLocks/>
            </p:cNvSpPr>
            <p:nvPr/>
          </p:nvSpPr>
          <p:spPr bwMode="invGray">
            <a:xfrm>
              <a:off x="2393" y="2038"/>
              <a:ext cx="40" cy="24"/>
            </a:xfrm>
            <a:custGeom>
              <a:avLst/>
              <a:gdLst>
                <a:gd name="T0" fmla="*/ 26 w 52"/>
                <a:gd name="T1" fmla="*/ 0 h 32"/>
                <a:gd name="T2" fmla="*/ 6 w 52"/>
                <a:gd name="T3" fmla="*/ 15 h 32"/>
                <a:gd name="T4" fmla="*/ 18 w 52"/>
                <a:gd name="T5" fmla="*/ 24 h 32"/>
                <a:gd name="T6" fmla="*/ 32 w 52"/>
                <a:gd name="T7" fmla="*/ 23 h 32"/>
                <a:gd name="T8" fmla="*/ 26 w 52"/>
                <a:gd name="T9" fmla="*/ 0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65" name="Freeform 37"/>
            <p:cNvSpPr>
              <a:spLocks/>
            </p:cNvSpPr>
            <p:nvPr/>
          </p:nvSpPr>
          <p:spPr bwMode="invGray">
            <a:xfrm>
              <a:off x="2662" y="2006"/>
              <a:ext cx="155" cy="63"/>
            </a:xfrm>
            <a:custGeom>
              <a:avLst/>
              <a:gdLst>
                <a:gd name="T0" fmla="*/ 144 w 206"/>
                <a:gd name="T1" fmla="*/ 5 h 85"/>
                <a:gd name="T2" fmla="*/ 78 w 206"/>
                <a:gd name="T3" fmla="*/ 7 h 85"/>
                <a:gd name="T4" fmla="*/ 82 w 206"/>
                <a:gd name="T5" fmla="*/ 19 h 85"/>
                <a:gd name="T6" fmla="*/ 81 w 206"/>
                <a:gd name="T7" fmla="*/ 24 h 85"/>
                <a:gd name="T8" fmla="*/ 67 w 206"/>
                <a:gd name="T9" fmla="*/ 20 h 85"/>
                <a:gd name="T10" fmla="*/ 58 w 206"/>
                <a:gd name="T11" fmla="*/ 14 h 85"/>
                <a:gd name="T12" fmla="*/ 17 w 206"/>
                <a:gd name="T13" fmla="*/ 20 h 85"/>
                <a:gd name="T14" fmla="*/ 23 w 206"/>
                <a:gd name="T15" fmla="*/ 36 h 85"/>
                <a:gd name="T16" fmla="*/ 41 w 206"/>
                <a:gd name="T17" fmla="*/ 39 h 85"/>
                <a:gd name="T18" fmla="*/ 56 w 206"/>
                <a:gd name="T19" fmla="*/ 54 h 85"/>
                <a:gd name="T20" fmla="*/ 67 w 206"/>
                <a:gd name="T21" fmla="*/ 63 h 85"/>
                <a:gd name="T22" fmla="*/ 82 w 206"/>
                <a:gd name="T23" fmla="*/ 50 h 85"/>
                <a:gd name="T24" fmla="*/ 91 w 206"/>
                <a:gd name="T25" fmla="*/ 44 h 85"/>
                <a:gd name="T26" fmla="*/ 96 w 206"/>
                <a:gd name="T27" fmla="*/ 35 h 85"/>
                <a:gd name="T28" fmla="*/ 126 w 206"/>
                <a:gd name="T29" fmla="*/ 26 h 85"/>
                <a:gd name="T30" fmla="*/ 141 w 206"/>
                <a:gd name="T31" fmla="*/ 23 h 85"/>
                <a:gd name="T32" fmla="*/ 150 w 206"/>
                <a:gd name="T33" fmla="*/ 20 h 85"/>
                <a:gd name="T34" fmla="*/ 144 w 206"/>
                <a:gd name="T35" fmla="*/ 5 h 8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66" name="Freeform 38"/>
            <p:cNvSpPr>
              <a:spLocks/>
            </p:cNvSpPr>
            <p:nvPr/>
          </p:nvSpPr>
          <p:spPr bwMode="invGray">
            <a:xfrm>
              <a:off x="2759" y="2039"/>
              <a:ext cx="49" cy="21"/>
            </a:xfrm>
            <a:custGeom>
              <a:avLst/>
              <a:gdLst>
                <a:gd name="T0" fmla="*/ 28 w 64"/>
                <a:gd name="T1" fmla="*/ 5 h 28"/>
                <a:gd name="T2" fmla="*/ 6 w 64"/>
                <a:gd name="T3" fmla="*/ 3 h 28"/>
                <a:gd name="T4" fmla="*/ 18 w 64"/>
                <a:gd name="T5" fmla="*/ 21 h 28"/>
                <a:gd name="T6" fmla="*/ 41 w 64"/>
                <a:gd name="T7" fmla="*/ 11 h 28"/>
                <a:gd name="T8" fmla="*/ 28 w 64"/>
                <a:gd name="T9" fmla="*/ 5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67" name="Freeform 39"/>
            <p:cNvSpPr>
              <a:spLocks/>
            </p:cNvSpPr>
            <p:nvPr/>
          </p:nvSpPr>
          <p:spPr bwMode="invGray">
            <a:xfrm>
              <a:off x="2467" y="2311"/>
              <a:ext cx="109" cy="133"/>
            </a:xfrm>
            <a:custGeom>
              <a:avLst/>
              <a:gdLst>
                <a:gd name="T0" fmla="*/ 18 w 146"/>
                <a:gd name="T1" fmla="*/ 14 h 176"/>
                <a:gd name="T2" fmla="*/ 0 w 146"/>
                <a:gd name="T3" fmla="*/ 19 h 176"/>
                <a:gd name="T4" fmla="*/ 10 w 146"/>
                <a:gd name="T5" fmla="*/ 32 h 176"/>
                <a:gd name="T6" fmla="*/ 25 w 146"/>
                <a:gd name="T7" fmla="*/ 66 h 176"/>
                <a:gd name="T8" fmla="*/ 39 w 146"/>
                <a:gd name="T9" fmla="*/ 69 h 176"/>
                <a:gd name="T10" fmla="*/ 37 w 146"/>
                <a:gd name="T11" fmla="*/ 81 h 176"/>
                <a:gd name="T12" fmla="*/ 21 w 146"/>
                <a:gd name="T13" fmla="*/ 85 h 176"/>
                <a:gd name="T14" fmla="*/ 12 w 146"/>
                <a:gd name="T15" fmla="*/ 99 h 176"/>
                <a:gd name="T16" fmla="*/ 13 w 146"/>
                <a:gd name="T17" fmla="*/ 104 h 176"/>
                <a:gd name="T18" fmla="*/ 22 w 146"/>
                <a:gd name="T19" fmla="*/ 107 h 176"/>
                <a:gd name="T20" fmla="*/ 13 w 146"/>
                <a:gd name="T21" fmla="*/ 128 h 176"/>
                <a:gd name="T22" fmla="*/ 15 w 146"/>
                <a:gd name="T23" fmla="*/ 132 h 176"/>
                <a:gd name="T24" fmla="*/ 25 w 146"/>
                <a:gd name="T25" fmla="*/ 129 h 176"/>
                <a:gd name="T26" fmla="*/ 43 w 146"/>
                <a:gd name="T27" fmla="*/ 128 h 176"/>
                <a:gd name="T28" fmla="*/ 69 w 146"/>
                <a:gd name="T29" fmla="*/ 129 h 176"/>
                <a:gd name="T30" fmla="*/ 82 w 146"/>
                <a:gd name="T31" fmla="*/ 128 h 176"/>
                <a:gd name="T32" fmla="*/ 91 w 146"/>
                <a:gd name="T33" fmla="*/ 125 h 176"/>
                <a:gd name="T34" fmla="*/ 96 w 146"/>
                <a:gd name="T35" fmla="*/ 107 h 176"/>
                <a:gd name="T36" fmla="*/ 109 w 146"/>
                <a:gd name="T37" fmla="*/ 101 h 176"/>
                <a:gd name="T38" fmla="*/ 82 w 146"/>
                <a:gd name="T39" fmla="*/ 82 h 176"/>
                <a:gd name="T40" fmla="*/ 66 w 146"/>
                <a:gd name="T41" fmla="*/ 63 h 176"/>
                <a:gd name="T42" fmla="*/ 61 w 146"/>
                <a:gd name="T43" fmla="*/ 52 h 176"/>
                <a:gd name="T44" fmla="*/ 48 w 146"/>
                <a:gd name="T45" fmla="*/ 46 h 176"/>
                <a:gd name="T46" fmla="*/ 64 w 146"/>
                <a:gd name="T47" fmla="*/ 34 h 176"/>
                <a:gd name="T48" fmla="*/ 48 w 146"/>
                <a:gd name="T49" fmla="*/ 23 h 176"/>
                <a:gd name="T50" fmla="*/ 52 w 146"/>
                <a:gd name="T51" fmla="*/ 10 h 176"/>
                <a:gd name="T52" fmla="*/ 34 w 146"/>
                <a:gd name="T53" fmla="*/ 1 h 176"/>
                <a:gd name="T54" fmla="*/ 22 w 146"/>
                <a:gd name="T55" fmla="*/ 7 h 176"/>
                <a:gd name="T56" fmla="*/ 18 w 146"/>
                <a:gd name="T57" fmla="*/ 14 h 17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68" name="Freeform 40"/>
            <p:cNvSpPr>
              <a:spLocks/>
            </p:cNvSpPr>
            <p:nvPr/>
          </p:nvSpPr>
          <p:spPr bwMode="invGray">
            <a:xfrm>
              <a:off x="2413" y="2359"/>
              <a:ext cx="68" cy="68"/>
            </a:xfrm>
            <a:custGeom>
              <a:avLst/>
              <a:gdLst>
                <a:gd name="T0" fmla="*/ 43 w 92"/>
                <a:gd name="T1" fmla="*/ 4 h 92"/>
                <a:gd name="T2" fmla="*/ 61 w 92"/>
                <a:gd name="T3" fmla="*/ 6 h 92"/>
                <a:gd name="T4" fmla="*/ 68 w 92"/>
                <a:gd name="T5" fmla="*/ 19 h 92"/>
                <a:gd name="T6" fmla="*/ 58 w 92"/>
                <a:gd name="T7" fmla="*/ 35 h 92"/>
                <a:gd name="T8" fmla="*/ 34 w 92"/>
                <a:gd name="T9" fmla="*/ 56 h 92"/>
                <a:gd name="T10" fmla="*/ 13 w 92"/>
                <a:gd name="T11" fmla="*/ 68 h 92"/>
                <a:gd name="T12" fmla="*/ 6 w 92"/>
                <a:gd name="T13" fmla="*/ 53 h 92"/>
                <a:gd name="T14" fmla="*/ 15 w 92"/>
                <a:gd name="T15" fmla="*/ 47 h 92"/>
                <a:gd name="T16" fmla="*/ 10 w 92"/>
                <a:gd name="T17" fmla="*/ 34 h 92"/>
                <a:gd name="T18" fmla="*/ 30 w 92"/>
                <a:gd name="T19" fmla="*/ 21 h 92"/>
                <a:gd name="T20" fmla="*/ 43 w 92"/>
                <a:gd name="T21" fmla="*/ 4 h 9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69" name="Freeform 41"/>
            <p:cNvSpPr>
              <a:spLocks/>
            </p:cNvSpPr>
            <p:nvPr/>
          </p:nvSpPr>
          <p:spPr bwMode="invGray">
            <a:xfrm>
              <a:off x="4099" y="3502"/>
              <a:ext cx="474" cy="495"/>
            </a:xfrm>
            <a:custGeom>
              <a:avLst/>
              <a:gdLst>
                <a:gd name="T0" fmla="*/ 159 w 633"/>
                <a:gd name="T1" fmla="*/ 8 h 660"/>
                <a:gd name="T2" fmla="*/ 132 w 633"/>
                <a:gd name="T3" fmla="*/ 14 h 660"/>
                <a:gd name="T4" fmla="*/ 108 w 633"/>
                <a:gd name="T5" fmla="*/ 38 h 660"/>
                <a:gd name="T6" fmla="*/ 78 w 633"/>
                <a:gd name="T7" fmla="*/ 44 h 660"/>
                <a:gd name="T8" fmla="*/ 63 w 633"/>
                <a:gd name="T9" fmla="*/ 56 h 660"/>
                <a:gd name="T10" fmla="*/ 51 w 633"/>
                <a:gd name="T11" fmla="*/ 86 h 660"/>
                <a:gd name="T12" fmla="*/ 27 w 633"/>
                <a:gd name="T13" fmla="*/ 125 h 660"/>
                <a:gd name="T14" fmla="*/ 0 w 633"/>
                <a:gd name="T15" fmla="*/ 134 h 660"/>
                <a:gd name="T16" fmla="*/ 54 w 633"/>
                <a:gd name="T17" fmla="*/ 242 h 660"/>
                <a:gd name="T18" fmla="*/ 90 w 633"/>
                <a:gd name="T19" fmla="*/ 320 h 660"/>
                <a:gd name="T20" fmla="*/ 108 w 633"/>
                <a:gd name="T21" fmla="*/ 332 h 660"/>
                <a:gd name="T22" fmla="*/ 126 w 633"/>
                <a:gd name="T23" fmla="*/ 338 h 660"/>
                <a:gd name="T24" fmla="*/ 171 w 633"/>
                <a:gd name="T25" fmla="*/ 323 h 660"/>
                <a:gd name="T26" fmla="*/ 189 w 633"/>
                <a:gd name="T27" fmla="*/ 317 h 660"/>
                <a:gd name="T28" fmla="*/ 225 w 633"/>
                <a:gd name="T29" fmla="*/ 338 h 660"/>
                <a:gd name="T30" fmla="*/ 243 w 633"/>
                <a:gd name="T31" fmla="*/ 395 h 660"/>
                <a:gd name="T32" fmla="*/ 252 w 633"/>
                <a:gd name="T33" fmla="*/ 392 h 660"/>
                <a:gd name="T34" fmla="*/ 258 w 633"/>
                <a:gd name="T35" fmla="*/ 383 h 660"/>
                <a:gd name="T36" fmla="*/ 276 w 633"/>
                <a:gd name="T37" fmla="*/ 410 h 660"/>
                <a:gd name="T38" fmla="*/ 303 w 633"/>
                <a:gd name="T39" fmla="*/ 428 h 660"/>
                <a:gd name="T40" fmla="*/ 326 w 633"/>
                <a:gd name="T41" fmla="*/ 452 h 660"/>
                <a:gd name="T42" fmla="*/ 332 w 633"/>
                <a:gd name="T43" fmla="*/ 461 h 660"/>
                <a:gd name="T44" fmla="*/ 341 w 633"/>
                <a:gd name="T45" fmla="*/ 467 h 660"/>
                <a:gd name="T46" fmla="*/ 362 w 633"/>
                <a:gd name="T47" fmla="*/ 491 h 660"/>
                <a:gd name="T48" fmla="*/ 368 w 633"/>
                <a:gd name="T49" fmla="*/ 473 h 660"/>
                <a:gd name="T50" fmla="*/ 404 w 633"/>
                <a:gd name="T51" fmla="*/ 494 h 660"/>
                <a:gd name="T52" fmla="*/ 440 w 633"/>
                <a:gd name="T53" fmla="*/ 491 h 660"/>
                <a:gd name="T54" fmla="*/ 461 w 633"/>
                <a:gd name="T55" fmla="*/ 398 h 660"/>
                <a:gd name="T56" fmla="*/ 473 w 633"/>
                <a:gd name="T57" fmla="*/ 347 h 660"/>
                <a:gd name="T58" fmla="*/ 464 w 633"/>
                <a:gd name="T59" fmla="*/ 275 h 660"/>
                <a:gd name="T60" fmla="*/ 401 w 633"/>
                <a:gd name="T61" fmla="*/ 203 h 660"/>
                <a:gd name="T62" fmla="*/ 395 w 633"/>
                <a:gd name="T63" fmla="*/ 176 h 660"/>
                <a:gd name="T64" fmla="*/ 344 w 633"/>
                <a:gd name="T65" fmla="*/ 134 h 660"/>
                <a:gd name="T66" fmla="*/ 353 w 633"/>
                <a:gd name="T67" fmla="*/ 116 h 660"/>
                <a:gd name="T68" fmla="*/ 341 w 633"/>
                <a:gd name="T69" fmla="*/ 98 h 660"/>
                <a:gd name="T70" fmla="*/ 312 w 633"/>
                <a:gd name="T71" fmla="*/ 59 h 660"/>
                <a:gd name="T72" fmla="*/ 294 w 633"/>
                <a:gd name="T73" fmla="*/ 23 h 660"/>
                <a:gd name="T74" fmla="*/ 291 w 633"/>
                <a:gd name="T75" fmla="*/ 14 h 660"/>
                <a:gd name="T76" fmla="*/ 273 w 633"/>
                <a:gd name="T77" fmla="*/ 113 h 660"/>
                <a:gd name="T78" fmla="*/ 243 w 633"/>
                <a:gd name="T79" fmla="*/ 86 h 660"/>
                <a:gd name="T80" fmla="*/ 219 w 633"/>
                <a:gd name="T81" fmla="*/ 83 h 660"/>
                <a:gd name="T82" fmla="*/ 204 w 633"/>
                <a:gd name="T83" fmla="*/ 65 h 660"/>
                <a:gd name="T84" fmla="*/ 198 w 633"/>
                <a:gd name="T85" fmla="*/ 47 h 660"/>
                <a:gd name="T86" fmla="*/ 207 w 633"/>
                <a:gd name="T87" fmla="*/ 41 h 660"/>
                <a:gd name="T88" fmla="*/ 180 w 633"/>
                <a:gd name="T89" fmla="*/ 14 h 660"/>
                <a:gd name="T90" fmla="*/ 162 w 633"/>
                <a:gd name="T91" fmla="*/ 8 h 660"/>
                <a:gd name="T92" fmla="*/ 153 w 633"/>
                <a:gd name="T93" fmla="*/ 5 h 660"/>
                <a:gd name="T94" fmla="*/ 159 w 633"/>
                <a:gd name="T95" fmla="*/ 8 h 66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70" name="Freeform 42"/>
            <p:cNvSpPr>
              <a:spLocks/>
            </p:cNvSpPr>
            <p:nvPr/>
          </p:nvSpPr>
          <p:spPr bwMode="invGray">
            <a:xfrm>
              <a:off x="4246" y="3241"/>
              <a:ext cx="319" cy="210"/>
            </a:xfrm>
            <a:custGeom>
              <a:avLst/>
              <a:gdLst>
                <a:gd name="T0" fmla="*/ 63 w 426"/>
                <a:gd name="T1" fmla="*/ 45 h 280"/>
                <a:gd name="T2" fmla="*/ 51 w 426"/>
                <a:gd name="T3" fmla="*/ 27 h 280"/>
                <a:gd name="T4" fmla="*/ 48 w 426"/>
                <a:gd name="T5" fmla="*/ 12 h 280"/>
                <a:gd name="T6" fmla="*/ 39 w 426"/>
                <a:gd name="T7" fmla="*/ 9 h 280"/>
                <a:gd name="T8" fmla="*/ 12 w 426"/>
                <a:gd name="T9" fmla="*/ 12 h 280"/>
                <a:gd name="T10" fmla="*/ 33 w 426"/>
                <a:gd name="T11" fmla="*/ 30 h 280"/>
                <a:gd name="T12" fmla="*/ 36 w 426"/>
                <a:gd name="T13" fmla="*/ 39 h 280"/>
                <a:gd name="T14" fmla="*/ 18 w 426"/>
                <a:gd name="T15" fmla="*/ 51 h 280"/>
                <a:gd name="T16" fmla="*/ 66 w 426"/>
                <a:gd name="T17" fmla="*/ 69 h 280"/>
                <a:gd name="T18" fmla="*/ 93 w 426"/>
                <a:gd name="T19" fmla="*/ 84 h 280"/>
                <a:gd name="T20" fmla="*/ 96 w 426"/>
                <a:gd name="T21" fmla="*/ 93 h 280"/>
                <a:gd name="T22" fmla="*/ 105 w 426"/>
                <a:gd name="T23" fmla="*/ 99 h 280"/>
                <a:gd name="T24" fmla="*/ 111 w 426"/>
                <a:gd name="T25" fmla="*/ 117 h 280"/>
                <a:gd name="T26" fmla="*/ 99 w 426"/>
                <a:gd name="T27" fmla="*/ 147 h 280"/>
                <a:gd name="T28" fmla="*/ 135 w 426"/>
                <a:gd name="T29" fmla="*/ 141 h 280"/>
                <a:gd name="T30" fmla="*/ 144 w 426"/>
                <a:gd name="T31" fmla="*/ 162 h 280"/>
                <a:gd name="T32" fmla="*/ 162 w 426"/>
                <a:gd name="T33" fmla="*/ 168 h 280"/>
                <a:gd name="T34" fmla="*/ 171 w 426"/>
                <a:gd name="T35" fmla="*/ 171 h 280"/>
                <a:gd name="T36" fmla="*/ 189 w 426"/>
                <a:gd name="T37" fmla="*/ 168 h 280"/>
                <a:gd name="T38" fmla="*/ 207 w 426"/>
                <a:gd name="T39" fmla="*/ 147 h 280"/>
                <a:gd name="T40" fmla="*/ 252 w 426"/>
                <a:gd name="T41" fmla="*/ 189 h 280"/>
                <a:gd name="T42" fmla="*/ 273 w 426"/>
                <a:gd name="T43" fmla="*/ 210 h 280"/>
                <a:gd name="T44" fmla="*/ 270 w 426"/>
                <a:gd name="T45" fmla="*/ 168 h 280"/>
                <a:gd name="T46" fmla="*/ 252 w 426"/>
                <a:gd name="T47" fmla="*/ 150 h 280"/>
                <a:gd name="T48" fmla="*/ 279 w 426"/>
                <a:gd name="T49" fmla="*/ 126 h 280"/>
                <a:gd name="T50" fmla="*/ 306 w 426"/>
                <a:gd name="T51" fmla="*/ 117 h 280"/>
                <a:gd name="T52" fmla="*/ 315 w 426"/>
                <a:gd name="T53" fmla="*/ 114 h 280"/>
                <a:gd name="T54" fmla="*/ 318 w 426"/>
                <a:gd name="T55" fmla="*/ 105 h 280"/>
                <a:gd name="T56" fmla="*/ 267 w 426"/>
                <a:gd name="T57" fmla="*/ 111 h 280"/>
                <a:gd name="T58" fmla="*/ 228 w 426"/>
                <a:gd name="T59" fmla="*/ 105 h 280"/>
                <a:gd name="T60" fmla="*/ 225 w 426"/>
                <a:gd name="T61" fmla="*/ 96 h 280"/>
                <a:gd name="T62" fmla="*/ 219 w 426"/>
                <a:gd name="T63" fmla="*/ 87 h 280"/>
                <a:gd name="T64" fmla="*/ 165 w 426"/>
                <a:gd name="T65" fmla="*/ 60 h 280"/>
                <a:gd name="T66" fmla="*/ 120 w 426"/>
                <a:gd name="T67" fmla="*/ 45 h 280"/>
                <a:gd name="T68" fmla="*/ 102 w 426"/>
                <a:gd name="T69" fmla="*/ 39 h 280"/>
                <a:gd name="T70" fmla="*/ 60 w 426"/>
                <a:gd name="T71" fmla="*/ 39 h 280"/>
                <a:gd name="T72" fmla="*/ 51 w 426"/>
                <a:gd name="T73" fmla="*/ 24 h 280"/>
                <a:gd name="T74" fmla="*/ 51 w 426"/>
                <a:gd name="T75" fmla="*/ 0 h 28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71" name="Freeform 43"/>
            <p:cNvSpPr>
              <a:spLocks/>
            </p:cNvSpPr>
            <p:nvPr/>
          </p:nvSpPr>
          <p:spPr bwMode="invGray">
            <a:xfrm>
              <a:off x="4255" y="3243"/>
              <a:ext cx="311" cy="211"/>
            </a:xfrm>
            <a:custGeom>
              <a:avLst/>
              <a:gdLst>
                <a:gd name="T0" fmla="*/ 0 w 416"/>
                <a:gd name="T1" fmla="*/ 1 h 282"/>
                <a:gd name="T2" fmla="*/ 15 w 416"/>
                <a:gd name="T3" fmla="*/ 28 h 282"/>
                <a:gd name="T4" fmla="*/ 21 w 416"/>
                <a:gd name="T5" fmla="*/ 37 h 282"/>
                <a:gd name="T6" fmla="*/ 63 w 416"/>
                <a:gd name="T7" fmla="*/ 67 h 282"/>
                <a:gd name="T8" fmla="*/ 90 w 416"/>
                <a:gd name="T9" fmla="*/ 85 h 282"/>
                <a:gd name="T10" fmla="*/ 99 w 416"/>
                <a:gd name="T11" fmla="*/ 91 h 282"/>
                <a:gd name="T12" fmla="*/ 102 w 416"/>
                <a:gd name="T13" fmla="*/ 126 h 282"/>
                <a:gd name="T14" fmla="*/ 87 w 416"/>
                <a:gd name="T15" fmla="*/ 150 h 282"/>
                <a:gd name="T16" fmla="*/ 102 w 416"/>
                <a:gd name="T17" fmla="*/ 147 h 282"/>
                <a:gd name="T18" fmla="*/ 111 w 416"/>
                <a:gd name="T19" fmla="*/ 141 h 282"/>
                <a:gd name="T20" fmla="*/ 120 w 416"/>
                <a:gd name="T21" fmla="*/ 150 h 282"/>
                <a:gd name="T22" fmla="*/ 138 w 416"/>
                <a:gd name="T23" fmla="*/ 162 h 282"/>
                <a:gd name="T24" fmla="*/ 156 w 416"/>
                <a:gd name="T25" fmla="*/ 174 h 282"/>
                <a:gd name="T26" fmla="*/ 179 w 416"/>
                <a:gd name="T27" fmla="*/ 165 h 282"/>
                <a:gd name="T28" fmla="*/ 185 w 416"/>
                <a:gd name="T29" fmla="*/ 147 h 282"/>
                <a:gd name="T30" fmla="*/ 200 w 416"/>
                <a:gd name="T31" fmla="*/ 150 h 282"/>
                <a:gd name="T32" fmla="*/ 218 w 416"/>
                <a:gd name="T33" fmla="*/ 156 h 282"/>
                <a:gd name="T34" fmla="*/ 254 w 416"/>
                <a:gd name="T35" fmla="*/ 210 h 282"/>
                <a:gd name="T36" fmla="*/ 266 w 416"/>
                <a:gd name="T37" fmla="*/ 207 h 282"/>
                <a:gd name="T38" fmla="*/ 263 w 416"/>
                <a:gd name="T39" fmla="*/ 189 h 282"/>
                <a:gd name="T40" fmla="*/ 236 w 416"/>
                <a:gd name="T41" fmla="*/ 147 h 282"/>
                <a:gd name="T42" fmla="*/ 269 w 416"/>
                <a:gd name="T43" fmla="*/ 129 h 282"/>
                <a:gd name="T44" fmla="*/ 305 w 416"/>
                <a:gd name="T45" fmla="*/ 108 h 282"/>
                <a:gd name="T46" fmla="*/ 306 w 416"/>
                <a:gd name="T47" fmla="*/ 90 h 282"/>
                <a:gd name="T48" fmla="*/ 274 w 416"/>
                <a:gd name="T49" fmla="*/ 103 h 282"/>
                <a:gd name="T50" fmla="*/ 230 w 416"/>
                <a:gd name="T51" fmla="*/ 103 h 282"/>
                <a:gd name="T52" fmla="*/ 197 w 416"/>
                <a:gd name="T53" fmla="*/ 73 h 282"/>
                <a:gd name="T54" fmla="*/ 135 w 416"/>
                <a:gd name="T55" fmla="*/ 46 h 282"/>
                <a:gd name="T56" fmla="*/ 99 w 416"/>
                <a:gd name="T57" fmla="*/ 25 h 282"/>
                <a:gd name="T58" fmla="*/ 69 w 416"/>
                <a:gd name="T59" fmla="*/ 31 h 282"/>
                <a:gd name="T60" fmla="*/ 57 w 416"/>
                <a:gd name="T61" fmla="*/ 43 h 282"/>
                <a:gd name="T62" fmla="*/ 42 w 416"/>
                <a:gd name="T63" fmla="*/ 13 h 282"/>
                <a:gd name="T64" fmla="*/ 0 w 416"/>
                <a:gd name="T65" fmla="*/ 1 h 28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416" h="282">
                  <a:moveTo>
                    <a:pt x="0" y="1"/>
                  </a:moveTo>
                  <a:cubicBezTo>
                    <a:pt x="7" y="22"/>
                    <a:pt x="2" y="9"/>
                    <a:pt x="20" y="37"/>
                  </a:cubicBezTo>
                  <a:cubicBezTo>
                    <a:pt x="23" y="41"/>
                    <a:pt x="28" y="49"/>
                    <a:pt x="28" y="49"/>
                  </a:cubicBezTo>
                  <a:cubicBezTo>
                    <a:pt x="5" y="84"/>
                    <a:pt x="65" y="78"/>
                    <a:pt x="84" y="89"/>
                  </a:cubicBezTo>
                  <a:cubicBezTo>
                    <a:pt x="97" y="96"/>
                    <a:pt x="108" y="105"/>
                    <a:pt x="120" y="113"/>
                  </a:cubicBezTo>
                  <a:cubicBezTo>
                    <a:pt x="124" y="116"/>
                    <a:pt x="132" y="121"/>
                    <a:pt x="132" y="121"/>
                  </a:cubicBezTo>
                  <a:cubicBezTo>
                    <a:pt x="138" y="138"/>
                    <a:pt x="132" y="151"/>
                    <a:pt x="136" y="169"/>
                  </a:cubicBezTo>
                  <a:cubicBezTo>
                    <a:pt x="107" y="188"/>
                    <a:pt x="110" y="176"/>
                    <a:pt x="116" y="201"/>
                  </a:cubicBezTo>
                  <a:cubicBezTo>
                    <a:pt x="123" y="200"/>
                    <a:pt x="130" y="199"/>
                    <a:pt x="136" y="197"/>
                  </a:cubicBezTo>
                  <a:cubicBezTo>
                    <a:pt x="141" y="195"/>
                    <a:pt x="143" y="188"/>
                    <a:pt x="148" y="189"/>
                  </a:cubicBezTo>
                  <a:cubicBezTo>
                    <a:pt x="154" y="190"/>
                    <a:pt x="156" y="198"/>
                    <a:pt x="160" y="201"/>
                  </a:cubicBezTo>
                  <a:cubicBezTo>
                    <a:pt x="168" y="207"/>
                    <a:pt x="176" y="212"/>
                    <a:pt x="184" y="217"/>
                  </a:cubicBezTo>
                  <a:cubicBezTo>
                    <a:pt x="192" y="222"/>
                    <a:pt x="208" y="233"/>
                    <a:pt x="208" y="233"/>
                  </a:cubicBezTo>
                  <a:cubicBezTo>
                    <a:pt x="216" y="231"/>
                    <a:pt x="234" y="230"/>
                    <a:pt x="240" y="221"/>
                  </a:cubicBezTo>
                  <a:cubicBezTo>
                    <a:pt x="244" y="214"/>
                    <a:pt x="248" y="197"/>
                    <a:pt x="248" y="197"/>
                  </a:cubicBezTo>
                  <a:cubicBezTo>
                    <a:pt x="255" y="198"/>
                    <a:pt x="261" y="199"/>
                    <a:pt x="268" y="201"/>
                  </a:cubicBezTo>
                  <a:cubicBezTo>
                    <a:pt x="276" y="203"/>
                    <a:pt x="292" y="209"/>
                    <a:pt x="292" y="209"/>
                  </a:cubicBezTo>
                  <a:cubicBezTo>
                    <a:pt x="298" y="242"/>
                    <a:pt x="306" y="270"/>
                    <a:pt x="340" y="281"/>
                  </a:cubicBezTo>
                  <a:cubicBezTo>
                    <a:pt x="345" y="280"/>
                    <a:pt x="354" y="282"/>
                    <a:pt x="356" y="277"/>
                  </a:cubicBezTo>
                  <a:cubicBezTo>
                    <a:pt x="359" y="270"/>
                    <a:pt x="355" y="260"/>
                    <a:pt x="352" y="253"/>
                  </a:cubicBezTo>
                  <a:cubicBezTo>
                    <a:pt x="346" y="238"/>
                    <a:pt x="329" y="206"/>
                    <a:pt x="316" y="197"/>
                  </a:cubicBezTo>
                  <a:cubicBezTo>
                    <a:pt x="307" y="170"/>
                    <a:pt x="339" y="175"/>
                    <a:pt x="360" y="173"/>
                  </a:cubicBezTo>
                  <a:cubicBezTo>
                    <a:pt x="383" y="165"/>
                    <a:pt x="391" y="162"/>
                    <a:pt x="408" y="145"/>
                  </a:cubicBezTo>
                  <a:cubicBezTo>
                    <a:pt x="412" y="140"/>
                    <a:pt x="416" y="121"/>
                    <a:pt x="409" y="120"/>
                  </a:cubicBezTo>
                  <a:cubicBezTo>
                    <a:pt x="402" y="119"/>
                    <a:pt x="384" y="135"/>
                    <a:pt x="367" y="138"/>
                  </a:cubicBezTo>
                  <a:cubicBezTo>
                    <a:pt x="350" y="141"/>
                    <a:pt x="325" y="144"/>
                    <a:pt x="308" y="137"/>
                  </a:cubicBezTo>
                  <a:cubicBezTo>
                    <a:pt x="286" y="130"/>
                    <a:pt x="284" y="111"/>
                    <a:pt x="264" y="97"/>
                  </a:cubicBezTo>
                  <a:cubicBezTo>
                    <a:pt x="238" y="80"/>
                    <a:pt x="203" y="76"/>
                    <a:pt x="180" y="61"/>
                  </a:cubicBezTo>
                  <a:cubicBezTo>
                    <a:pt x="163" y="50"/>
                    <a:pt x="150" y="39"/>
                    <a:pt x="132" y="33"/>
                  </a:cubicBezTo>
                  <a:cubicBezTo>
                    <a:pt x="119" y="35"/>
                    <a:pt x="102" y="31"/>
                    <a:pt x="92" y="41"/>
                  </a:cubicBezTo>
                  <a:cubicBezTo>
                    <a:pt x="71" y="62"/>
                    <a:pt x="108" y="46"/>
                    <a:pt x="76" y="57"/>
                  </a:cubicBezTo>
                  <a:cubicBezTo>
                    <a:pt x="52" y="49"/>
                    <a:pt x="67" y="38"/>
                    <a:pt x="56" y="17"/>
                  </a:cubicBezTo>
                  <a:cubicBezTo>
                    <a:pt x="48" y="0"/>
                    <a:pt x="16" y="1"/>
                    <a:pt x="0" y="1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72" name="Freeform 44"/>
            <p:cNvSpPr>
              <a:spLocks/>
            </p:cNvSpPr>
            <p:nvPr/>
          </p:nvSpPr>
          <p:spPr bwMode="invGray">
            <a:xfrm>
              <a:off x="4485" y="4013"/>
              <a:ext cx="45" cy="58"/>
            </a:xfrm>
            <a:custGeom>
              <a:avLst/>
              <a:gdLst>
                <a:gd name="T0" fmla="*/ 24 w 60"/>
                <a:gd name="T1" fmla="*/ 13 h 78"/>
                <a:gd name="T2" fmla="*/ 0 w 60"/>
                <a:gd name="T3" fmla="*/ 13 h 78"/>
                <a:gd name="T4" fmla="*/ 15 w 60"/>
                <a:gd name="T5" fmla="*/ 31 h 78"/>
                <a:gd name="T6" fmla="*/ 21 w 60"/>
                <a:gd name="T7" fmla="*/ 49 h 78"/>
                <a:gd name="T8" fmla="*/ 24 w 60"/>
                <a:gd name="T9" fmla="*/ 58 h 78"/>
                <a:gd name="T10" fmla="*/ 45 w 60"/>
                <a:gd name="T11" fmla="*/ 37 h 78"/>
                <a:gd name="T12" fmla="*/ 24 w 60"/>
                <a:gd name="T13" fmla="*/ 13 h 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73" name="Freeform 45"/>
            <p:cNvSpPr>
              <a:spLocks/>
            </p:cNvSpPr>
            <p:nvPr/>
          </p:nvSpPr>
          <p:spPr bwMode="invGray">
            <a:xfrm>
              <a:off x="4621" y="3923"/>
              <a:ext cx="164" cy="85"/>
            </a:xfrm>
            <a:custGeom>
              <a:avLst/>
              <a:gdLst>
                <a:gd name="T0" fmla="*/ 35 w 219"/>
                <a:gd name="T1" fmla="*/ 55 h 113"/>
                <a:gd name="T2" fmla="*/ 29 w 219"/>
                <a:gd name="T3" fmla="*/ 46 h 113"/>
                <a:gd name="T4" fmla="*/ 11 w 219"/>
                <a:gd name="T5" fmla="*/ 52 h 113"/>
                <a:gd name="T6" fmla="*/ 29 w 219"/>
                <a:gd name="T7" fmla="*/ 85 h 113"/>
                <a:gd name="T8" fmla="*/ 92 w 219"/>
                <a:gd name="T9" fmla="*/ 67 h 113"/>
                <a:gd name="T10" fmla="*/ 110 w 219"/>
                <a:gd name="T11" fmla="*/ 55 h 113"/>
                <a:gd name="T12" fmla="*/ 128 w 219"/>
                <a:gd name="T13" fmla="*/ 49 h 113"/>
                <a:gd name="T14" fmla="*/ 164 w 219"/>
                <a:gd name="T15" fmla="*/ 14 h 113"/>
                <a:gd name="T16" fmla="*/ 157 w 219"/>
                <a:gd name="T17" fmla="*/ 0 h 113"/>
                <a:gd name="T18" fmla="*/ 134 w 219"/>
                <a:gd name="T19" fmla="*/ 13 h 113"/>
                <a:gd name="T20" fmla="*/ 80 w 219"/>
                <a:gd name="T21" fmla="*/ 31 h 113"/>
                <a:gd name="T22" fmla="*/ 62 w 219"/>
                <a:gd name="T23" fmla="*/ 34 h 113"/>
                <a:gd name="T24" fmla="*/ 44 w 219"/>
                <a:gd name="T25" fmla="*/ 40 h 113"/>
                <a:gd name="T26" fmla="*/ 35 w 219"/>
                <a:gd name="T27" fmla="*/ 55 h 11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74" name="Freeform 46"/>
            <p:cNvSpPr>
              <a:spLocks/>
            </p:cNvSpPr>
            <p:nvPr/>
          </p:nvSpPr>
          <p:spPr bwMode="invGray">
            <a:xfrm>
              <a:off x="4791" y="3873"/>
              <a:ext cx="104" cy="92"/>
            </a:xfrm>
            <a:custGeom>
              <a:avLst/>
              <a:gdLst>
                <a:gd name="T0" fmla="*/ 9 w 139"/>
                <a:gd name="T1" fmla="*/ 45 h 122"/>
                <a:gd name="T2" fmla="*/ 6 w 139"/>
                <a:gd name="T3" fmla="*/ 63 h 122"/>
                <a:gd name="T4" fmla="*/ 0 w 139"/>
                <a:gd name="T5" fmla="*/ 81 h 122"/>
                <a:gd name="T6" fmla="*/ 27 w 139"/>
                <a:gd name="T7" fmla="*/ 87 h 122"/>
                <a:gd name="T8" fmla="*/ 39 w 139"/>
                <a:gd name="T9" fmla="*/ 72 h 122"/>
                <a:gd name="T10" fmla="*/ 93 w 139"/>
                <a:gd name="T11" fmla="*/ 51 h 122"/>
                <a:gd name="T12" fmla="*/ 102 w 139"/>
                <a:gd name="T13" fmla="*/ 33 h 122"/>
                <a:gd name="T14" fmla="*/ 84 w 139"/>
                <a:gd name="T15" fmla="*/ 21 h 122"/>
                <a:gd name="T16" fmla="*/ 75 w 139"/>
                <a:gd name="T17" fmla="*/ 15 h 122"/>
                <a:gd name="T18" fmla="*/ 48 w 139"/>
                <a:gd name="T19" fmla="*/ 9 h 122"/>
                <a:gd name="T20" fmla="*/ 39 w 139"/>
                <a:gd name="T21" fmla="*/ 27 h 122"/>
                <a:gd name="T22" fmla="*/ 9 w 139"/>
                <a:gd name="T23" fmla="*/ 45 h 1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75" name="Freeform 47"/>
            <p:cNvSpPr>
              <a:spLocks/>
            </p:cNvSpPr>
            <p:nvPr/>
          </p:nvSpPr>
          <p:spPr bwMode="invGray">
            <a:xfrm>
              <a:off x="4846" y="3832"/>
              <a:ext cx="37" cy="26"/>
            </a:xfrm>
            <a:custGeom>
              <a:avLst/>
              <a:gdLst>
                <a:gd name="T0" fmla="*/ 22 w 49"/>
                <a:gd name="T1" fmla="*/ 0 h 35"/>
                <a:gd name="T2" fmla="*/ 6 w 49"/>
                <a:gd name="T3" fmla="*/ 8 h 35"/>
                <a:gd name="T4" fmla="*/ 18 w 49"/>
                <a:gd name="T5" fmla="*/ 26 h 35"/>
                <a:gd name="T6" fmla="*/ 29 w 49"/>
                <a:gd name="T7" fmla="*/ 19 h 35"/>
                <a:gd name="T8" fmla="*/ 22 w 49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76" name="Freeform 48"/>
            <p:cNvSpPr>
              <a:spLocks/>
            </p:cNvSpPr>
            <p:nvPr/>
          </p:nvSpPr>
          <p:spPr bwMode="invGray">
            <a:xfrm>
              <a:off x="3123" y="3346"/>
              <a:ext cx="123" cy="201"/>
            </a:xfrm>
            <a:custGeom>
              <a:avLst/>
              <a:gdLst>
                <a:gd name="T0" fmla="*/ 96 w 164"/>
                <a:gd name="T1" fmla="*/ 0 h 268"/>
                <a:gd name="T2" fmla="*/ 78 w 164"/>
                <a:gd name="T3" fmla="*/ 21 h 268"/>
                <a:gd name="T4" fmla="*/ 66 w 164"/>
                <a:gd name="T5" fmla="*/ 48 h 268"/>
                <a:gd name="T6" fmla="*/ 27 w 164"/>
                <a:gd name="T7" fmla="*/ 63 h 268"/>
                <a:gd name="T8" fmla="*/ 21 w 164"/>
                <a:gd name="T9" fmla="*/ 72 h 268"/>
                <a:gd name="T10" fmla="*/ 12 w 164"/>
                <a:gd name="T11" fmla="*/ 75 h 268"/>
                <a:gd name="T12" fmla="*/ 15 w 164"/>
                <a:gd name="T13" fmla="*/ 99 h 268"/>
                <a:gd name="T14" fmla="*/ 21 w 164"/>
                <a:gd name="T15" fmla="*/ 117 h 268"/>
                <a:gd name="T16" fmla="*/ 0 w 164"/>
                <a:gd name="T17" fmla="*/ 150 h 268"/>
                <a:gd name="T18" fmla="*/ 21 w 164"/>
                <a:gd name="T19" fmla="*/ 195 h 268"/>
                <a:gd name="T20" fmla="*/ 39 w 164"/>
                <a:gd name="T21" fmla="*/ 201 h 268"/>
                <a:gd name="T22" fmla="*/ 66 w 164"/>
                <a:gd name="T23" fmla="*/ 162 h 268"/>
                <a:gd name="T24" fmla="*/ 78 w 164"/>
                <a:gd name="T25" fmla="*/ 144 h 268"/>
                <a:gd name="T26" fmla="*/ 96 w 164"/>
                <a:gd name="T27" fmla="*/ 87 h 268"/>
                <a:gd name="T28" fmla="*/ 105 w 164"/>
                <a:gd name="T29" fmla="*/ 57 h 268"/>
                <a:gd name="T30" fmla="*/ 123 w 164"/>
                <a:gd name="T31" fmla="*/ 54 h 268"/>
                <a:gd name="T32" fmla="*/ 96 w 164"/>
                <a:gd name="T33" fmla="*/ 0 h 26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77" name="Freeform 49"/>
            <p:cNvSpPr>
              <a:spLocks/>
            </p:cNvSpPr>
            <p:nvPr/>
          </p:nvSpPr>
          <p:spPr bwMode="invGray">
            <a:xfrm>
              <a:off x="3655" y="3034"/>
              <a:ext cx="49" cy="61"/>
            </a:xfrm>
            <a:custGeom>
              <a:avLst/>
              <a:gdLst>
                <a:gd name="T0" fmla="*/ 22 w 66"/>
                <a:gd name="T1" fmla="*/ 0 h 81"/>
                <a:gd name="T2" fmla="*/ 19 w 66"/>
                <a:gd name="T3" fmla="*/ 45 h 81"/>
                <a:gd name="T4" fmla="*/ 22 w 66"/>
                <a:gd name="T5" fmla="*/ 57 h 81"/>
                <a:gd name="T6" fmla="*/ 30 w 66"/>
                <a:gd name="T7" fmla="*/ 60 h 81"/>
                <a:gd name="T8" fmla="*/ 42 w 66"/>
                <a:gd name="T9" fmla="*/ 57 h 81"/>
                <a:gd name="T10" fmla="*/ 22 w 66"/>
                <a:gd name="T11" fmla="*/ 0 h 8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78" name="Freeform 50"/>
            <p:cNvSpPr>
              <a:spLocks/>
            </p:cNvSpPr>
            <p:nvPr/>
          </p:nvSpPr>
          <p:spPr bwMode="invGray">
            <a:xfrm>
              <a:off x="3988" y="3100"/>
              <a:ext cx="111" cy="183"/>
            </a:xfrm>
            <a:custGeom>
              <a:avLst/>
              <a:gdLst>
                <a:gd name="T0" fmla="*/ 72 w 148"/>
                <a:gd name="T1" fmla="*/ 0 h 244"/>
                <a:gd name="T2" fmla="*/ 45 w 148"/>
                <a:gd name="T3" fmla="*/ 63 h 244"/>
                <a:gd name="T4" fmla="*/ 27 w 148"/>
                <a:gd name="T5" fmla="*/ 69 h 244"/>
                <a:gd name="T6" fmla="*/ 9 w 148"/>
                <a:gd name="T7" fmla="*/ 81 h 244"/>
                <a:gd name="T8" fmla="*/ 30 w 148"/>
                <a:gd name="T9" fmla="*/ 141 h 244"/>
                <a:gd name="T10" fmla="*/ 39 w 148"/>
                <a:gd name="T11" fmla="*/ 168 h 244"/>
                <a:gd name="T12" fmla="*/ 45 w 148"/>
                <a:gd name="T13" fmla="*/ 177 h 244"/>
                <a:gd name="T14" fmla="*/ 63 w 148"/>
                <a:gd name="T15" fmla="*/ 183 h 244"/>
                <a:gd name="T16" fmla="*/ 72 w 148"/>
                <a:gd name="T17" fmla="*/ 147 h 244"/>
                <a:gd name="T18" fmla="*/ 93 w 148"/>
                <a:gd name="T19" fmla="*/ 126 h 244"/>
                <a:gd name="T20" fmla="*/ 84 w 148"/>
                <a:gd name="T21" fmla="*/ 51 h 244"/>
                <a:gd name="T22" fmla="*/ 105 w 148"/>
                <a:gd name="T23" fmla="*/ 36 h 244"/>
                <a:gd name="T24" fmla="*/ 84 w 148"/>
                <a:gd name="T25" fmla="*/ 15 h 244"/>
                <a:gd name="T26" fmla="*/ 72 w 148"/>
                <a:gd name="T27" fmla="*/ 0 h 24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79" name="Freeform 51"/>
            <p:cNvSpPr>
              <a:spLocks/>
            </p:cNvSpPr>
            <p:nvPr/>
          </p:nvSpPr>
          <p:spPr bwMode="invGray">
            <a:xfrm>
              <a:off x="3894" y="3043"/>
              <a:ext cx="71" cy="137"/>
            </a:xfrm>
            <a:custGeom>
              <a:avLst/>
              <a:gdLst>
                <a:gd name="T0" fmla="*/ 36 w 96"/>
                <a:gd name="T1" fmla="*/ 1 h 183"/>
                <a:gd name="T2" fmla="*/ 38 w 96"/>
                <a:gd name="T3" fmla="*/ 26 h 183"/>
                <a:gd name="T4" fmla="*/ 44 w 96"/>
                <a:gd name="T5" fmla="*/ 46 h 183"/>
                <a:gd name="T6" fmla="*/ 46 w 96"/>
                <a:gd name="T7" fmla="*/ 69 h 183"/>
                <a:gd name="T8" fmla="*/ 50 w 96"/>
                <a:gd name="T9" fmla="*/ 79 h 183"/>
                <a:gd name="T10" fmla="*/ 53 w 96"/>
                <a:gd name="T11" fmla="*/ 94 h 183"/>
                <a:gd name="T12" fmla="*/ 42 w 96"/>
                <a:gd name="T13" fmla="*/ 70 h 183"/>
                <a:gd name="T14" fmla="*/ 26 w 96"/>
                <a:gd name="T15" fmla="*/ 58 h 183"/>
                <a:gd name="T16" fmla="*/ 4 w 96"/>
                <a:gd name="T17" fmla="*/ 62 h 183"/>
                <a:gd name="T18" fmla="*/ 6 w 96"/>
                <a:gd name="T19" fmla="*/ 76 h 183"/>
                <a:gd name="T20" fmla="*/ 30 w 96"/>
                <a:gd name="T21" fmla="*/ 85 h 183"/>
                <a:gd name="T22" fmla="*/ 42 w 96"/>
                <a:gd name="T23" fmla="*/ 101 h 183"/>
                <a:gd name="T24" fmla="*/ 53 w 96"/>
                <a:gd name="T25" fmla="*/ 101 h 183"/>
                <a:gd name="T26" fmla="*/ 58 w 96"/>
                <a:gd name="T27" fmla="*/ 112 h 183"/>
                <a:gd name="T28" fmla="*/ 71 w 96"/>
                <a:gd name="T29" fmla="*/ 134 h 183"/>
                <a:gd name="T30" fmla="*/ 60 w 96"/>
                <a:gd name="T31" fmla="*/ 94 h 183"/>
                <a:gd name="T32" fmla="*/ 59 w 96"/>
                <a:gd name="T33" fmla="*/ 70 h 183"/>
                <a:gd name="T34" fmla="*/ 53 w 96"/>
                <a:gd name="T35" fmla="*/ 47 h 183"/>
                <a:gd name="T36" fmla="*/ 47 w 96"/>
                <a:gd name="T37" fmla="*/ 31 h 183"/>
                <a:gd name="T38" fmla="*/ 42 w 96"/>
                <a:gd name="T39" fmla="*/ 15 h 183"/>
                <a:gd name="T40" fmla="*/ 36 w 96"/>
                <a:gd name="T41" fmla="*/ 1 h 18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80" name="Freeform 52"/>
            <p:cNvSpPr>
              <a:spLocks/>
            </p:cNvSpPr>
            <p:nvPr/>
          </p:nvSpPr>
          <p:spPr bwMode="invGray">
            <a:xfrm>
              <a:off x="3943" y="3153"/>
              <a:ext cx="40" cy="131"/>
            </a:xfrm>
            <a:custGeom>
              <a:avLst/>
              <a:gdLst>
                <a:gd name="T0" fmla="*/ 4 w 54"/>
                <a:gd name="T1" fmla="*/ 0 h 175"/>
                <a:gd name="T2" fmla="*/ 0 w 54"/>
                <a:gd name="T3" fmla="*/ 19 h 175"/>
                <a:gd name="T4" fmla="*/ 7 w 54"/>
                <a:gd name="T5" fmla="*/ 40 h 175"/>
                <a:gd name="T6" fmla="*/ 13 w 54"/>
                <a:gd name="T7" fmla="*/ 70 h 175"/>
                <a:gd name="T8" fmla="*/ 25 w 54"/>
                <a:gd name="T9" fmla="*/ 97 h 175"/>
                <a:gd name="T10" fmla="*/ 40 w 54"/>
                <a:gd name="T11" fmla="*/ 131 h 175"/>
                <a:gd name="T12" fmla="*/ 30 w 54"/>
                <a:gd name="T13" fmla="*/ 86 h 175"/>
                <a:gd name="T14" fmla="*/ 25 w 54"/>
                <a:gd name="T15" fmla="*/ 70 h 175"/>
                <a:gd name="T16" fmla="*/ 21 w 54"/>
                <a:gd name="T17" fmla="*/ 46 h 175"/>
                <a:gd name="T18" fmla="*/ 19 w 54"/>
                <a:gd name="T19" fmla="*/ 34 h 175"/>
                <a:gd name="T20" fmla="*/ 12 w 54"/>
                <a:gd name="T21" fmla="*/ 28 h 175"/>
                <a:gd name="T22" fmla="*/ 4 w 54"/>
                <a:gd name="T23" fmla="*/ 0 h 17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81" name="Freeform 53"/>
            <p:cNvSpPr>
              <a:spLocks/>
            </p:cNvSpPr>
            <p:nvPr/>
          </p:nvSpPr>
          <p:spPr bwMode="invGray">
            <a:xfrm>
              <a:off x="3988" y="3290"/>
              <a:ext cx="65" cy="53"/>
            </a:xfrm>
            <a:custGeom>
              <a:avLst/>
              <a:gdLst>
                <a:gd name="T0" fmla="*/ 2 w 86"/>
                <a:gd name="T1" fmla="*/ 0 h 73"/>
                <a:gd name="T2" fmla="*/ 6 w 86"/>
                <a:gd name="T3" fmla="*/ 25 h 73"/>
                <a:gd name="T4" fmla="*/ 17 w 86"/>
                <a:gd name="T5" fmla="*/ 31 h 73"/>
                <a:gd name="T6" fmla="*/ 36 w 86"/>
                <a:gd name="T7" fmla="*/ 36 h 73"/>
                <a:gd name="T8" fmla="*/ 47 w 86"/>
                <a:gd name="T9" fmla="*/ 41 h 73"/>
                <a:gd name="T10" fmla="*/ 56 w 86"/>
                <a:gd name="T11" fmla="*/ 48 h 73"/>
                <a:gd name="T12" fmla="*/ 65 w 86"/>
                <a:gd name="T13" fmla="*/ 50 h 73"/>
                <a:gd name="T14" fmla="*/ 54 w 86"/>
                <a:gd name="T15" fmla="*/ 28 h 73"/>
                <a:gd name="T16" fmla="*/ 48 w 86"/>
                <a:gd name="T17" fmla="*/ 16 h 73"/>
                <a:gd name="T18" fmla="*/ 27 w 86"/>
                <a:gd name="T19" fmla="*/ 17 h 73"/>
                <a:gd name="T20" fmla="*/ 18 w 86"/>
                <a:gd name="T21" fmla="*/ 14 h 73"/>
                <a:gd name="T22" fmla="*/ 5 w 86"/>
                <a:gd name="T23" fmla="*/ 0 h 73"/>
                <a:gd name="T24" fmla="*/ 2 w 86"/>
                <a:gd name="T25" fmla="*/ 0 h 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82" name="Freeform 54"/>
            <p:cNvSpPr>
              <a:spLocks/>
            </p:cNvSpPr>
            <p:nvPr/>
          </p:nvSpPr>
          <p:spPr bwMode="invGray">
            <a:xfrm>
              <a:off x="4092" y="3195"/>
              <a:ext cx="83" cy="118"/>
            </a:xfrm>
            <a:custGeom>
              <a:avLst/>
              <a:gdLst>
                <a:gd name="T0" fmla="*/ 73 w 111"/>
                <a:gd name="T1" fmla="*/ 0 h 156"/>
                <a:gd name="T2" fmla="*/ 56 w 111"/>
                <a:gd name="T3" fmla="*/ 8 h 156"/>
                <a:gd name="T4" fmla="*/ 17 w 111"/>
                <a:gd name="T5" fmla="*/ 11 h 156"/>
                <a:gd name="T6" fmla="*/ 10 w 111"/>
                <a:gd name="T7" fmla="*/ 25 h 156"/>
                <a:gd name="T8" fmla="*/ 8 w 111"/>
                <a:gd name="T9" fmla="*/ 46 h 156"/>
                <a:gd name="T10" fmla="*/ 10 w 111"/>
                <a:gd name="T11" fmla="*/ 57 h 156"/>
                <a:gd name="T12" fmla="*/ 2 w 111"/>
                <a:gd name="T13" fmla="*/ 67 h 156"/>
                <a:gd name="T14" fmla="*/ 10 w 111"/>
                <a:gd name="T15" fmla="*/ 82 h 156"/>
                <a:gd name="T16" fmla="*/ 17 w 111"/>
                <a:gd name="T17" fmla="*/ 94 h 156"/>
                <a:gd name="T18" fmla="*/ 11 w 111"/>
                <a:gd name="T19" fmla="*/ 109 h 156"/>
                <a:gd name="T20" fmla="*/ 18 w 111"/>
                <a:gd name="T21" fmla="*/ 118 h 156"/>
                <a:gd name="T22" fmla="*/ 31 w 111"/>
                <a:gd name="T23" fmla="*/ 109 h 156"/>
                <a:gd name="T24" fmla="*/ 37 w 111"/>
                <a:gd name="T25" fmla="*/ 70 h 156"/>
                <a:gd name="T26" fmla="*/ 42 w 111"/>
                <a:gd name="T27" fmla="*/ 95 h 156"/>
                <a:gd name="T28" fmla="*/ 49 w 111"/>
                <a:gd name="T29" fmla="*/ 110 h 156"/>
                <a:gd name="T30" fmla="*/ 46 w 111"/>
                <a:gd name="T31" fmla="*/ 85 h 156"/>
                <a:gd name="T32" fmla="*/ 54 w 111"/>
                <a:gd name="T33" fmla="*/ 55 h 156"/>
                <a:gd name="T34" fmla="*/ 52 w 111"/>
                <a:gd name="T35" fmla="*/ 39 h 156"/>
                <a:gd name="T36" fmla="*/ 40 w 111"/>
                <a:gd name="T37" fmla="*/ 45 h 156"/>
                <a:gd name="T38" fmla="*/ 26 w 111"/>
                <a:gd name="T39" fmla="*/ 41 h 156"/>
                <a:gd name="T40" fmla="*/ 31 w 111"/>
                <a:gd name="T41" fmla="*/ 27 h 156"/>
                <a:gd name="T42" fmla="*/ 46 w 111"/>
                <a:gd name="T43" fmla="*/ 26 h 156"/>
                <a:gd name="T44" fmla="*/ 58 w 111"/>
                <a:gd name="T45" fmla="*/ 30 h 156"/>
                <a:gd name="T46" fmla="*/ 73 w 111"/>
                <a:gd name="T47" fmla="*/ 23 h 156"/>
                <a:gd name="T48" fmla="*/ 83 w 111"/>
                <a:gd name="T49" fmla="*/ 10 h 156"/>
                <a:gd name="T50" fmla="*/ 73 w 111"/>
                <a:gd name="T51" fmla="*/ 0 h 15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83" name="Freeform 55"/>
            <p:cNvSpPr>
              <a:spLocks/>
            </p:cNvSpPr>
            <p:nvPr/>
          </p:nvSpPr>
          <p:spPr bwMode="invGray">
            <a:xfrm>
              <a:off x="4064" y="2777"/>
              <a:ext cx="22" cy="71"/>
            </a:xfrm>
            <a:custGeom>
              <a:avLst/>
              <a:gdLst>
                <a:gd name="T0" fmla="*/ 9 w 30"/>
                <a:gd name="T1" fmla="*/ 0 h 94"/>
                <a:gd name="T2" fmla="*/ 0 w 30"/>
                <a:gd name="T3" fmla="*/ 12 h 94"/>
                <a:gd name="T4" fmla="*/ 4 w 30"/>
                <a:gd name="T5" fmla="*/ 28 h 94"/>
                <a:gd name="T6" fmla="*/ 1 w 30"/>
                <a:gd name="T7" fmla="*/ 46 h 94"/>
                <a:gd name="T8" fmla="*/ 12 w 30"/>
                <a:gd name="T9" fmla="*/ 71 h 94"/>
                <a:gd name="T10" fmla="*/ 22 w 30"/>
                <a:gd name="T11" fmla="*/ 62 h 94"/>
                <a:gd name="T12" fmla="*/ 16 w 30"/>
                <a:gd name="T13" fmla="*/ 46 h 94"/>
                <a:gd name="T14" fmla="*/ 9 w 30"/>
                <a:gd name="T15" fmla="*/ 0 h 9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84" name="Freeform 56"/>
            <p:cNvSpPr>
              <a:spLocks/>
            </p:cNvSpPr>
            <p:nvPr/>
          </p:nvSpPr>
          <p:spPr bwMode="invGray">
            <a:xfrm>
              <a:off x="4078" y="2896"/>
              <a:ext cx="61" cy="118"/>
            </a:xfrm>
            <a:custGeom>
              <a:avLst/>
              <a:gdLst>
                <a:gd name="T0" fmla="*/ 9 w 81"/>
                <a:gd name="T1" fmla="*/ 1 h 158"/>
                <a:gd name="T2" fmla="*/ 0 w 81"/>
                <a:gd name="T3" fmla="*/ 15 h 158"/>
                <a:gd name="T4" fmla="*/ 6 w 81"/>
                <a:gd name="T5" fmla="*/ 37 h 158"/>
                <a:gd name="T6" fmla="*/ 5 w 81"/>
                <a:gd name="T7" fmla="*/ 80 h 158"/>
                <a:gd name="T8" fmla="*/ 13 w 81"/>
                <a:gd name="T9" fmla="*/ 77 h 158"/>
                <a:gd name="T10" fmla="*/ 15 w 81"/>
                <a:gd name="T11" fmla="*/ 86 h 158"/>
                <a:gd name="T12" fmla="*/ 22 w 81"/>
                <a:gd name="T13" fmla="*/ 91 h 158"/>
                <a:gd name="T14" fmla="*/ 29 w 81"/>
                <a:gd name="T15" fmla="*/ 105 h 158"/>
                <a:gd name="T16" fmla="*/ 36 w 81"/>
                <a:gd name="T17" fmla="*/ 96 h 158"/>
                <a:gd name="T18" fmla="*/ 49 w 81"/>
                <a:gd name="T19" fmla="*/ 100 h 158"/>
                <a:gd name="T20" fmla="*/ 47 w 81"/>
                <a:gd name="T21" fmla="*/ 81 h 158"/>
                <a:gd name="T22" fmla="*/ 36 w 81"/>
                <a:gd name="T23" fmla="*/ 78 h 158"/>
                <a:gd name="T24" fmla="*/ 29 w 81"/>
                <a:gd name="T25" fmla="*/ 68 h 158"/>
                <a:gd name="T26" fmla="*/ 25 w 81"/>
                <a:gd name="T27" fmla="*/ 55 h 158"/>
                <a:gd name="T28" fmla="*/ 31 w 81"/>
                <a:gd name="T29" fmla="*/ 40 h 158"/>
                <a:gd name="T30" fmla="*/ 26 w 81"/>
                <a:gd name="T31" fmla="*/ 26 h 158"/>
                <a:gd name="T32" fmla="*/ 32 w 81"/>
                <a:gd name="T33" fmla="*/ 15 h 158"/>
                <a:gd name="T34" fmla="*/ 22 w 81"/>
                <a:gd name="T35" fmla="*/ 3 h 158"/>
                <a:gd name="T36" fmla="*/ 14 w 81"/>
                <a:gd name="T37" fmla="*/ 5 h 158"/>
                <a:gd name="T38" fmla="*/ 9 w 81"/>
                <a:gd name="T39" fmla="*/ 1 h 15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85" name="Freeform 57"/>
            <p:cNvSpPr>
              <a:spLocks/>
            </p:cNvSpPr>
            <p:nvPr/>
          </p:nvSpPr>
          <p:spPr bwMode="invGray">
            <a:xfrm>
              <a:off x="4121" y="3052"/>
              <a:ext cx="64" cy="78"/>
            </a:xfrm>
            <a:custGeom>
              <a:avLst/>
              <a:gdLst>
                <a:gd name="T0" fmla="*/ 39 w 85"/>
                <a:gd name="T1" fmla="*/ 0 h 105"/>
                <a:gd name="T2" fmla="*/ 33 w 85"/>
                <a:gd name="T3" fmla="*/ 13 h 105"/>
                <a:gd name="T4" fmla="*/ 24 w 85"/>
                <a:gd name="T5" fmla="*/ 22 h 105"/>
                <a:gd name="T6" fmla="*/ 12 w 85"/>
                <a:gd name="T7" fmla="*/ 26 h 105"/>
                <a:gd name="T8" fmla="*/ 6 w 85"/>
                <a:gd name="T9" fmla="*/ 36 h 105"/>
                <a:gd name="T10" fmla="*/ 3 w 85"/>
                <a:gd name="T11" fmla="*/ 55 h 105"/>
                <a:gd name="T12" fmla="*/ 10 w 85"/>
                <a:gd name="T13" fmla="*/ 53 h 105"/>
                <a:gd name="T14" fmla="*/ 19 w 85"/>
                <a:gd name="T15" fmla="*/ 46 h 105"/>
                <a:gd name="T16" fmla="*/ 26 w 85"/>
                <a:gd name="T17" fmla="*/ 51 h 105"/>
                <a:gd name="T18" fmla="*/ 44 w 85"/>
                <a:gd name="T19" fmla="*/ 74 h 105"/>
                <a:gd name="T20" fmla="*/ 53 w 85"/>
                <a:gd name="T21" fmla="*/ 53 h 105"/>
                <a:gd name="T22" fmla="*/ 64 w 85"/>
                <a:gd name="T23" fmla="*/ 51 h 105"/>
                <a:gd name="T24" fmla="*/ 56 w 85"/>
                <a:gd name="T25" fmla="*/ 29 h 105"/>
                <a:gd name="T26" fmla="*/ 39 w 85"/>
                <a:gd name="T27" fmla="*/ 0 h 10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86" name="Freeform 58"/>
            <p:cNvSpPr>
              <a:spLocks/>
            </p:cNvSpPr>
            <p:nvPr/>
          </p:nvSpPr>
          <p:spPr bwMode="invGray">
            <a:xfrm>
              <a:off x="4197" y="3193"/>
              <a:ext cx="29" cy="49"/>
            </a:xfrm>
            <a:custGeom>
              <a:avLst/>
              <a:gdLst>
                <a:gd name="T0" fmla="*/ 5 w 38"/>
                <a:gd name="T1" fmla="*/ 20 h 66"/>
                <a:gd name="T2" fmla="*/ 20 w 38"/>
                <a:gd name="T3" fmla="*/ 49 h 66"/>
                <a:gd name="T4" fmla="*/ 23 w 38"/>
                <a:gd name="T5" fmla="*/ 39 h 66"/>
                <a:gd name="T6" fmla="*/ 29 w 38"/>
                <a:gd name="T7" fmla="*/ 30 h 66"/>
                <a:gd name="T8" fmla="*/ 23 w 38"/>
                <a:gd name="T9" fmla="*/ 19 h 66"/>
                <a:gd name="T10" fmla="*/ 15 w 38"/>
                <a:gd name="T11" fmla="*/ 10 h 66"/>
                <a:gd name="T12" fmla="*/ 8 w 38"/>
                <a:gd name="T13" fmla="*/ 1 h 66"/>
                <a:gd name="T14" fmla="*/ 2 w 38"/>
                <a:gd name="T15" fmla="*/ 9 h 66"/>
                <a:gd name="T16" fmla="*/ 5 w 38"/>
                <a:gd name="T17" fmla="*/ 20 h 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87" name="Freeform 59"/>
            <p:cNvSpPr>
              <a:spLocks/>
            </p:cNvSpPr>
            <p:nvPr/>
          </p:nvSpPr>
          <p:spPr bwMode="invGray">
            <a:xfrm>
              <a:off x="4181" y="3275"/>
              <a:ext cx="18" cy="16"/>
            </a:xfrm>
            <a:custGeom>
              <a:avLst/>
              <a:gdLst>
                <a:gd name="T0" fmla="*/ 0 w 24"/>
                <a:gd name="T1" fmla="*/ 0 h 23"/>
                <a:gd name="T2" fmla="*/ 5 w 24"/>
                <a:gd name="T3" fmla="*/ 16 h 23"/>
                <a:gd name="T4" fmla="*/ 18 w 24"/>
                <a:gd name="T5" fmla="*/ 8 h 23"/>
                <a:gd name="T6" fmla="*/ 0 w 24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88" name="Freeform 60"/>
            <p:cNvSpPr>
              <a:spLocks/>
            </p:cNvSpPr>
            <p:nvPr/>
          </p:nvSpPr>
          <p:spPr bwMode="invGray">
            <a:xfrm>
              <a:off x="4208" y="3265"/>
              <a:ext cx="45" cy="36"/>
            </a:xfrm>
            <a:custGeom>
              <a:avLst/>
              <a:gdLst>
                <a:gd name="T0" fmla="*/ 7 w 60"/>
                <a:gd name="T1" fmla="*/ 0 h 49"/>
                <a:gd name="T2" fmla="*/ 0 w 60"/>
                <a:gd name="T3" fmla="*/ 13 h 49"/>
                <a:gd name="T4" fmla="*/ 21 w 60"/>
                <a:gd name="T5" fmla="*/ 24 h 49"/>
                <a:gd name="T6" fmla="*/ 32 w 60"/>
                <a:gd name="T7" fmla="*/ 34 h 49"/>
                <a:gd name="T8" fmla="*/ 45 w 60"/>
                <a:gd name="T9" fmla="*/ 31 h 49"/>
                <a:gd name="T10" fmla="*/ 37 w 60"/>
                <a:gd name="T11" fmla="*/ 18 h 49"/>
                <a:gd name="T12" fmla="*/ 21 w 60"/>
                <a:gd name="T13" fmla="*/ 2 h 49"/>
                <a:gd name="T14" fmla="*/ 14 w 60"/>
                <a:gd name="T15" fmla="*/ 12 h 49"/>
                <a:gd name="T16" fmla="*/ 7 w 60"/>
                <a:gd name="T17" fmla="*/ 0 h 4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89" name="Freeform 61"/>
            <p:cNvSpPr>
              <a:spLocks/>
            </p:cNvSpPr>
            <p:nvPr/>
          </p:nvSpPr>
          <p:spPr bwMode="invGray">
            <a:xfrm>
              <a:off x="4277" y="3335"/>
              <a:ext cx="24" cy="33"/>
            </a:xfrm>
            <a:custGeom>
              <a:avLst/>
              <a:gdLst>
                <a:gd name="T0" fmla="*/ 21 w 32"/>
                <a:gd name="T1" fmla="*/ 0 h 44"/>
                <a:gd name="T2" fmla="*/ 8 w 32"/>
                <a:gd name="T3" fmla="*/ 8 h 44"/>
                <a:gd name="T4" fmla="*/ 9 w 32"/>
                <a:gd name="T5" fmla="*/ 24 h 44"/>
                <a:gd name="T6" fmla="*/ 18 w 32"/>
                <a:gd name="T7" fmla="*/ 27 h 44"/>
                <a:gd name="T8" fmla="*/ 21 w 32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90" name="Freeform 62"/>
            <p:cNvSpPr>
              <a:spLocks/>
            </p:cNvSpPr>
            <p:nvPr/>
          </p:nvSpPr>
          <p:spPr bwMode="invGray">
            <a:xfrm>
              <a:off x="4544" y="3293"/>
              <a:ext cx="46" cy="47"/>
            </a:xfrm>
            <a:custGeom>
              <a:avLst/>
              <a:gdLst>
                <a:gd name="T0" fmla="*/ 5 w 61"/>
                <a:gd name="T1" fmla="*/ 0 h 63"/>
                <a:gd name="T2" fmla="*/ 0 w 61"/>
                <a:gd name="T3" fmla="*/ 10 h 63"/>
                <a:gd name="T4" fmla="*/ 18 w 61"/>
                <a:gd name="T5" fmla="*/ 26 h 63"/>
                <a:gd name="T6" fmla="*/ 27 w 61"/>
                <a:gd name="T7" fmla="*/ 40 h 63"/>
                <a:gd name="T8" fmla="*/ 35 w 61"/>
                <a:gd name="T9" fmla="*/ 47 h 63"/>
                <a:gd name="T10" fmla="*/ 46 w 61"/>
                <a:gd name="T11" fmla="*/ 42 h 63"/>
                <a:gd name="T12" fmla="*/ 25 w 61"/>
                <a:gd name="T13" fmla="*/ 13 h 63"/>
                <a:gd name="T14" fmla="*/ 5 w 61"/>
                <a:gd name="T15" fmla="*/ 0 h 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91" name="Freeform 63"/>
            <p:cNvSpPr>
              <a:spLocks/>
            </p:cNvSpPr>
            <p:nvPr/>
          </p:nvSpPr>
          <p:spPr bwMode="invGray">
            <a:xfrm>
              <a:off x="4147" y="3352"/>
              <a:ext cx="46" cy="50"/>
            </a:xfrm>
            <a:custGeom>
              <a:avLst/>
              <a:gdLst>
                <a:gd name="T0" fmla="*/ 21 w 61"/>
                <a:gd name="T1" fmla="*/ 5 h 67"/>
                <a:gd name="T2" fmla="*/ 23 w 61"/>
                <a:gd name="T3" fmla="*/ 25 h 67"/>
                <a:gd name="T4" fmla="*/ 12 w 61"/>
                <a:gd name="T5" fmla="*/ 32 h 67"/>
                <a:gd name="T6" fmla="*/ 17 w 61"/>
                <a:gd name="T7" fmla="*/ 50 h 67"/>
                <a:gd name="T8" fmla="*/ 36 w 61"/>
                <a:gd name="T9" fmla="*/ 43 h 67"/>
                <a:gd name="T10" fmla="*/ 45 w 61"/>
                <a:gd name="T11" fmla="*/ 35 h 67"/>
                <a:gd name="T12" fmla="*/ 38 w 61"/>
                <a:gd name="T13" fmla="*/ 21 h 67"/>
                <a:gd name="T14" fmla="*/ 43 w 61"/>
                <a:gd name="T15" fmla="*/ 10 h 67"/>
                <a:gd name="T16" fmla="*/ 41 w 61"/>
                <a:gd name="T17" fmla="*/ 1 h 67"/>
                <a:gd name="T18" fmla="*/ 35 w 61"/>
                <a:gd name="T19" fmla="*/ 3 h 67"/>
                <a:gd name="T20" fmla="*/ 38 w 61"/>
                <a:gd name="T21" fmla="*/ 4 h 67"/>
                <a:gd name="T22" fmla="*/ 37 w 61"/>
                <a:gd name="T23" fmla="*/ 12 h 67"/>
                <a:gd name="T24" fmla="*/ 32 w 61"/>
                <a:gd name="T25" fmla="*/ 17 h 67"/>
                <a:gd name="T26" fmla="*/ 21 w 61"/>
                <a:gd name="T27" fmla="*/ 5 h 6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92" name="Freeform 64"/>
            <p:cNvSpPr>
              <a:spLocks/>
            </p:cNvSpPr>
            <p:nvPr/>
          </p:nvSpPr>
          <p:spPr bwMode="invGray">
            <a:xfrm>
              <a:off x="4098" y="3371"/>
              <a:ext cx="32" cy="27"/>
            </a:xfrm>
            <a:custGeom>
              <a:avLst/>
              <a:gdLst>
                <a:gd name="T0" fmla="*/ 16 w 43"/>
                <a:gd name="T1" fmla="*/ 2 h 36"/>
                <a:gd name="T2" fmla="*/ 4 w 43"/>
                <a:gd name="T3" fmla="*/ 5 h 36"/>
                <a:gd name="T4" fmla="*/ 25 w 43"/>
                <a:gd name="T5" fmla="*/ 27 h 36"/>
                <a:gd name="T6" fmla="*/ 31 w 43"/>
                <a:gd name="T7" fmla="*/ 23 h 36"/>
                <a:gd name="T8" fmla="*/ 16 w 43"/>
                <a:gd name="T9" fmla="*/ 2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93" name="Freeform 65"/>
            <p:cNvSpPr>
              <a:spLocks/>
            </p:cNvSpPr>
            <p:nvPr/>
          </p:nvSpPr>
          <p:spPr bwMode="invGray">
            <a:xfrm>
              <a:off x="4077" y="3342"/>
              <a:ext cx="24" cy="31"/>
            </a:xfrm>
            <a:custGeom>
              <a:avLst/>
              <a:gdLst>
                <a:gd name="T0" fmla="*/ 16 w 32"/>
                <a:gd name="T1" fmla="*/ 0 h 41"/>
                <a:gd name="T2" fmla="*/ 0 w 32"/>
                <a:gd name="T3" fmla="*/ 20 h 41"/>
                <a:gd name="T4" fmla="*/ 12 w 32"/>
                <a:gd name="T5" fmla="*/ 18 h 41"/>
                <a:gd name="T6" fmla="*/ 14 w 32"/>
                <a:gd name="T7" fmla="*/ 22 h 41"/>
                <a:gd name="T8" fmla="*/ 12 w 32"/>
                <a:gd name="T9" fmla="*/ 26 h 41"/>
                <a:gd name="T10" fmla="*/ 23 w 32"/>
                <a:gd name="T11" fmla="*/ 16 h 41"/>
                <a:gd name="T12" fmla="*/ 18 w 32"/>
                <a:gd name="T13" fmla="*/ 7 h 41"/>
                <a:gd name="T14" fmla="*/ 16 w 32"/>
                <a:gd name="T15" fmla="*/ 0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94" name="Freeform 66"/>
            <p:cNvSpPr>
              <a:spLocks/>
            </p:cNvSpPr>
            <p:nvPr/>
          </p:nvSpPr>
          <p:spPr bwMode="invGray">
            <a:xfrm>
              <a:off x="4111" y="3353"/>
              <a:ext cx="34" cy="24"/>
            </a:xfrm>
            <a:custGeom>
              <a:avLst/>
              <a:gdLst>
                <a:gd name="T0" fmla="*/ 16 w 45"/>
                <a:gd name="T1" fmla="*/ 0 h 32"/>
                <a:gd name="T2" fmla="*/ 0 w 45"/>
                <a:gd name="T3" fmla="*/ 5 h 32"/>
                <a:gd name="T4" fmla="*/ 20 w 45"/>
                <a:gd name="T5" fmla="*/ 23 h 32"/>
                <a:gd name="T6" fmla="*/ 34 w 45"/>
                <a:gd name="T7" fmla="*/ 18 h 32"/>
                <a:gd name="T8" fmla="*/ 17 w 45"/>
                <a:gd name="T9" fmla="*/ 8 h 32"/>
                <a:gd name="T10" fmla="*/ 16 w 45"/>
                <a:gd name="T11" fmla="*/ 0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95" name="Freeform 67"/>
            <p:cNvSpPr>
              <a:spLocks/>
            </p:cNvSpPr>
            <p:nvPr/>
          </p:nvSpPr>
          <p:spPr bwMode="invGray">
            <a:xfrm>
              <a:off x="4062" y="3021"/>
              <a:ext cx="27" cy="55"/>
            </a:xfrm>
            <a:custGeom>
              <a:avLst/>
              <a:gdLst>
                <a:gd name="T0" fmla="*/ 23 w 35"/>
                <a:gd name="T1" fmla="*/ 0 h 74"/>
                <a:gd name="T2" fmla="*/ 16 w 35"/>
                <a:gd name="T3" fmla="*/ 11 h 74"/>
                <a:gd name="T4" fmla="*/ 7 w 35"/>
                <a:gd name="T5" fmla="*/ 27 h 74"/>
                <a:gd name="T6" fmla="*/ 0 w 35"/>
                <a:gd name="T7" fmla="*/ 44 h 74"/>
                <a:gd name="T8" fmla="*/ 6 w 35"/>
                <a:gd name="T9" fmla="*/ 55 h 74"/>
                <a:gd name="T10" fmla="*/ 15 w 35"/>
                <a:gd name="T11" fmla="*/ 44 h 74"/>
                <a:gd name="T12" fmla="*/ 27 w 35"/>
                <a:gd name="T13" fmla="*/ 24 h 74"/>
                <a:gd name="T14" fmla="*/ 23 w 35"/>
                <a:gd name="T15" fmla="*/ 0 h 7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96" name="Freeform 68"/>
            <p:cNvSpPr>
              <a:spLocks/>
            </p:cNvSpPr>
            <p:nvPr/>
          </p:nvSpPr>
          <p:spPr bwMode="invGray">
            <a:xfrm>
              <a:off x="4113" y="3012"/>
              <a:ext cx="19" cy="56"/>
            </a:xfrm>
            <a:custGeom>
              <a:avLst/>
              <a:gdLst>
                <a:gd name="T0" fmla="*/ 10 w 25"/>
                <a:gd name="T1" fmla="*/ 5 h 73"/>
                <a:gd name="T2" fmla="*/ 3 w 25"/>
                <a:gd name="T3" fmla="*/ 6 h 73"/>
                <a:gd name="T4" fmla="*/ 0 w 25"/>
                <a:gd name="T5" fmla="*/ 17 h 73"/>
                <a:gd name="T6" fmla="*/ 11 w 25"/>
                <a:gd name="T7" fmla="*/ 31 h 73"/>
                <a:gd name="T8" fmla="*/ 19 w 25"/>
                <a:gd name="T9" fmla="*/ 43 h 73"/>
                <a:gd name="T10" fmla="*/ 12 w 25"/>
                <a:gd name="T11" fmla="*/ 15 h 73"/>
                <a:gd name="T12" fmla="*/ 10 w 25"/>
                <a:gd name="T13" fmla="*/ 5 h 7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97" name="Freeform 69"/>
            <p:cNvSpPr>
              <a:spLocks/>
            </p:cNvSpPr>
            <p:nvPr/>
          </p:nvSpPr>
          <p:spPr bwMode="invGray">
            <a:xfrm>
              <a:off x="4135" y="2995"/>
              <a:ext cx="10" cy="25"/>
            </a:xfrm>
            <a:custGeom>
              <a:avLst/>
              <a:gdLst>
                <a:gd name="T0" fmla="*/ 8 w 14"/>
                <a:gd name="T1" fmla="*/ 0 h 33"/>
                <a:gd name="T2" fmla="*/ 1 w 14"/>
                <a:gd name="T3" fmla="*/ 8 h 33"/>
                <a:gd name="T4" fmla="*/ 8 w 14"/>
                <a:gd name="T5" fmla="*/ 19 h 33"/>
                <a:gd name="T6" fmla="*/ 8 w 14"/>
                <a:gd name="T7" fmla="*/ 0 h 3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98" name="Freeform 70"/>
            <p:cNvSpPr>
              <a:spLocks/>
            </p:cNvSpPr>
            <p:nvPr/>
          </p:nvSpPr>
          <p:spPr bwMode="invGray">
            <a:xfrm>
              <a:off x="4145" y="3007"/>
              <a:ext cx="21" cy="48"/>
            </a:xfrm>
            <a:custGeom>
              <a:avLst/>
              <a:gdLst>
                <a:gd name="T0" fmla="*/ 4 w 28"/>
                <a:gd name="T1" fmla="*/ 0 h 64"/>
                <a:gd name="T2" fmla="*/ 8 w 28"/>
                <a:gd name="T3" fmla="*/ 11 h 64"/>
                <a:gd name="T4" fmla="*/ 15 w 28"/>
                <a:gd name="T5" fmla="*/ 16 h 64"/>
                <a:gd name="T6" fmla="*/ 6 w 28"/>
                <a:gd name="T7" fmla="*/ 29 h 64"/>
                <a:gd name="T8" fmla="*/ 0 w 28"/>
                <a:gd name="T9" fmla="*/ 42 h 64"/>
                <a:gd name="T10" fmla="*/ 8 w 28"/>
                <a:gd name="T11" fmla="*/ 43 h 64"/>
                <a:gd name="T12" fmla="*/ 20 w 28"/>
                <a:gd name="T13" fmla="*/ 20 h 64"/>
                <a:gd name="T14" fmla="*/ 4 w 28"/>
                <a:gd name="T15" fmla="*/ 0 h 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99" name="Freeform 71"/>
            <p:cNvSpPr>
              <a:spLocks/>
            </p:cNvSpPr>
            <p:nvPr/>
          </p:nvSpPr>
          <p:spPr bwMode="invGray">
            <a:xfrm>
              <a:off x="3876" y="3076"/>
              <a:ext cx="12" cy="27"/>
            </a:xfrm>
            <a:custGeom>
              <a:avLst/>
              <a:gdLst>
                <a:gd name="T0" fmla="*/ 11 w 16"/>
                <a:gd name="T1" fmla="*/ 2 h 36"/>
                <a:gd name="T2" fmla="*/ 0 w 16"/>
                <a:gd name="T3" fmla="*/ 5 h 36"/>
                <a:gd name="T4" fmla="*/ 6 w 16"/>
                <a:gd name="T5" fmla="*/ 17 h 36"/>
                <a:gd name="T6" fmla="*/ 11 w 16"/>
                <a:gd name="T7" fmla="*/ 2 h 3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00" name="Freeform 72"/>
            <p:cNvSpPr>
              <a:spLocks/>
            </p:cNvSpPr>
            <p:nvPr/>
          </p:nvSpPr>
          <p:spPr bwMode="invGray">
            <a:xfrm>
              <a:off x="3866" y="3053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01" name="Freeform 73"/>
            <p:cNvSpPr>
              <a:spLocks/>
            </p:cNvSpPr>
            <p:nvPr/>
          </p:nvSpPr>
          <p:spPr bwMode="invGray">
            <a:xfrm>
              <a:off x="3862" y="3035"/>
              <a:ext cx="11" cy="14"/>
            </a:xfrm>
            <a:custGeom>
              <a:avLst/>
              <a:gdLst>
                <a:gd name="T0" fmla="*/ 7 w 16"/>
                <a:gd name="T1" fmla="*/ 4 h 19"/>
                <a:gd name="T2" fmla="*/ 0 w 16"/>
                <a:gd name="T3" fmla="*/ 7 h 19"/>
                <a:gd name="T4" fmla="*/ 8 w 16"/>
                <a:gd name="T5" fmla="*/ 14 h 19"/>
                <a:gd name="T6" fmla="*/ 7 w 16"/>
                <a:gd name="T7" fmla="*/ 4 h 1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02" name="Freeform 74"/>
            <p:cNvSpPr>
              <a:spLocks/>
            </p:cNvSpPr>
            <p:nvPr/>
          </p:nvSpPr>
          <p:spPr bwMode="invGray">
            <a:xfrm>
              <a:off x="3850" y="2995"/>
              <a:ext cx="11" cy="19"/>
            </a:xfrm>
            <a:custGeom>
              <a:avLst/>
              <a:gdLst>
                <a:gd name="T0" fmla="*/ 5 w 14"/>
                <a:gd name="T1" fmla="*/ 0 h 25"/>
                <a:gd name="T2" fmla="*/ 0 w 14"/>
                <a:gd name="T3" fmla="*/ 10 h 25"/>
                <a:gd name="T4" fmla="*/ 9 w 14"/>
                <a:gd name="T5" fmla="*/ 18 h 25"/>
                <a:gd name="T6" fmla="*/ 5 w 14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03" name="Freeform 75"/>
            <p:cNvSpPr>
              <a:spLocks/>
            </p:cNvSpPr>
            <p:nvPr/>
          </p:nvSpPr>
          <p:spPr bwMode="invGray">
            <a:xfrm>
              <a:off x="3852" y="3020"/>
              <a:ext cx="17" cy="13"/>
            </a:xfrm>
            <a:custGeom>
              <a:avLst/>
              <a:gdLst>
                <a:gd name="T0" fmla="*/ 10 w 22"/>
                <a:gd name="T1" fmla="*/ 0 h 18"/>
                <a:gd name="T2" fmla="*/ 15 w 22"/>
                <a:gd name="T3" fmla="*/ 13 h 18"/>
                <a:gd name="T4" fmla="*/ 11 w 22"/>
                <a:gd name="T5" fmla="*/ 4 h 18"/>
                <a:gd name="T6" fmla="*/ 10 w 22"/>
                <a:gd name="T7" fmla="*/ 0 h 1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04" name="Freeform 76"/>
            <p:cNvSpPr>
              <a:spLocks/>
            </p:cNvSpPr>
            <p:nvPr/>
          </p:nvSpPr>
          <p:spPr bwMode="invGray">
            <a:xfrm>
              <a:off x="4688" y="3643"/>
              <a:ext cx="45" cy="60"/>
            </a:xfrm>
            <a:custGeom>
              <a:avLst/>
              <a:gdLst>
                <a:gd name="T0" fmla="*/ 8 w 60"/>
                <a:gd name="T1" fmla="*/ 5 h 81"/>
                <a:gd name="T2" fmla="*/ 2 w 60"/>
                <a:gd name="T3" fmla="*/ 13 h 81"/>
                <a:gd name="T4" fmla="*/ 11 w 60"/>
                <a:gd name="T5" fmla="*/ 29 h 81"/>
                <a:gd name="T6" fmla="*/ 20 w 60"/>
                <a:gd name="T7" fmla="*/ 40 h 81"/>
                <a:gd name="T8" fmla="*/ 30 w 60"/>
                <a:gd name="T9" fmla="*/ 47 h 81"/>
                <a:gd name="T10" fmla="*/ 38 w 60"/>
                <a:gd name="T11" fmla="*/ 60 h 81"/>
                <a:gd name="T12" fmla="*/ 39 w 60"/>
                <a:gd name="T13" fmla="*/ 42 h 81"/>
                <a:gd name="T14" fmla="*/ 32 w 60"/>
                <a:gd name="T15" fmla="*/ 27 h 81"/>
                <a:gd name="T16" fmla="*/ 19 w 60"/>
                <a:gd name="T17" fmla="*/ 13 h 81"/>
                <a:gd name="T18" fmla="*/ 8 w 60"/>
                <a:gd name="T19" fmla="*/ 5 h 8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05" name="Freeform 77"/>
            <p:cNvSpPr>
              <a:spLocks/>
            </p:cNvSpPr>
            <p:nvPr/>
          </p:nvSpPr>
          <p:spPr bwMode="invGray">
            <a:xfrm>
              <a:off x="4919" y="3594"/>
              <a:ext cx="53" cy="46"/>
            </a:xfrm>
            <a:custGeom>
              <a:avLst/>
              <a:gdLst>
                <a:gd name="T0" fmla="*/ 21 w 71"/>
                <a:gd name="T1" fmla="*/ 17 h 61"/>
                <a:gd name="T2" fmla="*/ 10 w 71"/>
                <a:gd name="T3" fmla="*/ 24 h 61"/>
                <a:gd name="T4" fmla="*/ 1 w 71"/>
                <a:gd name="T5" fmla="*/ 33 h 61"/>
                <a:gd name="T6" fmla="*/ 10 w 71"/>
                <a:gd name="T7" fmla="*/ 44 h 61"/>
                <a:gd name="T8" fmla="*/ 21 w 71"/>
                <a:gd name="T9" fmla="*/ 33 h 61"/>
                <a:gd name="T10" fmla="*/ 30 w 71"/>
                <a:gd name="T11" fmla="*/ 17 h 61"/>
                <a:gd name="T12" fmla="*/ 41 w 71"/>
                <a:gd name="T13" fmla="*/ 0 h 61"/>
                <a:gd name="T14" fmla="*/ 53 w 71"/>
                <a:gd name="T15" fmla="*/ 8 h 61"/>
                <a:gd name="T16" fmla="*/ 26 w 71"/>
                <a:gd name="T17" fmla="*/ 17 h 61"/>
                <a:gd name="T18" fmla="*/ 21 w 71"/>
                <a:gd name="T19" fmla="*/ 17 h 6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06" name="Freeform 78"/>
            <p:cNvSpPr>
              <a:spLocks/>
            </p:cNvSpPr>
            <p:nvPr/>
          </p:nvSpPr>
          <p:spPr bwMode="invGray">
            <a:xfrm>
              <a:off x="4759" y="3569"/>
              <a:ext cx="17" cy="24"/>
            </a:xfrm>
            <a:custGeom>
              <a:avLst/>
              <a:gdLst>
                <a:gd name="T0" fmla="*/ 7 w 23"/>
                <a:gd name="T1" fmla="*/ 0 h 30"/>
                <a:gd name="T2" fmla="*/ 0 w 23"/>
                <a:gd name="T3" fmla="*/ 11 h 30"/>
                <a:gd name="T4" fmla="*/ 9 w 23"/>
                <a:gd name="T5" fmla="*/ 24 h 30"/>
                <a:gd name="T6" fmla="*/ 7 w 23"/>
                <a:gd name="T7" fmla="*/ 0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07" name="Freeform 79"/>
            <p:cNvSpPr>
              <a:spLocks/>
            </p:cNvSpPr>
            <p:nvPr/>
          </p:nvSpPr>
          <p:spPr bwMode="invGray">
            <a:xfrm>
              <a:off x="4751" y="3547"/>
              <a:ext cx="21" cy="17"/>
            </a:xfrm>
            <a:custGeom>
              <a:avLst/>
              <a:gdLst>
                <a:gd name="T0" fmla="*/ 15 w 26"/>
                <a:gd name="T1" fmla="*/ 0 h 23"/>
                <a:gd name="T2" fmla="*/ 0 w 26"/>
                <a:gd name="T3" fmla="*/ 10 h 23"/>
                <a:gd name="T4" fmla="*/ 17 w 26"/>
                <a:gd name="T5" fmla="*/ 15 h 23"/>
                <a:gd name="T6" fmla="*/ 15 w 26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08" name="Freeform 80"/>
            <p:cNvSpPr>
              <a:spLocks/>
            </p:cNvSpPr>
            <p:nvPr/>
          </p:nvSpPr>
          <p:spPr bwMode="invGray">
            <a:xfrm>
              <a:off x="4598" y="3353"/>
              <a:ext cx="24" cy="33"/>
            </a:xfrm>
            <a:custGeom>
              <a:avLst/>
              <a:gdLst>
                <a:gd name="T0" fmla="*/ 21 w 32"/>
                <a:gd name="T1" fmla="*/ 0 h 44"/>
                <a:gd name="T2" fmla="*/ 8 w 32"/>
                <a:gd name="T3" fmla="*/ 8 h 44"/>
                <a:gd name="T4" fmla="*/ 9 w 32"/>
                <a:gd name="T5" fmla="*/ 24 h 44"/>
                <a:gd name="T6" fmla="*/ 18 w 32"/>
                <a:gd name="T7" fmla="*/ 27 h 44"/>
                <a:gd name="T8" fmla="*/ 21 w 32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09" name="Freeform 81"/>
            <p:cNvSpPr>
              <a:spLocks/>
            </p:cNvSpPr>
            <p:nvPr/>
          </p:nvSpPr>
          <p:spPr bwMode="invGray">
            <a:xfrm>
              <a:off x="4632" y="3396"/>
              <a:ext cx="26" cy="33"/>
            </a:xfrm>
            <a:custGeom>
              <a:avLst/>
              <a:gdLst>
                <a:gd name="T0" fmla="*/ 23 w 34"/>
                <a:gd name="T1" fmla="*/ 0 h 44"/>
                <a:gd name="T2" fmla="*/ 8 w 34"/>
                <a:gd name="T3" fmla="*/ 7 h 44"/>
                <a:gd name="T4" fmla="*/ 11 w 34"/>
                <a:gd name="T5" fmla="*/ 24 h 44"/>
                <a:gd name="T6" fmla="*/ 20 w 34"/>
                <a:gd name="T7" fmla="*/ 27 h 44"/>
                <a:gd name="T8" fmla="*/ 23 w 34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10" name="Freeform 82"/>
            <p:cNvSpPr>
              <a:spLocks/>
            </p:cNvSpPr>
            <p:nvPr/>
          </p:nvSpPr>
          <p:spPr bwMode="invGray">
            <a:xfrm>
              <a:off x="4659" y="3459"/>
              <a:ext cx="28" cy="28"/>
            </a:xfrm>
            <a:custGeom>
              <a:avLst/>
              <a:gdLst>
                <a:gd name="T0" fmla="*/ 25 w 38"/>
                <a:gd name="T1" fmla="*/ 2 h 37"/>
                <a:gd name="T2" fmla="*/ 7 w 38"/>
                <a:gd name="T3" fmla="*/ 2 h 37"/>
                <a:gd name="T4" fmla="*/ 10 w 38"/>
                <a:gd name="T5" fmla="*/ 19 h 37"/>
                <a:gd name="T6" fmla="*/ 19 w 38"/>
                <a:gd name="T7" fmla="*/ 22 h 37"/>
                <a:gd name="T8" fmla="*/ 25 w 38"/>
                <a:gd name="T9" fmla="*/ 2 h 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11" name="Freeform 83"/>
            <p:cNvSpPr>
              <a:spLocks/>
            </p:cNvSpPr>
            <p:nvPr/>
          </p:nvSpPr>
          <p:spPr bwMode="invGray">
            <a:xfrm>
              <a:off x="4693" y="3449"/>
              <a:ext cx="28" cy="26"/>
            </a:xfrm>
            <a:custGeom>
              <a:avLst/>
              <a:gdLst>
                <a:gd name="T0" fmla="*/ 25 w 38"/>
                <a:gd name="T1" fmla="*/ 2 h 34"/>
                <a:gd name="T2" fmla="*/ 7 w 38"/>
                <a:gd name="T3" fmla="*/ 2 h 34"/>
                <a:gd name="T4" fmla="*/ 12 w 38"/>
                <a:gd name="T5" fmla="*/ 17 h 34"/>
                <a:gd name="T6" fmla="*/ 20 w 38"/>
                <a:gd name="T7" fmla="*/ 17 h 34"/>
                <a:gd name="T8" fmla="*/ 25 w 38"/>
                <a:gd name="T9" fmla="*/ 2 h 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12" name="Freeform 84"/>
            <p:cNvSpPr>
              <a:spLocks/>
            </p:cNvSpPr>
            <p:nvPr/>
          </p:nvSpPr>
          <p:spPr bwMode="invGray">
            <a:xfrm>
              <a:off x="4683" y="3413"/>
              <a:ext cx="26" cy="20"/>
            </a:xfrm>
            <a:custGeom>
              <a:avLst/>
              <a:gdLst>
                <a:gd name="T0" fmla="*/ 23 w 35"/>
                <a:gd name="T1" fmla="*/ 1 h 27"/>
                <a:gd name="T2" fmla="*/ 7 w 35"/>
                <a:gd name="T3" fmla="*/ 1 h 27"/>
                <a:gd name="T4" fmla="*/ 10 w 35"/>
                <a:gd name="T5" fmla="*/ 11 h 27"/>
                <a:gd name="T6" fmla="*/ 19 w 35"/>
                <a:gd name="T7" fmla="*/ 14 h 27"/>
                <a:gd name="T8" fmla="*/ 23 w 35"/>
                <a:gd name="T9" fmla="*/ 1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13" name="Freeform 85"/>
            <p:cNvSpPr>
              <a:spLocks/>
            </p:cNvSpPr>
            <p:nvPr/>
          </p:nvSpPr>
          <p:spPr bwMode="invGray">
            <a:xfrm>
              <a:off x="4657" y="3388"/>
              <a:ext cx="26" cy="35"/>
            </a:xfrm>
            <a:custGeom>
              <a:avLst/>
              <a:gdLst>
                <a:gd name="T0" fmla="*/ 21 w 35"/>
                <a:gd name="T1" fmla="*/ 12 h 47"/>
                <a:gd name="T2" fmla="*/ 14 w 35"/>
                <a:gd name="T3" fmla="*/ 1 h 47"/>
                <a:gd name="T4" fmla="*/ 7 w 35"/>
                <a:gd name="T5" fmla="*/ 19 h 47"/>
                <a:gd name="T6" fmla="*/ 14 w 35"/>
                <a:gd name="T7" fmla="*/ 26 h 47"/>
                <a:gd name="T8" fmla="*/ 20 w 35"/>
                <a:gd name="T9" fmla="*/ 22 h 47"/>
                <a:gd name="T10" fmla="*/ 21 w 35"/>
                <a:gd name="T11" fmla="*/ 12 h 4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14" name="Freeform 86"/>
            <p:cNvSpPr>
              <a:spLocks/>
            </p:cNvSpPr>
            <p:nvPr/>
          </p:nvSpPr>
          <p:spPr bwMode="invGray">
            <a:xfrm>
              <a:off x="4625" y="3372"/>
              <a:ext cx="24" cy="26"/>
            </a:xfrm>
            <a:custGeom>
              <a:avLst/>
              <a:gdLst>
                <a:gd name="T0" fmla="*/ 17 w 32"/>
                <a:gd name="T1" fmla="*/ 7 h 35"/>
                <a:gd name="T2" fmla="*/ 8 w 32"/>
                <a:gd name="T3" fmla="*/ 1 h 35"/>
                <a:gd name="T4" fmla="*/ 9 w 32"/>
                <a:gd name="T5" fmla="*/ 17 h 35"/>
                <a:gd name="T6" fmla="*/ 18 w 32"/>
                <a:gd name="T7" fmla="*/ 20 h 35"/>
                <a:gd name="T8" fmla="*/ 17 w 32"/>
                <a:gd name="T9" fmla="*/ 7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15" name="Freeform 87"/>
            <p:cNvSpPr>
              <a:spLocks/>
            </p:cNvSpPr>
            <p:nvPr/>
          </p:nvSpPr>
          <p:spPr bwMode="invGray">
            <a:xfrm>
              <a:off x="4665" y="3425"/>
              <a:ext cx="24" cy="26"/>
            </a:xfrm>
            <a:custGeom>
              <a:avLst/>
              <a:gdLst>
                <a:gd name="T0" fmla="*/ 17 w 32"/>
                <a:gd name="T1" fmla="*/ 7 h 35"/>
                <a:gd name="T2" fmla="*/ 8 w 32"/>
                <a:gd name="T3" fmla="*/ 1 h 35"/>
                <a:gd name="T4" fmla="*/ 9 w 32"/>
                <a:gd name="T5" fmla="*/ 17 h 35"/>
                <a:gd name="T6" fmla="*/ 18 w 32"/>
                <a:gd name="T7" fmla="*/ 20 h 35"/>
                <a:gd name="T8" fmla="*/ 17 w 32"/>
                <a:gd name="T9" fmla="*/ 7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16" name="Freeform 88"/>
            <p:cNvSpPr>
              <a:spLocks/>
            </p:cNvSpPr>
            <p:nvPr/>
          </p:nvSpPr>
          <p:spPr bwMode="invGray">
            <a:xfrm>
              <a:off x="3055" y="2051"/>
              <a:ext cx="141" cy="108"/>
            </a:xfrm>
            <a:custGeom>
              <a:avLst/>
              <a:gdLst>
                <a:gd name="T0" fmla="*/ 128 w 189"/>
                <a:gd name="T1" fmla="*/ 3 h 144"/>
                <a:gd name="T2" fmla="*/ 138 w 189"/>
                <a:gd name="T3" fmla="*/ 3 h 144"/>
                <a:gd name="T4" fmla="*/ 141 w 189"/>
                <a:gd name="T5" fmla="*/ 12 h 144"/>
                <a:gd name="T6" fmla="*/ 140 w 189"/>
                <a:gd name="T7" fmla="*/ 18 h 144"/>
                <a:gd name="T8" fmla="*/ 98 w 189"/>
                <a:gd name="T9" fmla="*/ 33 h 144"/>
                <a:gd name="T10" fmla="*/ 81 w 189"/>
                <a:gd name="T11" fmla="*/ 44 h 144"/>
                <a:gd name="T12" fmla="*/ 72 w 189"/>
                <a:gd name="T13" fmla="*/ 47 h 144"/>
                <a:gd name="T14" fmla="*/ 53 w 189"/>
                <a:gd name="T15" fmla="*/ 62 h 144"/>
                <a:gd name="T16" fmla="*/ 56 w 189"/>
                <a:gd name="T17" fmla="*/ 69 h 144"/>
                <a:gd name="T18" fmla="*/ 62 w 189"/>
                <a:gd name="T19" fmla="*/ 87 h 144"/>
                <a:gd name="T20" fmla="*/ 80 w 189"/>
                <a:gd name="T21" fmla="*/ 95 h 144"/>
                <a:gd name="T22" fmla="*/ 69 w 189"/>
                <a:gd name="T23" fmla="*/ 105 h 144"/>
                <a:gd name="T24" fmla="*/ 62 w 189"/>
                <a:gd name="T25" fmla="*/ 98 h 144"/>
                <a:gd name="T26" fmla="*/ 53 w 189"/>
                <a:gd name="T27" fmla="*/ 101 h 144"/>
                <a:gd name="T28" fmla="*/ 16 w 189"/>
                <a:gd name="T29" fmla="*/ 92 h 144"/>
                <a:gd name="T30" fmla="*/ 14 w 189"/>
                <a:gd name="T31" fmla="*/ 80 h 144"/>
                <a:gd name="T32" fmla="*/ 35 w 189"/>
                <a:gd name="T33" fmla="*/ 68 h 144"/>
                <a:gd name="T34" fmla="*/ 38 w 189"/>
                <a:gd name="T35" fmla="*/ 57 h 144"/>
                <a:gd name="T36" fmla="*/ 35 w 189"/>
                <a:gd name="T37" fmla="*/ 48 h 144"/>
                <a:gd name="T38" fmla="*/ 54 w 189"/>
                <a:gd name="T39" fmla="*/ 35 h 144"/>
                <a:gd name="T40" fmla="*/ 72 w 189"/>
                <a:gd name="T41" fmla="*/ 27 h 144"/>
                <a:gd name="T42" fmla="*/ 84 w 189"/>
                <a:gd name="T43" fmla="*/ 18 h 144"/>
                <a:gd name="T44" fmla="*/ 128 w 189"/>
                <a:gd name="T45" fmla="*/ 3 h 14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17" name="Freeform 89"/>
            <p:cNvSpPr>
              <a:spLocks/>
            </p:cNvSpPr>
            <p:nvPr/>
          </p:nvSpPr>
          <p:spPr bwMode="invGray">
            <a:xfrm>
              <a:off x="3139" y="2155"/>
              <a:ext cx="40" cy="12"/>
            </a:xfrm>
            <a:custGeom>
              <a:avLst/>
              <a:gdLst>
                <a:gd name="T0" fmla="*/ 18 w 53"/>
                <a:gd name="T1" fmla="*/ 0 h 17"/>
                <a:gd name="T2" fmla="*/ 9 w 53"/>
                <a:gd name="T3" fmla="*/ 1 h 17"/>
                <a:gd name="T4" fmla="*/ 24 w 53"/>
                <a:gd name="T5" fmla="*/ 11 h 17"/>
                <a:gd name="T6" fmla="*/ 33 w 53"/>
                <a:gd name="T7" fmla="*/ 10 h 17"/>
                <a:gd name="T8" fmla="*/ 18 w 53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18" name="Freeform 90"/>
            <p:cNvSpPr>
              <a:spLocks/>
            </p:cNvSpPr>
            <p:nvPr/>
          </p:nvSpPr>
          <p:spPr bwMode="invGray">
            <a:xfrm>
              <a:off x="3344" y="1999"/>
              <a:ext cx="42" cy="28"/>
            </a:xfrm>
            <a:custGeom>
              <a:avLst/>
              <a:gdLst>
                <a:gd name="T0" fmla="*/ 42 w 57"/>
                <a:gd name="T1" fmla="*/ 3 h 37"/>
                <a:gd name="T2" fmla="*/ 18 w 57"/>
                <a:gd name="T3" fmla="*/ 18 h 37"/>
                <a:gd name="T4" fmla="*/ 8 w 57"/>
                <a:gd name="T5" fmla="*/ 26 h 37"/>
                <a:gd name="T6" fmla="*/ 7 w 57"/>
                <a:gd name="T7" fmla="*/ 3 h 37"/>
                <a:gd name="T8" fmla="*/ 15 w 57"/>
                <a:gd name="T9" fmla="*/ 0 h 37"/>
                <a:gd name="T10" fmla="*/ 42 w 57"/>
                <a:gd name="T11" fmla="*/ 3 h 3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19" name="Freeform 91"/>
            <p:cNvSpPr>
              <a:spLocks/>
            </p:cNvSpPr>
            <p:nvPr/>
          </p:nvSpPr>
          <p:spPr bwMode="invGray">
            <a:xfrm>
              <a:off x="3374" y="2012"/>
              <a:ext cx="50" cy="20"/>
            </a:xfrm>
            <a:custGeom>
              <a:avLst/>
              <a:gdLst>
                <a:gd name="T0" fmla="*/ 21 w 68"/>
                <a:gd name="T1" fmla="*/ 0 h 26"/>
                <a:gd name="T2" fmla="*/ 8 w 68"/>
                <a:gd name="T3" fmla="*/ 5 h 26"/>
                <a:gd name="T4" fmla="*/ 42 w 68"/>
                <a:gd name="T5" fmla="*/ 20 h 26"/>
                <a:gd name="T6" fmla="*/ 46 w 68"/>
                <a:gd name="T7" fmla="*/ 18 h 26"/>
                <a:gd name="T8" fmla="*/ 21 w 68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20" name="Freeform 92"/>
            <p:cNvSpPr>
              <a:spLocks/>
            </p:cNvSpPr>
            <p:nvPr/>
          </p:nvSpPr>
          <p:spPr bwMode="invGray">
            <a:xfrm>
              <a:off x="3428" y="2015"/>
              <a:ext cx="50" cy="32"/>
            </a:xfrm>
            <a:custGeom>
              <a:avLst/>
              <a:gdLst>
                <a:gd name="T0" fmla="*/ 38 w 66"/>
                <a:gd name="T1" fmla="*/ 7 h 43"/>
                <a:gd name="T2" fmla="*/ 20 w 66"/>
                <a:gd name="T3" fmla="*/ 7 h 43"/>
                <a:gd name="T4" fmla="*/ 8 w 66"/>
                <a:gd name="T5" fmla="*/ 7 h 43"/>
                <a:gd name="T6" fmla="*/ 6 w 66"/>
                <a:gd name="T7" fmla="*/ 26 h 43"/>
                <a:gd name="T8" fmla="*/ 24 w 66"/>
                <a:gd name="T9" fmla="*/ 32 h 43"/>
                <a:gd name="T10" fmla="*/ 47 w 66"/>
                <a:gd name="T11" fmla="*/ 20 h 43"/>
                <a:gd name="T12" fmla="*/ 38 w 66"/>
                <a:gd name="T13" fmla="*/ 7 h 4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21" name="Freeform 93"/>
            <p:cNvSpPr>
              <a:spLocks/>
            </p:cNvSpPr>
            <p:nvPr/>
          </p:nvSpPr>
          <p:spPr bwMode="invGray">
            <a:xfrm>
              <a:off x="3777" y="2042"/>
              <a:ext cx="88" cy="31"/>
            </a:xfrm>
            <a:custGeom>
              <a:avLst/>
              <a:gdLst>
                <a:gd name="T0" fmla="*/ 11 w 117"/>
                <a:gd name="T1" fmla="*/ 0 h 41"/>
                <a:gd name="T2" fmla="*/ 6 w 117"/>
                <a:gd name="T3" fmla="*/ 12 h 41"/>
                <a:gd name="T4" fmla="*/ 38 w 117"/>
                <a:gd name="T5" fmla="*/ 23 h 41"/>
                <a:gd name="T6" fmla="*/ 57 w 117"/>
                <a:gd name="T7" fmla="*/ 27 h 41"/>
                <a:gd name="T8" fmla="*/ 84 w 117"/>
                <a:gd name="T9" fmla="*/ 17 h 41"/>
                <a:gd name="T10" fmla="*/ 59 w 117"/>
                <a:gd name="T11" fmla="*/ 3 h 41"/>
                <a:gd name="T12" fmla="*/ 11 w 117"/>
                <a:gd name="T13" fmla="*/ 0 h 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22" name="Freeform 94"/>
            <p:cNvSpPr>
              <a:spLocks/>
            </p:cNvSpPr>
            <p:nvPr/>
          </p:nvSpPr>
          <p:spPr bwMode="invGray">
            <a:xfrm>
              <a:off x="3867" y="2041"/>
              <a:ext cx="46" cy="24"/>
            </a:xfrm>
            <a:custGeom>
              <a:avLst/>
              <a:gdLst>
                <a:gd name="T0" fmla="*/ 24 w 62"/>
                <a:gd name="T1" fmla="*/ 3 h 32"/>
                <a:gd name="T2" fmla="*/ 46 w 62"/>
                <a:gd name="T3" fmla="*/ 8 h 32"/>
                <a:gd name="T4" fmla="*/ 22 w 62"/>
                <a:gd name="T5" fmla="*/ 24 h 32"/>
                <a:gd name="T6" fmla="*/ 4 w 62"/>
                <a:gd name="T7" fmla="*/ 17 h 32"/>
                <a:gd name="T8" fmla="*/ 24 w 62"/>
                <a:gd name="T9" fmla="*/ 3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23" name="Freeform 95"/>
            <p:cNvSpPr>
              <a:spLocks/>
            </p:cNvSpPr>
            <p:nvPr/>
          </p:nvSpPr>
          <p:spPr bwMode="invGray">
            <a:xfrm>
              <a:off x="3846" y="2070"/>
              <a:ext cx="37" cy="17"/>
            </a:xfrm>
            <a:custGeom>
              <a:avLst/>
              <a:gdLst>
                <a:gd name="T0" fmla="*/ 15 w 49"/>
                <a:gd name="T1" fmla="*/ 1 h 23"/>
                <a:gd name="T2" fmla="*/ 5 w 49"/>
                <a:gd name="T3" fmla="*/ 4 h 23"/>
                <a:gd name="T4" fmla="*/ 29 w 49"/>
                <a:gd name="T5" fmla="*/ 17 h 23"/>
                <a:gd name="T6" fmla="*/ 15 w 49"/>
                <a:gd name="T7" fmla="*/ 1 h 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24" name="Freeform 96"/>
            <p:cNvSpPr>
              <a:spLocks/>
            </p:cNvSpPr>
            <p:nvPr/>
          </p:nvSpPr>
          <p:spPr bwMode="invGray">
            <a:xfrm>
              <a:off x="4098" y="2294"/>
              <a:ext cx="76" cy="115"/>
            </a:xfrm>
            <a:custGeom>
              <a:avLst/>
              <a:gdLst>
                <a:gd name="T0" fmla="*/ 4 w 102"/>
                <a:gd name="T1" fmla="*/ 0 h 152"/>
                <a:gd name="T2" fmla="*/ 0 w 102"/>
                <a:gd name="T3" fmla="*/ 14 h 152"/>
                <a:gd name="T4" fmla="*/ 10 w 102"/>
                <a:gd name="T5" fmla="*/ 32 h 152"/>
                <a:gd name="T6" fmla="*/ 24 w 102"/>
                <a:gd name="T7" fmla="*/ 54 h 152"/>
                <a:gd name="T8" fmla="*/ 27 w 102"/>
                <a:gd name="T9" fmla="*/ 79 h 152"/>
                <a:gd name="T10" fmla="*/ 60 w 102"/>
                <a:gd name="T11" fmla="*/ 115 h 152"/>
                <a:gd name="T12" fmla="*/ 64 w 102"/>
                <a:gd name="T13" fmla="*/ 94 h 152"/>
                <a:gd name="T14" fmla="*/ 55 w 102"/>
                <a:gd name="T15" fmla="*/ 77 h 152"/>
                <a:gd name="T16" fmla="*/ 46 w 102"/>
                <a:gd name="T17" fmla="*/ 70 h 152"/>
                <a:gd name="T18" fmla="*/ 39 w 102"/>
                <a:gd name="T19" fmla="*/ 56 h 152"/>
                <a:gd name="T20" fmla="*/ 31 w 102"/>
                <a:gd name="T21" fmla="*/ 33 h 152"/>
                <a:gd name="T22" fmla="*/ 3 w 102"/>
                <a:gd name="T23" fmla="*/ 9 h 152"/>
                <a:gd name="T24" fmla="*/ 4 w 102"/>
                <a:gd name="T25" fmla="*/ 0 h 15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25" name="Freeform 97"/>
            <p:cNvSpPr>
              <a:spLocks/>
            </p:cNvSpPr>
            <p:nvPr/>
          </p:nvSpPr>
          <p:spPr bwMode="invGray">
            <a:xfrm>
              <a:off x="4159" y="2412"/>
              <a:ext cx="55" cy="78"/>
            </a:xfrm>
            <a:custGeom>
              <a:avLst/>
              <a:gdLst>
                <a:gd name="T0" fmla="*/ 48 w 74"/>
                <a:gd name="T1" fmla="*/ 17 h 103"/>
                <a:gd name="T2" fmla="*/ 55 w 74"/>
                <a:gd name="T3" fmla="*/ 30 h 103"/>
                <a:gd name="T4" fmla="*/ 22 w 74"/>
                <a:gd name="T5" fmla="*/ 64 h 103"/>
                <a:gd name="T6" fmla="*/ 24 w 74"/>
                <a:gd name="T7" fmla="*/ 76 h 103"/>
                <a:gd name="T8" fmla="*/ 15 w 74"/>
                <a:gd name="T9" fmla="*/ 71 h 103"/>
                <a:gd name="T10" fmla="*/ 4 w 74"/>
                <a:gd name="T11" fmla="*/ 64 h 103"/>
                <a:gd name="T12" fmla="*/ 0 w 74"/>
                <a:gd name="T13" fmla="*/ 62 h 103"/>
                <a:gd name="T14" fmla="*/ 7 w 74"/>
                <a:gd name="T15" fmla="*/ 44 h 103"/>
                <a:gd name="T16" fmla="*/ 9 w 74"/>
                <a:gd name="T17" fmla="*/ 39 h 103"/>
                <a:gd name="T18" fmla="*/ 1 w 74"/>
                <a:gd name="T19" fmla="*/ 18 h 103"/>
                <a:gd name="T20" fmla="*/ 3 w 74"/>
                <a:gd name="T21" fmla="*/ 11 h 103"/>
                <a:gd name="T22" fmla="*/ 19 w 74"/>
                <a:gd name="T23" fmla="*/ 17 h 103"/>
                <a:gd name="T24" fmla="*/ 27 w 74"/>
                <a:gd name="T25" fmla="*/ 27 h 103"/>
                <a:gd name="T26" fmla="*/ 48 w 74"/>
                <a:gd name="T27" fmla="*/ 17 h 10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26" name="Freeform 98"/>
            <p:cNvSpPr>
              <a:spLocks/>
            </p:cNvSpPr>
            <p:nvPr/>
          </p:nvSpPr>
          <p:spPr bwMode="invGray">
            <a:xfrm>
              <a:off x="4123" y="2492"/>
              <a:ext cx="109" cy="189"/>
            </a:xfrm>
            <a:custGeom>
              <a:avLst/>
              <a:gdLst>
                <a:gd name="T0" fmla="*/ 61 w 146"/>
                <a:gd name="T1" fmla="*/ 75 h 252"/>
                <a:gd name="T2" fmla="*/ 49 w 146"/>
                <a:gd name="T3" fmla="*/ 80 h 252"/>
                <a:gd name="T4" fmla="*/ 48 w 146"/>
                <a:gd name="T5" fmla="*/ 99 h 252"/>
                <a:gd name="T6" fmla="*/ 16 w 146"/>
                <a:gd name="T7" fmla="*/ 110 h 252"/>
                <a:gd name="T8" fmla="*/ 6 w 146"/>
                <a:gd name="T9" fmla="*/ 126 h 252"/>
                <a:gd name="T10" fmla="*/ 15 w 146"/>
                <a:gd name="T11" fmla="*/ 137 h 252"/>
                <a:gd name="T12" fmla="*/ 6 w 146"/>
                <a:gd name="T13" fmla="*/ 149 h 252"/>
                <a:gd name="T14" fmla="*/ 18 w 146"/>
                <a:gd name="T15" fmla="*/ 189 h 252"/>
                <a:gd name="T16" fmla="*/ 21 w 146"/>
                <a:gd name="T17" fmla="*/ 161 h 252"/>
                <a:gd name="T18" fmla="*/ 16 w 146"/>
                <a:gd name="T19" fmla="*/ 144 h 252"/>
                <a:gd name="T20" fmla="*/ 31 w 146"/>
                <a:gd name="T21" fmla="*/ 132 h 252"/>
                <a:gd name="T22" fmla="*/ 39 w 146"/>
                <a:gd name="T23" fmla="*/ 119 h 252"/>
                <a:gd name="T24" fmla="*/ 49 w 146"/>
                <a:gd name="T25" fmla="*/ 131 h 252"/>
                <a:gd name="T26" fmla="*/ 33 w 146"/>
                <a:gd name="T27" fmla="*/ 143 h 252"/>
                <a:gd name="T28" fmla="*/ 42 w 146"/>
                <a:gd name="T29" fmla="*/ 150 h 252"/>
                <a:gd name="T30" fmla="*/ 51 w 146"/>
                <a:gd name="T31" fmla="*/ 134 h 252"/>
                <a:gd name="T32" fmla="*/ 63 w 146"/>
                <a:gd name="T33" fmla="*/ 138 h 252"/>
                <a:gd name="T34" fmla="*/ 78 w 146"/>
                <a:gd name="T35" fmla="*/ 111 h 252"/>
                <a:gd name="T36" fmla="*/ 85 w 146"/>
                <a:gd name="T37" fmla="*/ 117 h 252"/>
                <a:gd name="T38" fmla="*/ 102 w 146"/>
                <a:gd name="T39" fmla="*/ 111 h 252"/>
                <a:gd name="T40" fmla="*/ 109 w 146"/>
                <a:gd name="T41" fmla="*/ 98 h 252"/>
                <a:gd name="T42" fmla="*/ 106 w 146"/>
                <a:gd name="T43" fmla="*/ 83 h 252"/>
                <a:gd name="T44" fmla="*/ 100 w 146"/>
                <a:gd name="T45" fmla="*/ 74 h 252"/>
                <a:gd name="T46" fmla="*/ 91 w 146"/>
                <a:gd name="T47" fmla="*/ 30 h 252"/>
                <a:gd name="T48" fmla="*/ 70 w 146"/>
                <a:gd name="T49" fmla="*/ 0 h 252"/>
                <a:gd name="T50" fmla="*/ 58 w 146"/>
                <a:gd name="T51" fmla="*/ 9 h 252"/>
                <a:gd name="T52" fmla="*/ 72 w 146"/>
                <a:gd name="T53" fmla="*/ 26 h 252"/>
                <a:gd name="T54" fmla="*/ 72 w 146"/>
                <a:gd name="T55" fmla="*/ 48 h 252"/>
                <a:gd name="T56" fmla="*/ 61 w 146"/>
                <a:gd name="T57" fmla="*/ 75 h 25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27" name="Freeform 99"/>
            <p:cNvSpPr>
              <a:spLocks/>
            </p:cNvSpPr>
            <p:nvPr/>
          </p:nvSpPr>
          <p:spPr bwMode="invGray">
            <a:xfrm>
              <a:off x="3062" y="1988"/>
              <a:ext cx="52" cy="30"/>
            </a:xfrm>
            <a:custGeom>
              <a:avLst/>
              <a:gdLst>
                <a:gd name="T0" fmla="*/ 44 w 70"/>
                <a:gd name="T1" fmla="*/ 0 h 40"/>
                <a:gd name="T2" fmla="*/ 48 w 70"/>
                <a:gd name="T3" fmla="*/ 15 h 40"/>
                <a:gd name="T4" fmla="*/ 30 w 70"/>
                <a:gd name="T5" fmla="*/ 18 h 40"/>
                <a:gd name="T6" fmla="*/ 23 w 70"/>
                <a:gd name="T7" fmla="*/ 30 h 40"/>
                <a:gd name="T8" fmla="*/ 5 w 70"/>
                <a:gd name="T9" fmla="*/ 29 h 40"/>
                <a:gd name="T10" fmla="*/ 1 w 70"/>
                <a:gd name="T11" fmla="*/ 27 h 40"/>
                <a:gd name="T12" fmla="*/ 25 w 70"/>
                <a:gd name="T13" fmla="*/ 15 h 40"/>
                <a:gd name="T14" fmla="*/ 44 w 70"/>
                <a:gd name="T15" fmla="*/ 0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28" name="Freeform 100"/>
            <p:cNvSpPr>
              <a:spLocks/>
            </p:cNvSpPr>
            <p:nvPr/>
          </p:nvSpPr>
          <p:spPr bwMode="invGray">
            <a:xfrm>
              <a:off x="2955" y="1997"/>
              <a:ext cx="19" cy="21"/>
            </a:xfrm>
            <a:custGeom>
              <a:avLst/>
              <a:gdLst>
                <a:gd name="T0" fmla="*/ 13 w 26"/>
                <a:gd name="T1" fmla="*/ 0 h 29"/>
                <a:gd name="T2" fmla="*/ 0 w 26"/>
                <a:gd name="T3" fmla="*/ 13 h 29"/>
                <a:gd name="T4" fmla="*/ 13 w 26"/>
                <a:gd name="T5" fmla="*/ 19 h 29"/>
                <a:gd name="T6" fmla="*/ 13 w 26"/>
                <a:gd name="T7" fmla="*/ 0 h 2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29" name="Freeform 101"/>
            <p:cNvSpPr>
              <a:spLocks/>
            </p:cNvSpPr>
            <p:nvPr/>
          </p:nvSpPr>
          <p:spPr bwMode="invGray">
            <a:xfrm>
              <a:off x="2979" y="1996"/>
              <a:ext cx="37" cy="27"/>
            </a:xfrm>
            <a:custGeom>
              <a:avLst/>
              <a:gdLst>
                <a:gd name="T0" fmla="*/ 11 w 49"/>
                <a:gd name="T1" fmla="*/ 5 h 36"/>
                <a:gd name="T2" fmla="*/ 0 w 49"/>
                <a:gd name="T3" fmla="*/ 14 h 36"/>
                <a:gd name="T4" fmla="*/ 5 w 49"/>
                <a:gd name="T5" fmla="*/ 24 h 36"/>
                <a:gd name="T6" fmla="*/ 14 w 49"/>
                <a:gd name="T7" fmla="*/ 27 h 36"/>
                <a:gd name="T8" fmla="*/ 30 w 49"/>
                <a:gd name="T9" fmla="*/ 20 h 36"/>
                <a:gd name="T10" fmla="*/ 11 w 49"/>
                <a:gd name="T11" fmla="*/ 5 h 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30" name="Freeform 102"/>
            <p:cNvSpPr>
              <a:spLocks/>
            </p:cNvSpPr>
            <p:nvPr/>
          </p:nvSpPr>
          <p:spPr bwMode="invGray">
            <a:xfrm>
              <a:off x="3040" y="1987"/>
              <a:ext cx="20" cy="16"/>
            </a:xfrm>
            <a:custGeom>
              <a:avLst/>
              <a:gdLst>
                <a:gd name="T0" fmla="*/ 8 w 27"/>
                <a:gd name="T1" fmla="*/ 0 h 22"/>
                <a:gd name="T2" fmla="*/ 2 w 27"/>
                <a:gd name="T3" fmla="*/ 9 h 22"/>
                <a:gd name="T4" fmla="*/ 14 w 27"/>
                <a:gd name="T5" fmla="*/ 16 h 22"/>
                <a:gd name="T6" fmla="*/ 8 w 27"/>
                <a:gd name="T7" fmla="*/ 0 h 2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31" name="Freeform 103"/>
            <p:cNvSpPr>
              <a:spLocks/>
            </p:cNvSpPr>
            <p:nvPr/>
          </p:nvSpPr>
          <p:spPr bwMode="invGray">
            <a:xfrm>
              <a:off x="3022" y="2005"/>
              <a:ext cx="15" cy="13"/>
            </a:xfrm>
            <a:custGeom>
              <a:avLst/>
              <a:gdLst>
                <a:gd name="T0" fmla="*/ 8 w 20"/>
                <a:gd name="T1" fmla="*/ 0 h 18"/>
                <a:gd name="T2" fmla="*/ 7 w 20"/>
                <a:gd name="T3" fmla="*/ 13 h 18"/>
                <a:gd name="T4" fmla="*/ 8 w 20"/>
                <a:gd name="T5" fmla="*/ 0 h 1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32" name="Freeform 104"/>
            <p:cNvSpPr>
              <a:spLocks/>
            </p:cNvSpPr>
            <p:nvPr/>
          </p:nvSpPr>
          <p:spPr bwMode="invGray">
            <a:xfrm>
              <a:off x="4162" y="2021"/>
              <a:ext cx="18" cy="33"/>
            </a:xfrm>
            <a:custGeom>
              <a:avLst/>
              <a:gdLst>
                <a:gd name="T0" fmla="*/ 18 w 24"/>
                <a:gd name="T1" fmla="*/ 0 h 44"/>
                <a:gd name="T2" fmla="*/ 6 w 24"/>
                <a:gd name="T3" fmla="*/ 12 h 44"/>
                <a:gd name="T4" fmla="*/ 0 w 24"/>
                <a:gd name="T5" fmla="*/ 26 h 44"/>
                <a:gd name="T6" fmla="*/ 12 w 24"/>
                <a:gd name="T7" fmla="*/ 30 h 44"/>
                <a:gd name="T8" fmla="*/ 18 w 24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33" name="Freeform 105"/>
            <p:cNvSpPr>
              <a:spLocks/>
            </p:cNvSpPr>
            <p:nvPr/>
          </p:nvSpPr>
          <p:spPr bwMode="invGray">
            <a:xfrm>
              <a:off x="3278" y="3473"/>
              <a:ext cx="31" cy="18"/>
            </a:xfrm>
            <a:custGeom>
              <a:avLst/>
              <a:gdLst>
                <a:gd name="T0" fmla="*/ 23 w 41"/>
                <a:gd name="T1" fmla="*/ 0 h 24"/>
                <a:gd name="T2" fmla="*/ 20 w 41"/>
                <a:gd name="T3" fmla="*/ 18 h 24"/>
                <a:gd name="T4" fmla="*/ 23 w 41"/>
                <a:gd name="T5" fmla="*/ 0 h 2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34" name="Freeform 106"/>
            <p:cNvSpPr>
              <a:spLocks/>
            </p:cNvSpPr>
            <p:nvPr/>
          </p:nvSpPr>
          <p:spPr bwMode="invGray">
            <a:xfrm>
              <a:off x="3318" y="3466"/>
              <a:ext cx="11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8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35" name="Freeform 107"/>
            <p:cNvSpPr>
              <a:spLocks/>
            </p:cNvSpPr>
            <p:nvPr/>
          </p:nvSpPr>
          <p:spPr bwMode="invGray">
            <a:xfrm>
              <a:off x="3251" y="3312"/>
              <a:ext cx="9" cy="15"/>
            </a:xfrm>
            <a:custGeom>
              <a:avLst/>
              <a:gdLst>
                <a:gd name="T0" fmla="*/ 7 w 13"/>
                <a:gd name="T1" fmla="*/ 4 h 20"/>
                <a:gd name="T2" fmla="*/ 1 w 13"/>
                <a:gd name="T3" fmla="*/ 8 h 20"/>
                <a:gd name="T4" fmla="*/ 6 w 13"/>
                <a:gd name="T5" fmla="*/ 15 h 20"/>
                <a:gd name="T6" fmla="*/ 7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36" name="Freeform 108"/>
            <p:cNvSpPr>
              <a:spLocks/>
            </p:cNvSpPr>
            <p:nvPr/>
          </p:nvSpPr>
          <p:spPr bwMode="invGray">
            <a:xfrm>
              <a:off x="3311" y="3239"/>
              <a:ext cx="11" cy="19"/>
            </a:xfrm>
            <a:custGeom>
              <a:avLst/>
              <a:gdLst>
                <a:gd name="T0" fmla="*/ 5 w 14"/>
                <a:gd name="T1" fmla="*/ 0 h 25"/>
                <a:gd name="T2" fmla="*/ 0 w 14"/>
                <a:gd name="T3" fmla="*/ 10 h 25"/>
                <a:gd name="T4" fmla="*/ 9 w 14"/>
                <a:gd name="T5" fmla="*/ 18 h 25"/>
                <a:gd name="T6" fmla="*/ 5 w 14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37" name="Freeform 109"/>
            <p:cNvSpPr>
              <a:spLocks/>
            </p:cNvSpPr>
            <p:nvPr/>
          </p:nvSpPr>
          <p:spPr bwMode="invGray">
            <a:xfrm>
              <a:off x="3287" y="3238"/>
              <a:ext cx="11" cy="19"/>
            </a:xfrm>
            <a:custGeom>
              <a:avLst/>
              <a:gdLst>
                <a:gd name="T0" fmla="*/ 5 w 14"/>
                <a:gd name="T1" fmla="*/ 0 h 25"/>
                <a:gd name="T2" fmla="*/ 0 w 14"/>
                <a:gd name="T3" fmla="*/ 10 h 25"/>
                <a:gd name="T4" fmla="*/ 9 w 14"/>
                <a:gd name="T5" fmla="*/ 18 h 25"/>
                <a:gd name="T6" fmla="*/ 5 w 14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38" name="Freeform 110"/>
            <p:cNvSpPr>
              <a:spLocks/>
            </p:cNvSpPr>
            <p:nvPr/>
          </p:nvSpPr>
          <p:spPr bwMode="invGray">
            <a:xfrm>
              <a:off x="3276" y="3260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39" name="Freeform 111"/>
            <p:cNvSpPr>
              <a:spLocks/>
            </p:cNvSpPr>
            <p:nvPr/>
          </p:nvSpPr>
          <p:spPr bwMode="invGray">
            <a:xfrm>
              <a:off x="3251" y="3294"/>
              <a:ext cx="9" cy="15"/>
            </a:xfrm>
            <a:custGeom>
              <a:avLst/>
              <a:gdLst>
                <a:gd name="T0" fmla="*/ 7 w 13"/>
                <a:gd name="T1" fmla="*/ 4 h 20"/>
                <a:gd name="T2" fmla="*/ 1 w 13"/>
                <a:gd name="T3" fmla="*/ 8 h 20"/>
                <a:gd name="T4" fmla="*/ 6 w 13"/>
                <a:gd name="T5" fmla="*/ 15 h 20"/>
                <a:gd name="T6" fmla="*/ 7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40" name="Freeform 112"/>
            <p:cNvSpPr>
              <a:spLocks/>
            </p:cNvSpPr>
            <p:nvPr/>
          </p:nvSpPr>
          <p:spPr bwMode="invGray">
            <a:xfrm>
              <a:off x="3270" y="3281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41" name="Freeform 113"/>
            <p:cNvSpPr>
              <a:spLocks/>
            </p:cNvSpPr>
            <p:nvPr/>
          </p:nvSpPr>
          <p:spPr bwMode="invGray">
            <a:xfrm>
              <a:off x="2537" y="2293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42" name="Freeform 114"/>
            <p:cNvSpPr>
              <a:spLocks/>
            </p:cNvSpPr>
            <p:nvPr/>
          </p:nvSpPr>
          <p:spPr bwMode="invGray">
            <a:xfrm>
              <a:off x="2476" y="2259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143" name="Freeform 115"/>
            <p:cNvSpPr>
              <a:spLocks/>
            </p:cNvSpPr>
            <p:nvPr/>
          </p:nvSpPr>
          <p:spPr bwMode="invGray">
            <a:xfrm>
              <a:off x="2238" y="2042"/>
              <a:ext cx="2060" cy="1644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103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33" name="AutoShape 117"/>
          <p:cNvSpPr>
            <a:spLocks noChangeArrowheads="1"/>
          </p:cNvSpPr>
          <p:nvPr userDrawn="1"/>
        </p:nvSpPr>
        <p:spPr bwMode="gray">
          <a:xfrm rot="5400000">
            <a:off x="228600" y="381000"/>
            <a:ext cx="381000" cy="228600"/>
          </a:xfrm>
          <a:prstGeom prst="triangle">
            <a:avLst>
              <a:gd name="adj" fmla="val 50000"/>
            </a:avLst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34" name="AutoShape 118"/>
          <p:cNvSpPr>
            <a:spLocks noChangeArrowheads="1"/>
          </p:cNvSpPr>
          <p:nvPr userDrawn="1"/>
        </p:nvSpPr>
        <p:spPr bwMode="gray">
          <a:xfrm rot="5400000">
            <a:off x="533400" y="381000"/>
            <a:ext cx="381000" cy="228600"/>
          </a:xfrm>
          <a:prstGeom prst="triangle">
            <a:avLst>
              <a:gd name="adj" fmla="val 50000"/>
            </a:avLst>
          </a:prstGeom>
          <a:solidFill>
            <a:schemeClr val="bg2">
              <a:alpha val="8392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35" name="AutoShape 119"/>
          <p:cNvSpPr>
            <a:spLocks noChangeArrowheads="1"/>
          </p:cNvSpPr>
          <p:nvPr userDrawn="1"/>
        </p:nvSpPr>
        <p:spPr bwMode="gray">
          <a:xfrm rot="5400000">
            <a:off x="838200" y="381000"/>
            <a:ext cx="381000" cy="228600"/>
          </a:xfrm>
          <a:prstGeom prst="triangle">
            <a:avLst>
              <a:gd name="adj" fmla="val 50000"/>
            </a:avLst>
          </a:prstGeom>
          <a:solidFill>
            <a:schemeClr val="bg2">
              <a:alpha val="8392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403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F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344FD44F-26BE-4AEC-A0A6-310EC0BCF03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2" name="Rectangle 116"/>
          <p:cNvSpPr>
            <a:spLocks noChangeArrowheads="1"/>
          </p:cNvSpPr>
          <p:nvPr userDrawn="1"/>
        </p:nvSpPr>
        <p:spPr bwMode="auto">
          <a:xfrm>
            <a:off x="0" y="0"/>
            <a:ext cx="990600" cy="6858000"/>
          </a:xfrm>
          <a:prstGeom prst="rect">
            <a:avLst/>
          </a:prstGeom>
          <a:gradFill rotWithShape="1">
            <a:gsLst>
              <a:gs pos="0">
                <a:srgbClr val="3366CC"/>
              </a:gs>
              <a:gs pos="100000">
                <a:srgbClr val="DCEFF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grpSp>
        <p:nvGrpSpPr>
          <p:cNvPr id="3" name="Group 7"/>
          <p:cNvGrpSpPr>
            <a:grpSpLocks/>
          </p:cNvGrpSpPr>
          <p:nvPr userDrawn="1"/>
        </p:nvGrpSpPr>
        <p:grpSpPr bwMode="auto">
          <a:xfrm>
            <a:off x="152400" y="1600200"/>
            <a:ext cx="8991600" cy="4724400"/>
            <a:chOff x="664" y="1951"/>
            <a:chExt cx="4308" cy="2120"/>
          </a:xfrm>
        </p:grpSpPr>
        <p:sp>
          <p:nvSpPr>
            <p:cNvPr id="1036" name="Freeform 8"/>
            <p:cNvSpPr>
              <a:spLocks/>
            </p:cNvSpPr>
            <p:nvPr/>
          </p:nvSpPr>
          <p:spPr bwMode="invGray">
            <a:xfrm>
              <a:off x="743" y="2045"/>
              <a:ext cx="1267" cy="1938"/>
            </a:xfrm>
            <a:custGeom>
              <a:avLst/>
              <a:gdLst>
                <a:gd name="T0" fmla="*/ 87 w 1692"/>
                <a:gd name="T1" fmla="*/ 193 h 2586"/>
                <a:gd name="T2" fmla="*/ 240 w 1692"/>
                <a:gd name="T3" fmla="*/ 157 h 2586"/>
                <a:gd name="T4" fmla="*/ 325 w 1692"/>
                <a:gd name="T5" fmla="*/ 180 h 2586"/>
                <a:gd name="T6" fmla="*/ 312 w 1692"/>
                <a:gd name="T7" fmla="*/ 333 h 2586"/>
                <a:gd name="T8" fmla="*/ 204 w 1692"/>
                <a:gd name="T9" fmla="*/ 436 h 2586"/>
                <a:gd name="T10" fmla="*/ 163 w 1692"/>
                <a:gd name="T11" fmla="*/ 535 h 2586"/>
                <a:gd name="T12" fmla="*/ 213 w 1692"/>
                <a:gd name="T13" fmla="*/ 722 h 2586"/>
                <a:gd name="T14" fmla="*/ 237 w 1692"/>
                <a:gd name="T15" fmla="*/ 719 h 2586"/>
                <a:gd name="T16" fmla="*/ 246 w 1692"/>
                <a:gd name="T17" fmla="*/ 679 h 2586"/>
                <a:gd name="T18" fmla="*/ 358 w 1692"/>
                <a:gd name="T19" fmla="*/ 865 h 2586"/>
                <a:gd name="T20" fmla="*/ 487 w 1692"/>
                <a:gd name="T21" fmla="*/ 899 h 2586"/>
                <a:gd name="T22" fmla="*/ 595 w 1692"/>
                <a:gd name="T23" fmla="*/ 1012 h 2586"/>
                <a:gd name="T24" fmla="*/ 639 w 1692"/>
                <a:gd name="T25" fmla="*/ 1066 h 2586"/>
                <a:gd name="T26" fmla="*/ 577 w 1692"/>
                <a:gd name="T27" fmla="*/ 1205 h 2586"/>
                <a:gd name="T28" fmla="*/ 686 w 1692"/>
                <a:gd name="T29" fmla="*/ 1335 h 2586"/>
                <a:gd name="T30" fmla="*/ 774 w 1692"/>
                <a:gd name="T31" fmla="*/ 1515 h 2586"/>
                <a:gd name="T32" fmla="*/ 819 w 1692"/>
                <a:gd name="T33" fmla="*/ 1731 h 2586"/>
                <a:gd name="T34" fmla="*/ 894 w 1692"/>
                <a:gd name="T35" fmla="*/ 1904 h 2586"/>
                <a:gd name="T36" fmla="*/ 958 w 1692"/>
                <a:gd name="T37" fmla="*/ 1889 h 2586"/>
                <a:gd name="T38" fmla="*/ 932 w 1692"/>
                <a:gd name="T39" fmla="*/ 1794 h 2586"/>
                <a:gd name="T40" fmla="*/ 964 w 1692"/>
                <a:gd name="T41" fmla="*/ 1728 h 2586"/>
                <a:gd name="T42" fmla="*/ 1024 w 1692"/>
                <a:gd name="T43" fmla="*/ 1670 h 2586"/>
                <a:gd name="T44" fmla="*/ 1084 w 1692"/>
                <a:gd name="T45" fmla="*/ 1556 h 2586"/>
                <a:gd name="T46" fmla="*/ 1174 w 1692"/>
                <a:gd name="T47" fmla="*/ 1461 h 2586"/>
                <a:gd name="T48" fmla="*/ 1215 w 1692"/>
                <a:gd name="T49" fmla="*/ 1308 h 2586"/>
                <a:gd name="T50" fmla="*/ 1162 w 1692"/>
                <a:gd name="T51" fmla="*/ 1153 h 2586"/>
                <a:gd name="T52" fmla="*/ 1030 w 1692"/>
                <a:gd name="T53" fmla="*/ 1057 h 2586"/>
                <a:gd name="T54" fmla="*/ 827 w 1692"/>
                <a:gd name="T55" fmla="*/ 959 h 2586"/>
                <a:gd name="T56" fmla="*/ 729 w 1692"/>
                <a:gd name="T57" fmla="*/ 944 h 2586"/>
                <a:gd name="T58" fmla="*/ 677 w 1692"/>
                <a:gd name="T59" fmla="*/ 950 h 2586"/>
                <a:gd name="T60" fmla="*/ 595 w 1692"/>
                <a:gd name="T61" fmla="*/ 980 h 2586"/>
                <a:gd name="T62" fmla="*/ 568 w 1692"/>
                <a:gd name="T63" fmla="*/ 880 h 2586"/>
                <a:gd name="T64" fmla="*/ 551 w 1692"/>
                <a:gd name="T65" fmla="*/ 796 h 2586"/>
                <a:gd name="T66" fmla="*/ 473 w 1692"/>
                <a:gd name="T67" fmla="*/ 827 h 2586"/>
                <a:gd name="T68" fmla="*/ 425 w 1692"/>
                <a:gd name="T69" fmla="*/ 712 h 2586"/>
                <a:gd name="T70" fmla="*/ 554 w 1692"/>
                <a:gd name="T71" fmla="*/ 683 h 2586"/>
                <a:gd name="T72" fmla="*/ 631 w 1692"/>
                <a:gd name="T73" fmla="*/ 679 h 2586"/>
                <a:gd name="T74" fmla="*/ 671 w 1692"/>
                <a:gd name="T75" fmla="*/ 674 h 2586"/>
                <a:gd name="T76" fmla="*/ 792 w 1692"/>
                <a:gd name="T77" fmla="*/ 562 h 2586"/>
                <a:gd name="T78" fmla="*/ 887 w 1692"/>
                <a:gd name="T79" fmla="*/ 508 h 2586"/>
                <a:gd name="T80" fmla="*/ 957 w 1692"/>
                <a:gd name="T81" fmla="*/ 477 h 2586"/>
                <a:gd name="T82" fmla="*/ 1003 w 1692"/>
                <a:gd name="T83" fmla="*/ 403 h 2586"/>
                <a:gd name="T84" fmla="*/ 964 w 1692"/>
                <a:gd name="T85" fmla="*/ 384 h 2586"/>
                <a:gd name="T86" fmla="*/ 1143 w 1692"/>
                <a:gd name="T87" fmla="*/ 342 h 2586"/>
                <a:gd name="T88" fmla="*/ 1053 w 1692"/>
                <a:gd name="T89" fmla="*/ 256 h 2586"/>
                <a:gd name="T90" fmla="*/ 994 w 1692"/>
                <a:gd name="T91" fmla="*/ 198 h 2586"/>
                <a:gd name="T92" fmla="*/ 915 w 1692"/>
                <a:gd name="T93" fmla="*/ 273 h 2586"/>
                <a:gd name="T94" fmla="*/ 831 w 1692"/>
                <a:gd name="T95" fmla="*/ 333 h 2586"/>
                <a:gd name="T96" fmla="*/ 765 w 1692"/>
                <a:gd name="T97" fmla="*/ 228 h 2586"/>
                <a:gd name="T98" fmla="*/ 908 w 1692"/>
                <a:gd name="T99" fmla="*/ 180 h 2586"/>
                <a:gd name="T100" fmla="*/ 948 w 1692"/>
                <a:gd name="T101" fmla="*/ 148 h 2586"/>
                <a:gd name="T102" fmla="*/ 994 w 1692"/>
                <a:gd name="T103" fmla="*/ 129 h 2586"/>
                <a:gd name="T104" fmla="*/ 963 w 1692"/>
                <a:gd name="T105" fmla="*/ 108 h 2586"/>
                <a:gd name="T106" fmla="*/ 945 w 1692"/>
                <a:gd name="T107" fmla="*/ 90 h 2586"/>
                <a:gd name="T108" fmla="*/ 900 w 1692"/>
                <a:gd name="T109" fmla="*/ 76 h 2586"/>
                <a:gd name="T110" fmla="*/ 828 w 1692"/>
                <a:gd name="T111" fmla="*/ 102 h 2586"/>
                <a:gd name="T112" fmla="*/ 711 w 1692"/>
                <a:gd name="T113" fmla="*/ 90 h 2586"/>
                <a:gd name="T114" fmla="*/ 412 w 1692"/>
                <a:gd name="T115" fmla="*/ 0 h 2586"/>
                <a:gd name="T116" fmla="*/ 258 w 1692"/>
                <a:gd name="T117" fmla="*/ 24 h 2586"/>
                <a:gd name="T118" fmla="*/ 217 w 1692"/>
                <a:gd name="T119" fmla="*/ 76 h 2586"/>
                <a:gd name="T120" fmla="*/ 96 w 1692"/>
                <a:gd name="T121" fmla="*/ 130 h 2586"/>
                <a:gd name="T122" fmla="*/ 96 w 1692"/>
                <a:gd name="T123" fmla="*/ 162 h 2586"/>
                <a:gd name="T124" fmla="*/ 1 w 1692"/>
                <a:gd name="T125" fmla="*/ 189 h 258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37" name="Freeform 9"/>
            <p:cNvSpPr>
              <a:spLocks/>
            </p:cNvSpPr>
            <p:nvPr/>
          </p:nvSpPr>
          <p:spPr bwMode="invGray">
            <a:xfrm>
              <a:off x="703" y="2230"/>
              <a:ext cx="34" cy="28"/>
            </a:xfrm>
            <a:custGeom>
              <a:avLst/>
              <a:gdLst>
                <a:gd name="T0" fmla="*/ 12 w 46"/>
                <a:gd name="T1" fmla="*/ 3 h 38"/>
                <a:gd name="T2" fmla="*/ 0 w 46"/>
                <a:gd name="T3" fmla="*/ 16 h 38"/>
                <a:gd name="T4" fmla="*/ 16 w 46"/>
                <a:gd name="T5" fmla="*/ 28 h 38"/>
                <a:gd name="T6" fmla="*/ 34 w 46"/>
                <a:gd name="T7" fmla="*/ 19 h 38"/>
                <a:gd name="T8" fmla="*/ 22 w 46"/>
                <a:gd name="T9" fmla="*/ 0 h 38"/>
                <a:gd name="T10" fmla="*/ 12 w 46"/>
                <a:gd name="T11" fmla="*/ 3 h 3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38" name="Freeform 10"/>
            <p:cNvSpPr>
              <a:spLocks/>
            </p:cNvSpPr>
            <p:nvPr/>
          </p:nvSpPr>
          <p:spPr bwMode="invGray">
            <a:xfrm>
              <a:off x="1010" y="2353"/>
              <a:ext cx="39" cy="32"/>
            </a:xfrm>
            <a:custGeom>
              <a:avLst/>
              <a:gdLst>
                <a:gd name="T0" fmla="*/ 9 w 52"/>
                <a:gd name="T1" fmla="*/ 0 h 44"/>
                <a:gd name="T2" fmla="*/ 20 w 52"/>
                <a:gd name="T3" fmla="*/ 32 h 44"/>
                <a:gd name="T4" fmla="*/ 32 w 52"/>
                <a:gd name="T5" fmla="*/ 31 h 44"/>
                <a:gd name="T6" fmla="*/ 29 w 52"/>
                <a:gd name="T7" fmla="*/ 12 h 44"/>
                <a:gd name="T8" fmla="*/ 20 w 52"/>
                <a:gd name="T9" fmla="*/ 1 h 44"/>
                <a:gd name="T10" fmla="*/ 9 w 52"/>
                <a:gd name="T11" fmla="*/ 0 h 4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39" name="Freeform 11"/>
            <p:cNvSpPr>
              <a:spLocks/>
            </p:cNvSpPr>
            <p:nvPr/>
          </p:nvSpPr>
          <p:spPr bwMode="invGray">
            <a:xfrm>
              <a:off x="1792" y="2409"/>
              <a:ext cx="98" cy="74"/>
            </a:xfrm>
            <a:custGeom>
              <a:avLst/>
              <a:gdLst>
                <a:gd name="T0" fmla="*/ 73 w 131"/>
                <a:gd name="T1" fmla="*/ 0 h 98"/>
                <a:gd name="T2" fmla="*/ 59 w 131"/>
                <a:gd name="T3" fmla="*/ 6 h 98"/>
                <a:gd name="T4" fmla="*/ 40 w 131"/>
                <a:gd name="T5" fmla="*/ 18 h 98"/>
                <a:gd name="T6" fmla="*/ 29 w 131"/>
                <a:gd name="T7" fmla="*/ 30 h 98"/>
                <a:gd name="T8" fmla="*/ 16 w 131"/>
                <a:gd name="T9" fmla="*/ 39 h 98"/>
                <a:gd name="T10" fmla="*/ 47 w 131"/>
                <a:gd name="T11" fmla="*/ 62 h 98"/>
                <a:gd name="T12" fmla="*/ 59 w 131"/>
                <a:gd name="T13" fmla="*/ 71 h 98"/>
                <a:gd name="T14" fmla="*/ 64 w 131"/>
                <a:gd name="T15" fmla="*/ 69 h 98"/>
                <a:gd name="T16" fmla="*/ 67 w 131"/>
                <a:gd name="T17" fmla="*/ 65 h 98"/>
                <a:gd name="T18" fmla="*/ 73 w 131"/>
                <a:gd name="T19" fmla="*/ 74 h 98"/>
                <a:gd name="T20" fmla="*/ 92 w 131"/>
                <a:gd name="T21" fmla="*/ 65 h 98"/>
                <a:gd name="T22" fmla="*/ 97 w 131"/>
                <a:gd name="T23" fmla="*/ 56 h 98"/>
                <a:gd name="T24" fmla="*/ 76 w 131"/>
                <a:gd name="T25" fmla="*/ 30 h 98"/>
                <a:gd name="T26" fmla="*/ 86 w 131"/>
                <a:gd name="T27" fmla="*/ 18 h 98"/>
                <a:gd name="T28" fmla="*/ 83 w 131"/>
                <a:gd name="T29" fmla="*/ 3 h 98"/>
                <a:gd name="T30" fmla="*/ 73 w 131"/>
                <a:gd name="T31" fmla="*/ 0 h 9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40" name="Freeform 12"/>
            <p:cNvSpPr>
              <a:spLocks/>
            </p:cNvSpPr>
            <p:nvPr/>
          </p:nvSpPr>
          <p:spPr bwMode="invGray">
            <a:xfrm>
              <a:off x="1318" y="2793"/>
              <a:ext cx="158" cy="84"/>
            </a:xfrm>
            <a:custGeom>
              <a:avLst/>
              <a:gdLst>
                <a:gd name="T0" fmla="*/ 35 w 212"/>
                <a:gd name="T1" fmla="*/ 9 h 112"/>
                <a:gd name="T2" fmla="*/ 13 w 212"/>
                <a:gd name="T3" fmla="*/ 9 h 112"/>
                <a:gd name="T4" fmla="*/ 4 w 212"/>
                <a:gd name="T5" fmla="*/ 12 h 112"/>
                <a:gd name="T6" fmla="*/ 19 w 212"/>
                <a:gd name="T7" fmla="*/ 39 h 112"/>
                <a:gd name="T8" fmla="*/ 38 w 212"/>
                <a:gd name="T9" fmla="*/ 33 h 112"/>
                <a:gd name="T10" fmla="*/ 69 w 212"/>
                <a:gd name="T11" fmla="*/ 41 h 112"/>
                <a:gd name="T12" fmla="*/ 83 w 212"/>
                <a:gd name="T13" fmla="*/ 45 h 112"/>
                <a:gd name="T14" fmla="*/ 99 w 212"/>
                <a:gd name="T15" fmla="*/ 66 h 112"/>
                <a:gd name="T16" fmla="*/ 105 w 212"/>
                <a:gd name="T17" fmla="*/ 84 h 112"/>
                <a:gd name="T18" fmla="*/ 117 w 212"/>
                <a:gd name="T19" fmla="*/ 75 h 112"/>
                <a:gd name="T20" fmla="*/ 126 w 212"/>
                <a:gd name="T21" fmla="*/ 72 h 112"/>
                <a:gd name="T22" fmla="*/ 139 w 212"/>
                <a:gd name="T23" fmla="*/ 77 h 112"/>
                <a:gd name="T24" fmla="*/ 145 w 212"/>
                <a:gd name="T25" fmla="*/ 60 h 112"/>
                <a:gd name="T26" fmla="*/ 114 w 212"/>
                <a:gd name="T27" fmla="*/ 41 h 112"/>
                <a:gd name="T28" fmla="*/ 78 w 212"/>
                <a:gd name="T29" fmla="*/ 15 h 112"/>
                <a:gd name="T30" fmla="*/ 40 w 212"/>
                <a:gd name="T31" fmla="*/ 20 h 112"/>
                <a:gd name="T32" fmla="*/ 35 w 212"/>
                <a:gd name="T33" fmla="*/ 9 h 11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41" name="Freeform 13"/>
            <p:cNvSpPr>
              <a:spLocks/>
            </p:cNvSpPr>
            <p:nvPr/>
          </p:nvSpPr>
          <p:spPr bwMode="invGray">
            <a:xfrm>
              <a:off x="1448" y="2857"/>
              <a:ext cx="99" cy="41"/>
            </a:xfrm>
            <a:custGeom>
              <a:avLst/>
              <a:gdLst>
                <a:gd name="T0" fmla="*/ 42 w 133"/>
                <a:gd name="T1" fmla="*/ 0 h 54"/>
                <a:gd name="T2" fmla="*/ 32 w 133"/>
                <a:gd name="T3" fmla="*/ 5 h 54"/>
                <a:gd name="T4" fmla="*/ 23 w 133"/>
                <a:gd name="T5" fmla="*/ 23 h 54"/>
                <a:gd name="T6" fmla="*/ 11 w 133"/>
                <a:gd name="T7" fmla="*/ 26 h 54"/>
                <a:gd name="T8" fmla="*/ 2 w 133"/>
                <a:gd name="T9" fmla="*/ 32 h 54"/>
                <a:gd name="T10" fmla="*/ 10 w 133"/>
                <a:gd name="T11" fmla="*/ 41 h 54"/>
                <a:gd name="T12" fmla="*/ 99 w 133"/>
                <a:gd name="T13" fmla="*/ 26 h 54"/>
                <a:gd name="T14" fmla="*/ 92 w 133"/>
                <a:gd name="T15" fmla="*/ 12 h 54"/>
                <a:gd name="T16" fmla="*/ 78 w 133"/>
                <a:gd name="T17" fmla="*/ 6 h 54"/>
                <a:gd name="T18" fmla="*/ 75 w 133"/>
                <a:gd name="T19" fmla="*/ 18 h 54"/>
                <a:gd name="T20" fmla="*/ 66 w 133"/>
                <a:gd name="T21" fmla="*/ 14 h 54"/>
                <a:gd name="T22" fmla="*/ 50 w 133"/>
                <a:gd name="T23" fmla="*/ 11 h 54"/>
                <a:gd name="T24" fmla="*/ 42 w 133"/>
                <a:gd name="T25" fmla="*/ 0 h 5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42" name="Freeform 14"/>
            <p:cNvSpPr>
              <a:spLocks/>
            </p:cNvSpPr>
            <p:nvPr/>
          </p:nvSpPr>
          <p:spPr bwMode="invGray">
            <a:xfrm>
              <a:off x="1553" y="2883"/>
              <a:ext cx="38" cy="19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0 w 51"/>
                <a:gd name="T5" fmla="*/ 19 h 24"/>
                <a:gd name="T6" fmla="*/ 25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43" name="Freeform 15"/>
            <p:cNvSpPr>
              <a:spLocks/>
            </p:cNvSpPr>
            <p:nvPr/>
          </p:nvSpPr>
          <p:spPr bwMode="invGray">
            <a:xfrm>
              <a:off x="1609" y="2886"/>
              <a:ext cx="12" cy="25"/>
            </a:xfrm>
            <a:custGeom>
              <a:avLst/>
              <a:gdLst>
                <a:gd name="T0" fmla="*/ 11 w 16"/>
                <a:gd name="T1" fmla="*/ 0 h 34"/>
                <a:gd name="T2" fmla="*/ 0 w 16"/>
                <a:gd name="T3" fmla="*/ 10 h 34"/>
                <a:gd name="T4" fmla="*/ 12 w 16"/>
                <a:gd name="T5" fmla="*/ 25 h 34"/>
                <a:gd name="T6" fmla="*/ 9 w 16"/>
                <a:gd name="T7" fmla="*/ 13 h 34"/>
                <a:gd name="T8" fmla="*/ 12 w 16"/>
                <a:gd name="T9" fmla="*/ 4 h 34"/>
                <a:gd name="T10" fmla="*/ 11 w 16"/>
                <a:gd name="T11" fmla="*/ 0 h 3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44" name="Freeform 16"/>
            <p:cNvSpPr>
              <a:spLocks/>
            </p:cNvSpPr>
            <p:nvPr/>
          </p:nvSpPr>
          <p:spPr bwMode="invGray">
            <a:xfrm>
              <a:off x="1426" y="2040"/>
              <a:ext cx="180" cy="88"/>
            </a:xfrm>
            <a:custGeom>
              <a:avLst/>
              <a:gdLst>
                <a:gd name="T0" fmla="*/ 48 w 240"/>
                <a:gd name="T1" fmla="*/ 1 h 117"/>
                <a:gd name="T2" fmla="*/ 18 w 240"/>
                <a:gd name="T3" fmla="*/ 23 h 117"/>
                <a:gd name="T4" fmla="*/ 5 w 240"/>
                <a:gd name="T5" fmla="*/ 28 h 117"/>
                <a:gd name="T6" fmla="*/ 0 w 240"/>
                <a:gd name="T7" fmla="*/ 29 h 117"/>
                <a:gd name="T8" fmla="*/ 20 w 240"/>
                <a:gd name="T9" fmla="*/ 44 h 117"/>
                <a:gd name="T10" fmla="*/ 29 w 240"/>
                <a:gd name="T11" fmla="*/ 47 h 117"/>
                <a:gd name="T12" fmla="*/ 51 w 240"/>
                <a:gd name="T13" fmla="*/ 35 h 117"/>
                <a:gd name="T14" fmla="*/ 60 w 240"/>
                <a:gd name="T15" fmla="*/ 32 h 117"/>
                <a:gd name="T16" fmla="*/ 62 w 240"/>
                <a:gd name="T17" fmla="*/ 41 h 117"/>
                <a:gd name="T18" fmla="*/ 48 w 240"/>
                <a:gd name="T19" fmla="*/ 46 h 117"/>
                <a:gd name="T20" fmla="*/ 54 w 240"/>
                <a:gd name="T21" fmla="*/ 55 h 117"/>
                <a:gd name="T22" fmla="*/ 30 w 240"/>
                <a:gd name="T23" fmla="*/ 65 h 117"/>
                <a:gd name="T24" fmla="*/ 53 w 240"/>
                <a:gd name="T25" fmla="*/ 82 h 117"/>
                <a:gd name="T26" fmla="*/ 62 w 240"/>
                <a:gd name="T27" fmla="*/ 85 h 117"/>
                <a:gd name="T28" fmla="*/ 89 w 240"/>
                <a:gd name="T29" fmla="*/ 77 h 117"/>
                <a:gd name="T30" fmla="*/ 113 w 240"/>
                <a:gd name="T31" fmla="*/ 79 h 117"/>
                <a:gd name="T32" fmla="*/ 126 w 240"/>
                <a:gd name="T33" fmla="*/ 88 h 117"/>
                <a:gd name="T34" fmla="*/ 153 w 240"/>
                <a:gd name="T35" fmla="*/ 82 h 117"/>
                <a:gd name="T36" fmla="*/ 168 w 240"/>
                <a:gd name="T37" fmla="*/ 77 h 117"/>
                <a:gd name="T38" fmla="*/ 167 w 240"/>
                <a:gd name="T39" fmla="*/ 58 h 117"/>
                <a:gd name="T40" fmla="*/ 176 w 240"/>
                <a:gd name="T41" fmla="*/ 52 h 117"/>
                <a:gd name="T42" fmla="*/ 179 w 240"/>
                <a:gd name="T43" fmla="*/ 35 h 117"/>
                <a:gd name="T44" fmla="*/ 158 w 240"/>
                <a:gd name="T45" fmla="*/ 43 h 117"/>
                <a:gd name="T46" fmla="*/ 150 w 240"/>
                <a:gd name="T47" fmla="*/ 32 h 117"/>
                <a:gd name="T48" fmla="*/ 129 w 240"/>
                <a:gd name="T49" fmla="*/ 34 h 117"/>
                <a:gd name="T50" fmla="*/ 101 w 240"/>
                <a:gd name="T51" fmla="*/ 7 h 117"/>
                <a:gd name="T52" fmla="*/ 71 w 240"/>
                <a:gd name="T53" fmla="*/ 8 h 117"/>
                <a:gd name="T54" fmla="*/ 62 w 240"/>
                <a:gd name="T55" fmla="*/ 1 h 117"/>
                <a:gd name="T56" fmla="*/ 48 w 240"/>
                <a:gd name="T57" fmla="*/ 1 h 117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45" name="Freeform 17"/>
            <p:cNvSpPr>
              <a:spLocks/>
            </p:cNvSpPr>
            <p:nvPr/>
          </p:nvSpPr>
          <p:spPr bwMode="invGray">
            <a:xfrm>
              <a:off x="1506" y="1999"/>
              <a:ext cx="146" cy="61"/>
            </a:xfrm>
            <a:custGeom>
              <a:avLst/>
              <a:gdLst>
                <a:gd name="T0" fmla="*/ 73 w 194"/>
                <a:gd name="T1" fmla="*/ 8 h 80"/>
                <a:gd name="T2" fmla="*/ 10 w 194"/>
                <a:gd name="T3" fmla="*/ 18 h 80"/>
                <a:gd name="T4" fmla="*/ 7 w 194"/>
                <a:gd name="T5" fmla="*/ 26 h 80"/>
                <a:gd name="T6" fmla="*/ 43 w 194"/>
                <a:gd name="T7" fmla="*/ 40 h 80"/>
                <a:gd name="T8" fmla="*/ 102 w 194"/>
                <a:gd name="T9" fmla="*/ 56 h 80"/>
                <a:gd name="T10" fmla="*/ 132 w 194"/>
                <a:gd name="T11" fmla="*/ 52 h 80"/>
                <a:gd name="T12" fmla="*/ 141 w 194"/>
                <a:gd name="T13" fmla="*/ 49 h 80"/>
                <a:gd name="T14" fmla="*/ 132 w 194"/>
                <a:gd name="T15" fmla="*/ 34 h 80"/>
                <a:gd name="T16" fmla="*/ 123 w 194"/>
                <a:gd name="T17" fmla="*/ 27 h 80"/>
                <a:gd name="T18" fmla="*/ 97 w 194"/>
                <a:gd name="T19" fmla="*/ 20 h 80"/>
                <a:gd name="T20" fmla="*/ 73 w 194"/>
                <a:gd name="T21" fmla="*/ 8 h 8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46" name="Freeform 18"/>
            <p:cNvSpPr>
              <a:spLocks/>
            </p:cNvSpPr>
            <p:nvPr/>
          </p:nvSpPr>
          <p:spPr bwMode="invGray">
            <a:xfrm>
              <a:off x="1711" y="2069"/>
              <a:ext cx="233" cy="189"/>
            </a:xfrm>
            <a:custGeom>
              <a:avLst/>
              <a:gdLst>
                <a:gd name="T0" fmla="*/ 50 w 310"/>
                <a:gd name="T1" fmla="*/ 7 h 254"/>
                <a:gd name="T2" fmla="*/ 38 w 310"/>
                <a:gd name="T3" fmla="*/ 17 h 254"/>
                <a:gd name="T4" fmla="*/ 16 w 310"/>
                <a:gd name="T5" fmla="*/ 29 h 254"/>
                <a:gd name="T6" fmla="*/ 40 w 310"/>
                <a:gd name="T7" fmla="*/ 57 h 254"/>
                <a:gd name="T8" fmla="*/ 59 w 310"/>
                <a:gd name="T9" fmla="*/ 63 h 254"/>
                <a:gd name="T10" fmla="*/ 77 w 310"/>
                <a:gd name="T11" fmla="*/ 74 h 254"/>
                <a:gd name="T12" fmla="*/ 95 w 310"/>
                <a:gd name="T13" fmla="*/ 63 h 254"/>
                <a:gd name="T14" fmla="*/ 107 w 310"/>
                <a:gd name="T15" fmla="*/ 75 h 254"/>
                <a:gd name="T16" fmla="*/ 112 w 310"/>
                <a:gd name="T17" fmla="*/ 95 h 254"/>
                <a:gd name="T18" fmla="*/ 86 w 310"/>
                <a:gd name="T19" fmla="*/ 112 h 254"/>
                <a:gd name="T20" fmla="*/ 67 w 310"/>
                <a:gd name="T21" fmla="*/ 129 h 254"/>
                <a:gd name="T22" fmla="*/ 52 w 310"/>
                <a:gd name="T23" fmla="*/ 126 h 254"/>
                <a:gd name="T24" fmla="*/ 43 w 310"/>
                <a:gd name="T25" fmla="*/ 123 h 254"/>
                <a:gd name="T26" fmla="*/ 32 w 310"/>
                <a:gd name="T27" fmla="*/ 139 h 254"/>
                <a:gd name="T28" fmla="*/ 29 w 310"/>
                <a:gd name="T29" fmla="*/ 148 h 254"/>
                <a:gd name="T30" fmla="*/ 55 w 310"/>
                <a:gd name="T31" fmla="*/ 153 h 254"/>
                <a:gd name="T32" fmla="*/ 71 w 310"/>
                <a:gd name="T33" fmla="*/ 151 h 254"/>
                <a:gd name="T34" fmla="*/ 86 w 310"/>
                <a:gd name="T35" fmla="*/ 172 h 254"/>
                <a:gd name="T36" fmla="*/ 95 w 310"/>
                <a:gd name="T37" fmla="*/ 175 h 254"/>
                <a:gd name="T38" fmla="*/ 104 w 310"/>
                <a:gd name="T39" fmla="*/ 178 h 254"/>
                <a:gd name="T40" fmla="*/ 117 w 310"/>
                <a:gd name="T41" fmla="*/ 187 h 254"/>
                <a:gd name="T42" fmla="*/ 136 w 310"/>
                <a:gd name="T43" fmla="*/ 176 h 254"/>
                <a:gd name="T44" fmla="*/ 153 w 310"/>
                <a:gd name="T45" fmla="*/ 175 h 254"/>
                <a:gd name="T46" fmla="*/ 172 w 310"/>
                <a:gd name="T47" fmla="*/ 158 h 254"/>
                <a:gd name="T48" fmla="*/ 169 w 310"/>
                <a:gd name="T49" fmla="*/ 138 h 254"/>
                <a:gd name="T50" fmla="*/ 163 w 310"/>
                <a:gd name="T51" fmla="*/ 129 h 254"/>
                <a:gd name="T52" fmla="*/ 175 w 310"/>
                <a:gd name="T53" fmla="*/ 124 h 254"/>
                <a:gd name="T54" fmla="*/ 184 w 310"/>
                <a:gd name="T55" fmla="*/ 136 h 254"/>
                <a:gd name="T56" fmla="*/ 186 w 310"/>
                <a:gd name="T57" fmla="*/ 147 h 254"/>
                <a:gd name="T58" fmla="*/ 196 w 310"/>
                <a:gd name="T59" fmla="*/ 144 h 254"/>
                <a:gd name="T60" fmla="*/ 228 w 310"/>
                <a:gd name="T61" fmla="*/ 126 h 254"/>
                <a:gd name="T62" fmla="*/ 220 w 310"/>
                <a:gd name="T63" fmla="*/ 109 h 254"/>
                <a:gd name="T64" fmla="*/ 195 w 310"/>
                <a:gd name="T65" fmla="*/ 92 h 254"/>
                <a:gd name="T66" fmla="*/ 199 w 310"/>
                <a:gd name="T67" fmla="*/ 80 h 254"/>
                <a:gd name="T68" fmla="*/ 208 w 310"/>
                <a:gd name="T69" fmla="*/ 77 h 254"/>
                <a:gd name="T70" fmla="*/ 190 w 310"/>
                <a:gd name="T71" fmla="*/ 47 h 254"/>
                <a:gd name="T72" fmla="*/ 175 w 310"/>
                <a:gd name="T73" fmla="*/ 44 h 254"/>
                <a:gd name="T74" fmla="*/ 166 w 310"/>
                <a:gd name="T75" fmla="*/ 41 h 254"/>
                <a:gd name="T76" fmla="*/ 151 w 310"/>
                <a:gd name="T77" fmla="*/ 25 h 254"/>
                <a:gd name="T78" fmla="*/ 117 w 310"/>
                <a:gd name="T79" fmla="*/ 33 h 254"/>
                <a:gd name="T80" fmla="*/ 126 w 310"/>
                <a:gd name="T81" fmla="*/ 19 h 254"/>
                <a:gd name="T82" fmla="*/ 104 w 310"/>
                <a:gd name="T83" fmla="*/ 13 h 254"/>
                <a:gd name="T84" fmla="*/ 89 w 310"/>
                <a:gd name="T85" fmla="*/ 14 h 254"/>
                <a:gd name="T86" fmla="*/ 50 w 310"/>
                <a:gd name="T87" fmla="*/ 7 h 254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47" name="Freeform 19"/>
            <p:cNvSpPr>
              <a:spLocks/>
            </p:cNvSpPr>
            <p:nvPr/>
          </p:nvSpPr>
          <p:spPr bwMode="invGray">
            <a:xfrm>
              <a:off x="1709" y="1987"/>
              <a:ext cx="44" cy="36"/>
            </a:xfrm>
            <a:custGeom>
              <a:avLst/>
              <a:gdLst>
                <a:gd name="T0" fmla="*/ 19 w 59"/>
                <a:gd name="T1" fmla="*/ 0 h 50"/>
                <a:gd name="T2" fmla="*/ 0 w 59"/>
                <a:gd name="T3" fmla="*/ 7 h 50"/>
                <a:gd name="T4" fmla="*/ 22 w 59"/>
                <a:gd name="T5" fmla="*/ 29 h 50"/>
                <a:gd name="T6" fmla="*/ 36 w 59"/>
                <a:gd name="T7" fmla="*/ 36 h 50"/>
                <a:gd name="T8" fmla="*/ 43 w 59"/>
                <a:gd name="T9" fmla="*/ 20 h 50"/>
                <a:gd name="T10" fmla="*/ 33 w 59"/>
                <a:gd name="T11" fmla="*/ 6 h 50"/>
                <a:gd name="T12" fmla="*/ 19 w 59"/>
                <a:gd name="T13" fmla="*/ 0 h 5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48" name="Freeform 20"/>
            <p:cNvSpPr>
              <a:spLocks/>
            </p:cNvSpPr>
            <p:nvPr/>
          </p:nvSpPr>
          <p:spPr bwMode="invGray">
            <a:xfrm>
              <a:off x="1625" y="2057"/>
              <a:ext cx="65" cy="42"/>
            </a:xfrm>
            <a:custGeom>
              <a:avLst/>
              <a:gdLst>
                <a:gd name="T0" fmla="*/ 33 w 86"/>
                <a:gd name="T1" fmla="*/ 5 h 57"/>
                <a:gd name="T2" fmla="*/ 18 w 86"/>
                <a:gd name="T3" fmla="*/ 18 h 57"/>
                <a:gd name="T4" fmla="*/ 3 w 86"/>
                <a:gd name="T5" fmla="*/ 20 h 57"/>
                <a:gd name="T6" fmla="*/ 12 w 86"/>
                <a:gd name="T7" fmla="*/ 42 h 57"/>
                <a:gd name="T8" fmla="*/ 56 w 86"/>
                <a:gd name="T9" fmla="*/ 26 h 57"/>
                <a:gd name="T10" fmla="*/ 65 w 86"/>
                <a:gd name="T11" fmla="*/ 13 h 57"/>
                <a:gd name="T12" fmla="*/ 42 w 86"/>
                <a:gd name="T13" fmla="*/ 5 h 57"/>
                <a:gd name="T14" fmla="*/ 33 w 86"/>
                <a:gd name="T15" fmla="*/ 5 h 5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49" name="Freeform 21"/>
            <p:cNvSpPr>
              <a:spLocks/>
            </p:cNvSpPr>
            <p:nvPr/>
          </p:nvSpPr>
          <p:spPr bwMode="invGray">
            <a:xfrm>
              <a:off x="1693" y="2065"/>
              <a:ext cx="54" cy="25"/>
            </a:xfrm>
            <a:custGeom>
              <a:avLst/>
              <a:gdLst>
                <a:gd name="T0" fmla="*/ 30 w 73"/>
                <a:gd name="T1" fmla="*/ 0 h 34"/>
                <a:gd name="T2" fmla="*/ 7 w 73"/>
                <a:gd name="T3" fmla="*/ 12 h 34"/>
                <a:gd name="T4" fmla="*/ 18 w 73"/>
                <a:gd name="T5" fmla="*/ 25 h 34"/>
                <a:gd name="T6" fmla="*/ 38 w 73"/>
                <a:gd name="T7" fmla="*/ 21 h 34"/>
                <a:gd name="T8" fmla="*/ 47 w 73"/>
                <a:gd name="T9" fmla="*/ 15 h 34"/>
                <a:gd name="T10" fmla="*/ 30 w 73"/>
                <a:gd name="T11" fmla="*/ 0 h 3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50" name="Freeform 22"/>
            <p:cNvSpPr>
              <a:spLocks/>
            </p:cNvSpPr>
            <p:nvPr/>
          </p:nvSpPr>
          <p:spPr bwMode="invGray">
            <a:xfrm>
              <a:off x="1664" y="2029"/>
              <a:ext cx="64" cy="34"/>
            </a:xfrm>
            <a:custGeom>
              <a:avLst/>
              <a:gdLst>
                <a:gd name="T0" fmla="*/ 44 w 85"/>
                <a:gd name="T1" fmla="*/ 8 h 45"/>
                <a:gd name="T2" fmla="*/ 21 w 85"/>
                <a:gd name="T3" fmla="*/ 3 h 45"/>
                <a:gd name="T4" fmla="*/ 0 w 85"/>
                <a:gd name="T5" fmla="*/ 14 h 45"/>
                <a:gd name="T6" fmla="*/ 30 w 85"/>
                <a:gd name="T7" fmla="*/ 24 h 45"/>
                <a:gd name="T8" fmla="*/ 48 w 85"/>
                <a:gd name="T9" fmla="*/ 30 h 45"/>
                <a:gd name="T10" fmla="*/ 63 w 85"/>
                <a:gd name="T11" fmla="*/ 14 h 45"/>
                <a:gd name="T12" fmla="*/ 62 w 85"/>
                <a:gd name="T13" fmla="*/ 5 h 45"/>
                <a:gd name="T14" fmla="*/ 48 w 85"/>
                <a:gd name="T15" fmla="*/ 0 h 45"/>
                <a:gd name="T16" fmla="*/ 44 w 85"/>
                <a:gd name="T17" fmla="*/ 8 h 4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51" name="Freeform 23"/>
            <p:cNvSpPr>
              <a:spLocks/>
            </p:cNvSpPr>
            <p:nvPr/>
          </p:nvSpPr>
          <p:spPr bwMode="invGray">
            <a:xfrm>
              <a:off x="1637" y="1997"/>
              <a:ext cx="44" cy="24"/>
            </a:xfrm>
            <a:custGeom>
              <a:avLst/>
              <a:gdLst>
                <a:gd name="T0" fmla="*/ 12 w 58"/>
                <a:gd name="T1" fmla="*/ 3 h 31"/>
                <a:gd name="T2" fmla="*/ 0 w 58"/>
                <a:gd name="T3" fmla="*/ 14 h 31"/>
                <a:gd name="T4" fmla="*/ 15 w 58"/>
                <a:gd name="T5" fmla="*/ 22 h 31"/>
                <a:gd name="T6" fmla="*/ 21 w 58"/>
                <a:gd name="T7" fmla="*/ 15 h 31"/>
                <a:gd name="T8" fmla="*/ 39 w 58"/>
                <a:gd name="T9" fmla="*/ 9 h 31"/>
                <a:gd name="T10" fmla="*/ 33 w 58"/>
                <a:gd name="T11" fmla="*/ 0 h 31"/>
                <a:gd name="T12" fmla="*/ 12 w 58"/>
                <a:gd name="T13" fmla="*/ 3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52" name="Freeform 24"/>
            <p:cNvSpPr>
              <a:spLocks/>
            </p:cNvSpPr>
            <p:nvPr/>
          </p:nvSpPr>
          <p:spPr bwMode="invGray">
            <a:xfrm>
              <a:off x="1751" y="2000"/>
              <a:ext cx="114" cy="77"/>
            </a:xfrm>
            <a:custGeom>
              <a:avLst/>
              <a:gdLst>
                <a:gd name="T0" fmla="*/ 29 w 152"/>
                <a:gd name="T1" fmla="*/ 0 h 102"/>
                <a:gd name="T2" fmla="*/ 11 w 152"/>
                <a:gd name="T3" fmla="*/ 5 h 102"/>
                <a:gd name="T4" fmla="*/ 3 w 152"/>
                <a:gd name="T5" fmla="*/ 29 h 102"/>
                <a:gd name="T6" fmla="*/ 9 w 152"/>
                <a:gd name="T7" fmla="*/ 42 h 102"/>
                <a:gd name="T8" fmla="*/ 0 w 152"/>
                <a:gd name="T9" fmla="*/ 54 h 102"/>
                <a:gd name="T10" fmla="*/ 42 w 152"/>
                <a:gd name="T11" fmla="*/ 65 h 102"/>
                <a:gd name="T12" fmla="*/ 62 w 152"/>
                <a:gd name="T13" fmla="*/ 69 h 102"/>
                <a:gd name="T14" fmla="*/ 114 w 152"/>
                <a:gd name="T15" fmla="*/ 65 h 102"/>
                <a:gd name="T16" fmla="*/ 57 w 152"/>
                <a:gd name="T17" fmla="*/ 53 h 102"/>
                <a:gd name="T18" fmla="*/ 41 w 152"/>
                <a:gd name="T19" fmla="*/ 47 h 102"/>
                <a:gd name="T20" fmla="*/ 33 w 152"/>
                <a:gd name="T21" fmla="*/ 39 h 102"/>
                <a:gd name="T22" fmla="*/ 38 w 152"/>
                <a:gd name="T23" fmla="*/ 26 h 102"/>
                <a:gd name="T24" fmla="*/ 29 w 152"/>
                <a:gd name="T25" fmla="*/ 0 h 10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53" name="Freeform 25"/>
            <p:cNvSpPr>
              <a:spLocks/>
            </p:cNvSpPr>
            <p:nvPr/>
          </p:nvSpPr>
          <p:spPr bwMode="invGray">
            <a:xfrm>
              <a:off x="664" y="2245"/>
              <a:ext cx="25" cy="15"/>
            </a:xfrm>
            <a:custGeom>
              <a:avLst/>
              <a:gdLst>
                <a:gd name="T0" fmla="*/ 25 w 34"/>
                <a:gd name="T1" fmla="*/ 0 h 20"/>
                <a:gd name="T2" fmla="*/ 18 w 34"/>
                <a:gd name="T3" fmla="*/ 15 h 20"/>
                <a:gd name="T4" fmla="*/ 3 w 34"/>
                <a:gd name="T5" fmla="*/ 14 h 20"/>
                <a:gd name="T6" fmla="*/ 3 w 34"/>
                <a:gd name="T7" fmla="*/ 5 h 20"/>
                <a:gd name="T8" fmla="*/ 25 w 34"/>
                <a:gd name="T9" fmla="*/ 0 h 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54" name="Freeform 26"/>
            <p:cNvSpPr>
              <a:spLocks/>
            </p:cNvSpPr>
            <p:nvPr/>
          </p:nvSpPr>
          <p:spPr bwMode="invGray">
            <a:xfrm>
              <a:off x="1421" y="2756"/>
              <a:ext cx="16" cy="12"/>
            </a:xfrm>
            <a:custGeom>
              <a:avLst/>
              <a:gdLst>
                <a:gd name="T0" fmla="*/ 2 w 21"/>
                <a:gd name="T1" fmla="*/ 0 h 16"/>
                <a:gd name="T2" fmla="*/ 10 w 21"/>
                <a:gd name="T3" fmla="*/ 12 h 16"/>
                <a:gd name="T4" fmla="*/ 2 w 21"/>
                <a:gd name="T5" fmla="*/ 0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55" name="Freeform 27"/>
            <p:cNvSpPr>
              <a:spLocks/>
            </p:cNvSpPr>
            <p:nvPr/>
          </p:nvSpPr>
          <p:spPr bwMode="invGray">
            <a:xfrm>
              <a:off x="1424" y="2781"/>
              <a:ext cx="16" cy="12"/>
            </a:xfrm>
            <a:custGeom>
              <a:avLst/>
              <a:gdLst>
                <a:gd name="T0" fmla="*/ 2 w 21"/>
                <a:gd name="T1" fmla="*/ 0 h 16"/>
                <a:gd name="T2" fmla="*/ 10 w 21"/>
                <a:gd name="T3" fmla="*/ 12 h 16"/>
                <a:gd name="T4" fmla="*/ 2 w 21"/>
                <a:gd name="T5" fmla="*/ 0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56" name="Freeform 28"/>
            <p:cNvSpPr>
              <a:spLocks/>
            </p:cNvSpPr>
            <p:nvPr/>
          </p:nvSpPr>
          <p:spPr bwMode="invGray">
            <a:xfrm>
              <a:off x="1628" y="2913"/>
              <a:ext cx="15" cy="12"/>
            </a:xfrm>
            <a:custGeom>
              <a:avLst/>
              <a:gdLst>
                <a:gd name="T0" fmla="*/ 2 w 21"/>
                <a:gd name="T1" fmla="*/ 0 h 16"/>
                <a:gd name="T2" fmla="*/ 9 w 21"/>
                <a:gd name="T3" fmla="*/ 12 h 16"/>
                <a:gd name="T4" fmla="*/ 2 w 21"/>
                <a:gd name="T5" fmla="*/ 0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57" name="Freeform 29"/>
            <p:cNvSpPr>
              <a:spLocks/>
            </p:cNvSpPr>
            <p:nvPr/>
          </p:nvSpPr>
          <p:spPr bwMode="invGray">
            <a:xfrm>
              <a:off x="1752" y="2429"/>
              <a:ext cx="38" cy="18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0 w 51"/>
                <a:gd name="T5" fmla="*/ 18 h 24"/>
                <a:gd name="T6" fmla="*/ 25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58" name="Freeform 30"/>
            <p:cNvSpPr>
              <a:spLocks/>
            </p:cNvSpPr>
            <p:nvPr/>
          </p:nvSpPr>
          <p:spPr bwMode="invGray">
            <a:xfrm>
              <a:off x="1652" y="2224"/>
              <a:ext cx="38" cy="18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0 w 51"/>
                <a:gd name="T5" fmla="*/ 18 h 24"/>
                <a:gd name="T6" fmla="*/ 25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59" name="Freeform 31"/>
            <p:cNvSpPr>
              <a:spLocks/>
            </p:cNvSpPr>
            <p:nvPr/>
          </p:nvSpPr>
          <p:spPr bwMode="invGray">
            <a:xfrm>
              <a:off x="1717" y="2045"/>
              <a:ext cx="40" cy="18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1 w 51"/>
                <a:gd name="T5" fmla="*/ 18 h 24"/>
                <a:gd name="T6" fmla="*/ 26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60" name="Freeform 32"/>
            <p:cNvSpPr>
              <a:spLocks/>
            </p:cNvSpPr>
            <p:nvPr/>
          </p:nvSpPr>
          <p:spPr bwMode="invGray">
            <a:xfrm>
              <a:off x="1780" y="2153"/>
              <a:ext cx="38" cy="18"/>
            </a:xfrm>
            <a:custGeom>
              <a:avLst/>
              <a:gdLst>
                <a:gd name="T0" fmla="*/ 10 w 51"/>
                <a:gd name="T1" fmla="*/ 0 h 24"/>
                <a:gd name="T2" fmla="*/ 5 w 51"/>
                <a:gd name="T3" fmla="*/ 14 h 24"/>
                <a:gd name="T4" fmla="*/ 20 w 51"/>
                <a:gd name="T5" fmla="*/ 18 h 24"/>
                <a:gd name="T6" fmla="*/ 25 w 51"/>
                <a:gd name="T7" fmla="*/ 3 h 24"/>
                <a:gd name="T8" fmla="*/ 10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61" name="Freeform 33"/>
            <p:cNvSpPr>
              <a:spLocks/>
            </p:cNvSpPr>
            <p:nvPr/>
          </p:nvSpPr>
          <p:spPr bwMode="invGray">
            <a:xfrm>
              <a:off x="1796" y="1951"/>
              <a:ext cx="696" cy="346"/>
            </a:xfrm>
            <a:custGeom>
              <a:avLst/>
              <a:gdLst>
                <a:gd name="T0" fmla="*/ 21 w 929"/>
                <a:gd name="T1" fmla="*/ 42 h 462"/>
                <a:gd name="T2" fmla="*/ 4 w 929"/>
                <a:gd name="T3" fmla="*/ 69 h 462"/>
                <a:gd name="T4" fmla="*/ 27 w 929"/>
                <a:gd name="T5" fmla="*/ 75 h 462"/>
                <a:gd name="T6" fmla="*/ 12 w 929"/>
                <a:gd name="T7" fmla="*/ 87 h 462"/>
                <a:gd name="T8" fmla="*/ 78 w 929"/>
                <a:gd name="T9" fmla="*/ 102 h 462"/>
                <a:gd name="T10" fmla="*/ 106 w 929"/>
                <a:gd name="T11" fmla="*/ 97 h 462"/>
                <a:gd name="T12" fmla="*/ 187 w 929"/>
                <a:gd name="T13" fmla="*/ 58 h 462"/>
                <a:gd name="T14" fmla="*/ 225 w 929"/>
                <a:gd name="T15" fmla="*/ 49 h 462"/>
                <a:gd name="T16" fmla="*/ 243 w 929"/>
                <a:gd name="T17" fmla="*/ 60 h 462"/>
                <a:gd name="T18" fmla="*/ 204 w 929"/>
                <a:gd name="T19" fmla="*/ 66 h 462"/>
                <a:gd name="T20" fmla="*/ 181 w 929"/>
                <a:gd name="T21" fmla="*/ 84 h 462"/>
                <a:gd name="T22" fmla="*/ 190 w 929"/>
                <a:gd name="T23" fmla="*/ 90 h 462"/>
                <a:gd name="T24" fmla="*/ 195 w 929"/>
                <a:gd name="T25" fmla="*/ 118 h 462"/>
                <a:gd name="T26" fmla="*/ 262 w 929"/>
                <a:gd name="T27" fmla="*/ 144 h 462"/>
                <a:gd name="T28" fmla="*/ 252 w 929"/>
                <a:gd name="T29" fmla="*/ 157 h 462"/>
                <a:gd name="T30" fmla="*/ 276 w 929"/>
                <a:gd name="T31" fmla="*/ 184 h 462"/>
                <a:gd name="T32" fmla="*/ 261 w 929"/>
                <a:gd name="T33" fmla="*/ 199 h 462"/>
                <a:gd name="T34" fmla="*/ 243 w 929"/>
                <a:gd name="T35" fmla="*/ 220 h 462"/>
                <a:gd name="T36" fmla="*/ 220 w 929"/>
                <a:gd name="T37" fmla="*/ 243 h 462"/>
                <a:gd name="T38" fmla="*/ 219 w 929"/>
                <a:gd name="T39" fmla="*/ 315 h 462"/>
                <a:gd name="T40" fmla="*/ 249 w 929"/>
                <a:gd name="T41" fmla="*/ 334 h 462"/>
                <a:gd name="T42" fmla="*/ 291 w 929"/>
                <a:gd name="T43" fmla="*/ 336 h 462"/>
                <a:gd name="T44" fmla="*/ 309 w 929"/>
                <a:gd name="T45" fmla="*/ 316 h 462"/>
                <a:gd name="T46" fmla="*/ 379 w 929"/>
                <a:gd name="T47" fmla="*/ 267 h 462"/>
                <a:gd name="T48" fmla="*/ 429 w 929"/>
                <a:gd name="T49" fmla="*/ 250 h 462"/>
                <a:gd name="T50" fmla="*/ 484 w 929"/>
                <a:gd name="T51" fmla="*/ 231 h 462"/>
                <a:gd name="T52" fmla="*/ 539 w 929"/>
                <a:gd name="T53" fmla="*/ 217 h 462"/>
                <a:gd name="T54" fmla="*/ 571 w 929"/>
                <a:gd name="T55" fmla="*/ 195 h 462"/>
                <a:gd name="T56" fmla="*/ 599 w 929"/>
                <a:gd name="T57" fmla="*/ 150 h 462"/>
                <a:gd name="T58" fmla="*/ 601 w 929"/>
                <a:gd name="T59" fmla="*/ 115 h 462"/>
                <a:gd name="T60" fmla="*/ 601 w 929"/>
                <a:gd name="T61" fmla="*/ 93 h 462"/>
                <a:gd name="T62" fmla="*/ 623 w 929"/>
                <a:gd name="T63" fmla="*/ 67 h 462"/>
                <a:gd name="T64" fmla="*/ 656 w 929"/>
                <a:gd name="T65" fmla="*/ 70 h 462"/>
                <a:gd name="T66" fmla="*/ 691 w 929"/>
                <a:gd name="T67" fmla="*/ 39 h 462"/>
                <a:gd name="T68" fmla="*/ 665 w 929"/>
                <a:gd name="T69" fmla="*/ 42 h 462"/>
                <a:gd name="T70" fmla="*/ 635 w 929"/>
                <a:gd name="T71" fmla="*/ 34 h 462"/>
                <a:gd name="T72" fmla="*/ 595 w 929"/>
                <a:gd name="T73" fmla="*/ 16 h 462"/>
                <a:gd name="T74" fmla="*/ 481 w 929"/>
                <a:gd name="T75" fmla="*/ 19 h 462"/>
                <a:gd name="T76" fmla="*/ 438 w 929"/>
                <a:gd name="T77" fmla="*/ 28 h 462"/>
                <a:gd name="T78" fmla="*/ 417 w 929"/>
                <a:gd name="T79" fmla="*/ 28 h 462"/>
                <a:gd name="T80" fmla="*/ 387 w 929"/>
                <a:gd name="T81" fmla="*/ 40 h 462"/>
                <a:gd name="T82" fmla="*/ 358 w 929"/>
                <a:gd name="T83" fmla="*/ 22 h 462"/>
                <a:gd name="T84" fmla="*/ 324 w 929"/>
                <a:gd name="T85" fmla="*/ 30 h 462"/>
                <a:gd name="T86" fmla="*/ 274 w 929"/>
                <a:gd name="T87" fmla="*/ 39 h 462"/>
                <a:gd name="T88" fmla="*/ 307 w 929"/>
                <a:gd name="T89" fmla="*/ 28 h 462"/>
                <a:gd name="T90" fmla="*/ 264 w 929"/>
                <a:gd name="T91" fmla="*/ 6 h 462"/>
                <a:gd name="T92" fmla="*/ 250 w 929"/>
                <a:gd name="T93" fmla="*/ 1 h 462"/>
                <a:gd name="T94" fmla="*/ 235 w 929"/>
                <a:gd name="T95" fmla="*/ 6 h 462"/>
                <a:gd name="T96" fmla="*/ 180 w 929"/>
                <a:gd name="T97" fmla="*/ 12 h 462"/>
                <a:gd name="T98" fmla="*/ 120 w 929"/>
                <a:gd name="T99" fmla="*/ 21 h 462"/>
                <a:gd name="T100" fmla="*/ 81 w 929"/>
                <a:gd name="T101" fmla="*/ 19 h 462"/>
                <a:gd name="T102" fmla="*/ 85 w 929"/>
                <a:gd name="T103" fmla="*/ 51 h 462"/>
                <a:gd name="T104" fmla="*/ 78 w 929"/>
                <a:gd name="T105" fmla="*/ 39 h 462"/>
                <a:gd name="T106" fmla="*/ 45 w 929"/>
                <a:gd name="T107" fmla="*/ 31 h 46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62" name="Freeform 34"/>
            <p:cNvSpPr>
              <a:spLocks/>
            </p:cNvSpPr>
            <p:nvPr/>
          </p:nvSpPr>
          <p:spPr bwMode="invGray">
            <a:xfrm>
              <a:off x="2009" y="2135"/>
              <a:ext cx="40" cy="24"/>
            </a:xfrm>
            <a:custGeom>
              <a:avLst/>
              <a:gdLst>
                <a:gd name="T0" fmla="*/ 26 w 52"/>
                <a:gd name="T1" fmla="*/ 0 h 32"/>
                <a:gd name="T2" fmla="*/ 6 w 52"/>
                <a:gd name="T3" fmla="*/ 15 h 32"/>
                <a:gd name="T4" fmla="*/ 18 w 52"/>
                <a:gd name="T5" fmla="*/ 24 h 32"/>
                <a:gd name="T6" fmla="*/ 32 w 52"/>
                <a:gd name="T7" fmla="*/ 23 h 32"/>
                <a:gd name="T8" fmla="*/ 26 w 52"/>
                <a:gd name="T9" fmla="*/ 0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63" name="Freeform 35"/>
            <p:cNvSpPr>
              <a:spLocks/>
            </p:cNvSpPr>
            <p:nvPr/>
          </p:nvSpPr>
          <p:spPr bwMode="invGray">
            <a:xfrm>
              <a:off x="2292" y="2201"/>
              <a:ext cx="129" cy="54"/>
            </a:xfrm>
            <a:custGeom>
              <a:avLst/>
              <a:gdLst>
                <a:gd name="T0" fmla="*/ 77 w 172"/>
                <a:gd name="T1" fmla="*/ 6 h 72"/>
                <a:gd name="T2" fmla="*/ 50 w 172"/>
                <a:gd name="T3" fmla="*/ 3 h 72"/>
                <a:gd name="T4" fmla="*/ 41 w 172"/>
                <a:gd name="T5" fmla="*/ 0 h 72"/>
                <a:gd name="T6" fmla="*/ 0 w 172"/>
                <a:gd name="T7" fmla="*/ 21 h 72"/>
                <a:gd name="T8" fmla="*/ 21 w 172"/>
                <a:gd name="T9" fmla="*/ 30 h 72"/>
                <a:gd name="T10" fmla="*/ 32 w 172"/>
                <a:gd name="T11" fmla="*/ 45 h 72"/>
                <a:gd name="T12" fmla="*/ 50 w 172"/>
                <a:gd name="T13" fmla="*/ 51 h 72"/>
                <a:gd name="T14" fmla="*/ 59 w 172"/>
                <a:gd name="T15" fmla="*/ 54 h 72"/>
                <a:gd name="T16" fmla="*/ 98 w 172"/>
                <a:gd name="T17" fmla="*/ 45 h 72"/>
                <a:gd name="T18" fmla="*/ 129 w 172"/>
                <a:gd name="T19" fmla="*/ 33 h 72"/>
                <a:gd name="T20" fmla="*/ 111 w 172"/>
                <a:gd name="T21" fmla="*/ 14 h 72"/>
                <a:gd name="T22" fmla="*/ 102 w 172"/>
                <a:gd name="T23" fmla="*/ 3 h 72"/>
                <a:gd name="T24" fmla="*/ 77 w 172"/>
                <a:gd name="T25" fmla="*/ 6 h 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64" name="Freeform 36"/>
            <p:cNvSpPr>
              <a:spLocks/>
            </p:cNvSpPr>
            <p:nvPr/>
          </p:nvSpPr>
          <p:spPr bwMode="invGray">
            <a:xfrm>
              <a:off x="2393" y="2038"/>
              <a:ext cx="40" cy="24"/>
            </a:xfrm>
            <a:custGeom>
              <a:avLst/>
              <a:gdLst>
                <a:gd name="T0" fmla="*/ 26 w 52"/>
                <a:gd name="T1" fmla="*/ 0 h 32"/>
                <a:gd name="T2" fmla="*/ 6 w 52"/>
                <a:gd name="T3" fmla="*/ 15 h 32"/>
                <a:gd name="T4" fmla="*/ 18 w 52"/>
                <a:gd name="T5" fmla="*/ 24 h 32"/>
                <a:gd name="T6" fmla="*/ 32 w 52"/>
                <a:gd name="T7" fmla="*/ 23 h 32"/>
                <a:gd name="T8" fmla="*/ 26 w 52"/>
                <a:gd name="T9" fmla="*/ 0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65" name="Freeform 37"/>
            <p:cNvSpPr>
              <a:spLocks/>
            </p:cNvSpPr>
            <p:nvPr/>
          </p:nvSpPr>
          <p:spPr bwMode="invGray">
            <a:xfrm>
              <a:off x="2662" y="2006"/>
              <a:ext cx="155" cy="63"/>
            </a:xfrm>
            <a:custGeom>
              <a:avLst/>
              <a:gdLst>
                <a:gd name="T0" fmla="*/ 144 w 206"/>
                <a:gd name="T1" fmla="*/ 5 h 85"/>
                <a:gd name="T2" fmla="*/ 78 w 206"/>
                <a:gd name="T3" fmla="*/ 7 h 85"/>
                <a:gd name="T4" fmla="*/ 82 w 206"/>
                <a:gd name="T5" fmla="*/ 19 h 85"/>
                <a:gd name="T6" fmla="*/ 81 w 206"/>
                <a:gd name="T7" fmla="*/ 24 h 85"/>
                <a:gd name="T8" fmla="*/ 67 w 206"/>
                <a:gd name="T9" fmla="*/ 20 h 85"/>
                <a:gd name="T10" fmla="*/ 58 w 206"/>
                <a:gd name="T11" fmla="*/ 14 h 85"/>
                <a:gd name="T12" fmla="*/ 17 w 206"/>
                <a:gd name="T13" fmla="*/ 20 h 85"/>
                <a:gd name="T14" fmla="*/ 23 w 206"/>
                <a:gd name="T15" fmla="*/ 36 h 85"/>
                <a:gd name="T16" fmla="*/ 41 w 206"/>
                <a:gd name="T17" fmla="*/ 39 h 85"/>
                <a:gd name="T18" fmla="*/ 56 w 206"/>
                <a:gd name="T19" fmla="*/ 54 h 85"/>
                <a:gd name="T20" fmla="*/ 67 w 206"/>
                <a:gd name="T21" fmla="*/ 63 h 85"/>
                <a:gd name="T22" fmla="*/ 82 w 206"/>
                <a:gd name="T23" fmla="*/ 50 h 85"/>
                <a:gd name="T24" fmla="*/ 91 w 206"/>
                <a:gd name="T25" fmla="*/ 44 h 85"/>
                <a:gd name="T26" fmla="*/ 96 w 206"/>
                <a:gd name="T27" fmla="*/ 35 h 85"/>
                <a:gd name="T28" fmla="*/ 126 w 206"/>
                <a:gd name="T29" fmla="*/ 26 h 85"/>
                <a:gd name="T30" fmla="*/ 141 w 206"/>
                <a:gd name="T31" fmla="*/ 23 h 85"/>
                <a:gd name="T32" fmla="*/ 150 w 206"/>
                <a:gd name="T33" fmla="*/ 20 h 85"/>
                <a:gd name="T34" fmla="*/ 144 w 206"/>
                <a:gd name="T35" fmla="*/ 5 h 8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66" name="Freeform 38"/>
            <p:cNvSpPr>
              <a:spLocks/>
            </p:cNvSpPr>
            <p:nvPr/>
          </p:nvSpPr>
          <p:spPr bwMode="invGray">
            <a:xfrm>
              <a:off x="2759" y="2039"/>
              <a:ext cx="49" cy="21"/>
            </a:xfrm>
            <a:custGeom>
              <a:avLst/>
              <a:gdLst>
                <a:gd name="T0" fmla="*/ 28 w 64"/>
                <a:gd name="T1" fmla="*/ 5 h 28"/>
                <a:gd name="T2" fmla="*/ 6 w 64"/>
                <a:gd name="T3" fmla="*/ 3 h 28"/>
                <a:gd name="T4" fmla="*/ 18 w 64"/>
                <a:gd name="T5" fmla="*/ 21 h 28"/>
                <a:gd name="T6" fmla="*/ 41 w 64"/>
                <a:gd name="T7" fmla="*/ 11 h 28"/>
                <a:gd name="T8" fmla="*/ 28 w 64"/>
                <a:gd name="T9" fmla="*/ 5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67" name="Freeform 39"/>
            <p:cNvSpPr>
              <a:spLocks/>
            </p:cNvSpPr>
            <p:nvPr/>
          </p:nvSpPr>
          <p:spPr bwMode="invGray">
            <a:xfrm>
              <a:off x="2467" y="2311"/>
              <a:ext cx="109" cy="133"/>
            </a:xfrm>
            <a:custGeom>
              <a:avLst/>
              <a:gdLst>
                <a:gd name="T0" fmla="*/ 18 w 146"/>
                <a:gd name="T1" fmla="*/ 14 h 176"/>
                <a:gd name="T2" fmla="*/ 0 w 146"/>
                <a:gd name="T3" fmla="*/ 19 h 176"/>
                <a:gd name="T4" fmla="*/ 10 w 146"/>
                <a:gd name="T5" fmla="*/ 32 h 176"/>
                <a:gd name="T6" fmla="*/ 25 w 146"/>
                <a:gd name="T7" fmla="*/ 66 h 176"/>
                <a:gd name="T8" fmla="*/ 39 w 146"/>
                <a:gd name="T9" fmla="*/ 69 h 176"/>
                <a:gd name="T10" fmla="*/ 37 w 146"/>
                <a:gd name="T11" fmla="*/ 81 h 176"/>
                <a:gd name="T12" fmla="*/ 21 w 146"/>
                <a:gd name="T13" fmla="*/ 85 h 176"/>
                <a:gd name="T14" fmla="*/ 12 w 146"/>
                <a:gd name="T15" fmla="*/ 99 h 176"/>
                <a:gd name="T16" fmla="*/ 13 w 146"/>
                <a:gd name="T17" fmla="*/ 104 h 176"/>
                <a:gd name="T18" fmla="*/ 22 w 146"/>
                <a:gd name="T19" fmla="*/ 107 h 176"/>
                <a:gd name="T20" fmla="*/ 13 w 146"/>
                <a:gd name="T21" fmla="*/ 128 h 176"/>
                <a:gd name="T22" fmla="*/ 15 w 146"/>
                <a:gd name="T23" fmla="*/ 132 h 176"/>
                <a:gd name="T24" fmla="*/ 25 w 146"/>
                <a:gd name="T25" fmla="*/ 129 h 176"/>
                <a:gd name="T26" fmla="*/ 43 w 146"/>
                <a:gd name="T27" fmla="*/ 128 h 176"/>
                <a:gd name="T28" fmla="*/ 69 w 146"/>
                <a:gd name="T29" fmla="*/ 129 h 176"/>
                <a:gd name="T30" fmla="*/ 82 w 146"/>
                <a:gd name="T31" fmla="*/ 128 h 176"/>
                <a:gd name="T32" fmla="*/ 91 w 146"/>
                <a:gd name="T33" fmla="*/ 125 h 176"/>
                <a:gd name="T34" fmla="*/ 96 w 146"/>
                <a:gd name="T35" fmla="*/ 107 h 176"/>
                <a:gd name="T36" fmla="*/ 109 w 146"/>
                <a:gd name="T37" fmla="*/ 101 h 176"/>
                <a:gd name="T38" fmla="*/ 82 w 146"/>
                <a:gd name="T39" fmla="*/ 82 h 176"/>
                <a:gd name="T40" fmla="*/ 66 w 146"/>
                <a:gd name="T41" fmla="*/ 63 h 176"/>
                <a:gd name="T42" fmla="*/ 61 w 146"/>
                <a:gd name="T43" fmla="*/ 52 h 176"/>
                <a:gd name="T44" fmla="*/ 48 w 146"/>
                <a:gd name="T45" fmla="*/ 46 h 176"/>
                <a:gd name="T46" fmla="*/ 64 w 146"/>
                <a:gd name="T47" fmla="*/ 34 h 176"/>
                <a:gd name="T48" fmla="*/ 48 w 146"/>
                <a:gd name="T49" fmla="*/ 23 h 176"/>
                <a:gd name="T50" fmla="*/ 52 w 146"/>
                <a:gd name="T51" fmla="*/ 10 h 176"/>
                <a:gd name="T52" fmla="*/ 34 w 146"/>
                <a:gd name="T53" fmla="*/ 1 h 176"/>
                <a:gd name="T54" fmla="*/ 22 w 146"/>
                <a:gd name="T55" fmla="*/ 7 h 176"/>
                <a:gd name="T56" fmla="*/ 18 w 146"/>
                <a:gd name="T57" fmla="*/ 14 h 17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68" name="Freeform 40"/>
            <p:cNvSpPr>
              <a:spLocks/>
            </p:cNvSpPr>
            <p:nvPr/>
          </p:nvSpPr>
          <p:spPr bwMode="invGray">
            <a:xfrm>
              <a:off x="2413" y="2359"/>
              <a:ext cx="68" cy="68"/>
            </a:xfrm>
            <a:custGeom>
              <a:avLst/>
              <a:gdLst>
                <a:gd name="T0" fmla="*/ 43 w 92"/>
                <a:gd name="T1" fmla="*/ 4 h 92"/>
                <a:gd name="T2" fmla="*/ 61 w 92"/>
                <a:gd name="T3" fmla="*/ 6 h 92"/>
                <a:gd name="T4" fmla="*/ 68 w 92"/>
                <a:gd name="T5" fmla="*/ 19 h 92"/>
                <a:gd name="T6" fmla="*/ 58 w 92"/>
                <a:gd name="T7" fmla="*/ 35 h 92"/>
                <a:gd name="T8" fmla="*/ 34 w 92"/>
                <a:gd name="T9" fmla="*/ 56 h 92"/>
                <a:gd name="T10" fmla="*/ 13 w 92"/>
                <a:gd name="T11" fmla="*/ 68 h 92"/>
                <a:gd name="T12" fmla="*/ 6 w 92"/>
                <a:gd name="T13" fmla="*/ 53 h 92"/>
                <a:gd name="T14" fmla="*/ 15 w 92"/>
                <a:gd name="T15" fmla="*/ 47 h 92"/>
                <a:gd name="T16" fmla="*/ 10 w 92"/>
                <a:gd name="T17" fmla="*/ 34 h 92"/>
                <a:gd name="T18" fmla="*/ 30 w 92"/>
                <a:gd name="T19" fmla="*/ 21 h 92"/>
                <a:gd name="T20" fmla="*/ 43 w 92"/>
                <a:gd name="T21" fmla="*/ 4 h 9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69" name="Freeform 41"/>
            <p:cNvSpPr>
              <a:spLocks/>
            </p:cNvSpPr>
            <p:nvPr/>
          </p:nvSpPr>
          <p:spPr bwMode="invGray">
            <a:xfrm>
              <a:off x="4099" y="3502"/>
              <a:ext cx="474" cy="495"/>
            </a:xfrm>
            <a:custGeom>
              <a:avLst/>
              <a:gdLst>
                <a:gd name="T0" fmla="*/ 159 w 633"/>
                <a:gd name="T1" fmla="*/ 8 h 660"/>
                <a:gd name="T2" fmla="*/ 132 w 633"/>
                <a:gd name="T3" fmla="*/ 14 h 660"/>
                <a:gd name="T4" fmla="*/ 108 w 633"/>
                <a:gd name="T5" fmla="*/ 38 h 660"/>
                <a:gd name="T6" fmla="*/ 78 w 633"/>
                <a:gd name="T7" fmla="*/ 44 h 660"/>
                <a:gd name="T8" fmla="*/ 63 w 633"/>
                <a:gd name="T9" fmla="*/ 56 h 660"/>
                <a:gd name="T10" fmla="*/ 51 w 633"/>
                <a:gd name="T11" fmla="*/ 86 h 660"/>
                <a:gd name="T12" fmla="*/ 27 w 633"/>
                <a:gd name="T13" fmla="*/ 125 h 660"/>
                <a:gd name="T14" fmla="*/ 0 w 633"/>
                <a:gd name="T15" fmla="*/ 134 h 660"/>
                <a:gd name="T16" fmla="*/ 54 w 633"/>
                <a:gd name="T17" fmla="*/ 242 h 660"/>
                <a:gd name="T18" fmla="*/ 90 w 633"/>
                <a:gd name="T19" fmla="*/ 320 h 660"/>
                <a:gd name="T20" fmla="*/ 108 w 633"/>
                <a:gd name="T21" fmla="*/ 332 h 660"/>
                <a:gd name="T22" fmla="*/ 126 w 633"/>
                <a:gd name="T23" fmla="*/ 338 h 660"/>
                <a:gd name="T24" fmla="*/ 171 w 633"/>
                <a:gd name="T25" fmla="*/ 323 h 660"/>
                <a:gd name="T26" fmla="*/ 189 w 633"/>
                <a:gd name="T27" fmla="*/ 317 h 660"/>
                <a:gd name="T28" fmla="*/ 225 w 633"/>
                <a:gd name="T29" fmla="*/ 338 h 660"/>
                <a:gd name="T30" fmla="*/ 243 w 633"/>
                <a:gd name="T31" fmla="*/ 395 h 660"/>
                <a:gd name="T32" fmla="*/ 252 w 633"/>
                <a:gd name="T33" fmla="*/ 392 h 660"/>
                <a:gd name="T34" fmla="*/ 258 w 633"/>
                <a:gd name="T35" fmla="*/ 383 h 660"/>
                <a:gd name="T36" fmla="*/ 276 w 633"/>
                <a:gd name="T37" fmla="*/ 410 h 660"/>
                <a:gd name="T38" fmla="*/ 303 w 633"/>
                <a:gd name="T39" fmla="*/ 428 h 660"/>
                <a:gd name="T40" fmla="*/ 326 w 633"/>
                <a:gd name="T41" fmla="*/ 452 h 660"/>
                <a:gd name="T42" fmla="*/ 332 w 633"/>
                <a:gd name="T43" fmla="*/ 461 h 660"/>
                <a:gd name="T44" fmla="*/ 341 w 633"/>
                <a:gd name="T45" fmla="*/ 467 h 660"/>
                <a:gd name="T46" fmla="*/ 362 w 633"/>
                <a:gd name="T47" fmla="*/ 491 h 660"/>
                <a:gd name="T48" fmla="*/ 368 w 633"/>
                <a:gd name="T49" fmla="*/ 473 h 660"/>
                <a:gd name="T50" fmla="*/ 404 w 633"/>
                <a:gd name="T51" fmla="*/ 494 h 660"/>
                <a:gd name="T52" fmla="*/ 440 w 633"/>
                <a:gd name="T53" fmla="*/ 491 h 660"/>
                <a:gd name="T54" fmla="*/ 461 w 633"/>
                <a:gd name="T55" fmla="*/ 398 h 660"/>
                <a:gd name="T56" fmla="*/ 473 w 633"/>
                <a:gd name="T57" fmla="*/ 347 h 660"/>
                <a:gd name="T58" fmla="*/ 464 w 633"/>
                <a:gd name="T59" fmla="*/ 275 h 660"/>
                <a:gd name="T60" fmla="*/ 401 w 633"/>
                <a:gd name="T61" fmla="*/ 203 h 660"/>
                <a:gd name="T62" fmla="*/ 395 w 633"/>
                <a:gd name="T63" fmla="*/ 176 h 660"/>
                <a:gd name="T64" fmla="*/ 344 w 633"/>
                <a:gd name="T65" fmla="*/ 134 h 660"/>
                <a:gd name="T66" fmla="*/ 353 w 633"/>
                <a:gd name="T67" fmla="*/ 116 h 660"/>
                <a:gd name="T68" fmla="*/ 341 w 633"/>
                <a:gd name="T69" fmla="*/ 98 h 660"/>
                <a:gd name="T70" fmla="*/ 312 w 633"/>
                <a:gd name="T71" fmla="*/ 59 h 660"/>
                <a:gd name="T72" fmla="*/ 294 w 633"/>
                <a:gd name="T73" fmla="*/ 23 h 660"/>
                <a:gd name="T74" fmla="*/ 291 w 633"/>
                <a:gd name="T75" fmla="*/ 14 h 660"/>
                <a:gd name="T76" fmla="*/ 273 w 633"/>
                <a:gd name="T77" fmla="*/ 113 h 660"/>
                <a:gd name="T78" fmla="*/ 243 w 633"/>
                <a:gd name="T79" fmla="*/ 86 h 660"/>
                <a:gd name="T80" fmla="*/ 219 w 633"/>
                <a:gd name="T81" fmla="*/ 83 h 660"/>
                <a:gd name="T82" fmla="*/ 204 w 633"/>
                <a:gd name="T83" fmla="*/ 65 h 660"/>
                <a:gd name="T84" fmla="*/ 198 w 633"/>
                <a:gd name="T85" fmla="*/ 47 h 660"/>
                <a:gd name="T86" fmla="*/ 207 w 633"/>
                <a:gd name="T87" fmla="*/ 41 h 660"/>
                <a:gd name="T88" fmla="*/ 180 w 633"/>
                <a:gd name="T89" fmla="*/ 14 h 660"/>
                <a:gd name="T90" fmla="*/ 162 w 633"/>
                <a:gd name="T91" fmla="*/ 8 h 660"/>
                <a:gd name="T92" fmla="*/ 153 w 633"/>
                <a:gd name="T93" fmla="*/ 5 h 660"/>
                <a:gd name="T94" fmla="*/ 159 w 633"/>
                <a:gd name="T95" fmla="*/ 8 h 66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70" name="Freeform 42"/>
            <p:cNvSpPr>
              <a:spLocks/>
            </p:cNvSpPr>
            <p:nvPr/>
          </p:nvSpPr>
          <p:spPr bwMode="invGray">
            <a:xfrm>
              <a:off x="4246" y="3241"/>
              <a:ext cx="319" cy="210"/>
            </a:xfrm>
            <a:custGeom>
              <a:avLst/>
              <a:gdLst>
                <a:gd name="T0" fmla="*/ 63 w 426"/>
                <a:gd name="T1" fmla="*/ 45 h 280"/>
                <a:gd name="T2" fmla="*/ 51 w 426"/>
                <a:gd name="T3" fmla="*/ 27 h 280"/>
                <a:gd name="T4" fmla="*/ 48 w 426"/>
                <a:gd name="T5" fmla="*/ 12 h 280"/>
                <a:gd name="T6" fmla="*/ 39 w 426"/>
                <a:gd name="T7" fmla="*/ 9 h 280"/>
                <a:gd name="T8" fmla="*/ 12 w 426"/>
                <a:gd name="T9" fmla="*/ 12 h 280"/>
                <a:gd name="T10" fmla="*/ 33 w 426"/>
                <a:gd name="T11" fmla="*/ 30 h 280"/>
                <a:gd name="T12" fmla="*/ 36 w 426"/>
                <a:gd name="T13" fmla="*/ 39 h 280"/>
                <a:gd name="T14" fmla="*/ 18 w 426"/>
                <a:gd name="T15" fmla="*/ 51 h 280"/>
                <a:gd name="T16" fmla="*/ 66 w 426"/>
                <a:gd name="T17" fmla="*/ 69 h 280"/>
                <a:gd name="T18" fmla="*/ 93 w 426"/>
                <a:gd name="T19" fmla="*/ 84 h 280"/>
                <a:gd name="T20" fmla="*/ 96 w 426"/>
                <a:gd name="T21" fmla="*/ 93 h 280"/>
                <a:gd name="T22" fmla="*/ 105 w 426"/>
                <a:gd name="T23" fmla="*/ 99 h 280"/>
                <a:gd name="T24" fmla="*/ 111 w 426"/>
                <a:gd name="T25" fmla="*/ 117 h 280"/>
                <a:gd name="T26" fmla="*/ 99 w 426"/>
                <a:gd name="T27" fmla="*/ 147 h 280"/>
                <a:gd name="T28" fmla="*/ 135 w 426"/>
                <a:gd name="T29" fmla="*/ 141 h 280"/>
                <a:gd name="T30" fmla="*/ 144 w 426"/>
                <a:gd name="T31" fmla="*/ 162 h 280"/>
                <a:gd name="T32" fmla="*/ 162 w 426"/>
                <a:gd name="T33" fmla="*/ 168 h 280"/>
                <a:gd name="T34" fmla="*/ 171 w 426"/>
                <a:gd name="T35" fmla="*/ 171 h 280"/>
                <a:gd name="T36" fmla="*/ 189 w 426"/>
                <a:gd name="T37" fmla="*/ 168 h 280"/>
                <a:gd name="T38" fmla="*/ 207 w 426"/>
                <a:gd name="T39" fmla="*/ 147 h 280"/>
                <a:gd name="T40" fmla="*/ 252 w 426"/>
                <a:gd name="T41" fmla="*/ 189 h 280"/>
                <a:gd name="T42" fmla="*/ 273 w 426"/>
                <a:gd name="T43" fmla="*/ 210 h 280"/>
                <a:gd name="T44" fmla="*/ 270 w 426"/>
                <a:gd name="T45" fmla="*/ 168 h 280"/>
                <a:gd name="T46" fmla="*/ 252 w 426"/>
                <a:gd name="T47" fmla="*/ 150 h 280"/>
                <a:gd name="T48" fmla="*/ 279 w 426"/>
                <a:gd name="T49" fmla="*/ 126 h 280"/>
                <a:gd name="T50" fmla="*/ 306 w 426"/>
                <a:gd name="T51" fmla="*/ 117 h 280"/>
                <a:gd name="T52" fmla="*/ 315 w 426"/>
                <a:gd name="T53" fmla="*/ 114 h 280"/>
                <a:gd name="T54" fmla="*/ 318 w 426"/>
                <a:gd name="T55" fmla="*/ 105 h 280"/>
                <a:gd name="T56" fmla="*/ 267 w 426"/>
                <a:gd name="T57" fmla="*/ 111 h 280"/>
                <a:gd name="T58" fmla="*/ 228 w 426"/>
                <a:gd name="T59" fmla="*/ 105 h 280"/>
                <a:gd name="T60" fmla="*/ 225 w 426"/>
                <a:gd name="T61" fmla="*/ 96 h 280"/>
                <a:gd name="T62" fmla="*/ 219 w 426"/>
                <a:gd name="T63" fmla="*/ 87 h 280"/>
                <a:gd name="T64" fmla="*/ 165 w 426"/>
                <a:gd name="T65" fmla="*/ 60 h 280"/>
                <a:gd name="T66" fmla="*/ 120 w 426"/>
                <a:gd name="T67" fmla="*/ 45 h 280"/>
                <a:gd name="T68" fmla="*/ 102 w 426"/>
                <a:gd name="T69" fmla="*/ 39 h 280"/>
                <a:gd name="T70" fmla="*/ 60 w 426"/>
                <a:gd name="T71" fmla="*/ 39 h 280"/>
                <a:gd name="T72" fmla="*/ 51 w 426"/>
                <a:gd name="T73" fmla="*/ 24 h 280"/>
                <a:gd name="T74" fmla="*/ 51 w 426"/>
                <a:gd name="T75" fmla="*/ 0 h 28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71" name="Freeform 43"/>
            <p:cNvSpPr>
              <a:spLocks/>
            </p:cNvSpPr>
            <p:nvPr/>
          </p:nvSpPr>
          <p:spPr bwMode="invGray">
            <a:xfrm>
              <a:off x="4255" y="3243"/>
              <a:ext cx="311" cy="211"/>
            </a:xfrm>
            <a:custGeom>
              <a:avLst/>
              <a:gdLst>
                <a:gd name="T0" fmla="*/ 0 w 416"/>
                <a:gd name="T1" fmla="*/ 1 h 282"/>
                <a:gd name="T2" fmla="*/ 15 w 416"/>
                <a:gd name="T3" fmla="*/ 28 h 282"/>
                <a:gd name="T4" fmla="*/ 21 w 416"/>
                <a:gd name="T5" fmla="*/ 37 h 282"/>
                <a:gd name="T6" fmla="*/ 63 w 416"/>
                <a:gd name="T7" fmla="*/ 67 h 282"/>
                <a:gd name="T8" fmla="*/ 90 w 416"/>
                <a:gd name="T9" fmla="*/ 85 h 282"/>
                <a:gd name="T10" fmla="*/ 99 w 416"/>
                <a:gd name="T11" fmla="*/ 91 h 282"/>
                <a:gd name="T12" fmla="*/ 102 w 416"/>
                <a:gd name="T13" fmla="*/ 126 h 282"/>
                <a:gd name="T14" fmla="*/ 87 w 416"/>
                <a:gd name="T15" fmla="*/ 150 h 282"/>
                <a:gd name="T16" fmla="*/ 102 w 416"/>
                <a:gd name="T17" fmla="*/ 147 h 282"/>
                <a:gd name="T18" fmla="*/ 111 w 416"/>
                <a:gd name="T19" fmla="*/ 141 h 282"/>
                <a:gd name="T20" fmla="*/ 120 w 416"/>
                <a:gd name="T21" fmla="*/ 150 h 282"/>
                <a:gd name="T22" fmla="*/ 138 w 416"/>
                <a:gd name="T23" fmla="*/ 162 h 282"/>
                <a:gd name="T24" fmla="*/ 156 w 416"/>
                <a:gd name="T25" fmla="*/ 174 h 282"/>
                <a:gd name="T26" fmla="*/ 179 w 416"/>
                <a:gd name="T27" fmla="*/ 165 h 282"/>
                <a:gd name="T28" fmla="*/ 185 w 416"/>
                <a:gd name="T29" fmla="*/ 147 h 282"/>
                <a:gd name="T30" fmla="*/ 200 w 416"/>
                <a:gd name="T31" fmla="*/ 150 h 282"/>
                <a:gd name="T32" fmla="*/ 218 w 416"/>
                <a:gd name="T33" fmla="*/ 156 h 282"/>
                <a:gd name="T34" fmla="*/ 254 w 416"/>
                <a:gd name="T35" fmla="*/ 210 h 282"/>
                <a:gd name="T36" fmla="*/ 266 w 416"/>
                <a:gd name="T37" fmla="*/ 207 h 282"/>
                <a:gd name="T38" fmla="*/ 263 w 416"/>
                <a:gd name="T39" fmla="*/ 189 h 282"/>
                <a:gd name="T40" fmla="*/ 236 w 416"/>
                <a:gd name="T41" fmla="*/ 147 h 282"/>
                <a:gd name="T42" fmla="*/ 269 w 416"/>
                <a:gd name="T43" fmla="*/ 129 h 282"/>
                <a:gd name="T44" fmla="*/ 305 w 416"/>
                <a:gd name="T45" fmla="*/ 108 h 282"/>
                <a:gd name="T46" fmla="*/ 306 w 416"/>
                <a:gd name="T47" fmla="*/ 90 h 282"/>
                <a:gd name="T48" fmla="*/ 274 w 416"/>
                <a:gd name="T49" fmla="*/ 103 h 282"/>
                <a:gd name="T50" fmla="*/ 230 w 416"/>
                <a:gd name="T51" fmla="*/ 103 h 282"/>
                <a:gd name="T52" fmla="*/ 197 w 416"/>
                <a:gd name="T53" fmla="*/ 73 h 282"/>
                <a:gd name="T54" fmla="*/ 135 w 416"/>
                <a:gd name="T55" fmla="*/ 46 h 282"/>
                <a:gd name="T56" fmla="*/ 99 w 416"/>
                <a:gd name="T57" fmla="*/ 25 h 282"/>
                <a:gd name="T58" fmla="*/ 69 w 416"/>
                <a:gd name="T59" fmla="*/ 31 h 282"/>
                <a:gd name="T60" fmla="*/ 57 w 416"/>
                <a:gd name="T61" fmla="*/ 43 h 282"/>
                <a:gd name="T62" fmla="*/ 42 w 416"/>
                <a:gd name="T63" fmla="*/ 13 h 282"/>
                <a:gd name="T64" fmla="*/ 0 w 416"/>
                <a:gd name="T65" fmla="*/ 1 h 28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416" h="282">
                  <a:moveTo>
                    <a:pt x="0" y="1"/>
                  </a:moveTo>
                  <a:cubicBezTo>
                    <a:pt x="7" y="22"/>
                    <a:pt x="2" y="9"/>
                    <a:pt x="20" y="37"/>
                  </a:cubicBezTo>
                  <a:cubicBezTo>
                    <a:pt x="23" y="41"/>
                    <a:pt x="28" y="49"/>
                    <a:pt x="28" y="49"/>
                  </a:cubicBezTo>
                  <a:cubicBezTo>
                    <a:pt x="5" y="84"/>
                    <a:pt x="65" y="78"/>
                    <a:pt x="84" y="89"/>
                  </a:cubicBezTo>
                  <a:cubicBezTo>
                    <a:pt x="97" y="96"/>
                    <a:pt x="108" y="105"/>
                    <a:pt x="120" y="113"/>
                  </a:cubicBezTo>
                  <a:cubicBezTo>
                    <a:pt x="124" y="116"/>
                    <a:pt x="132" y="121"/>
                    <a:pt x="132" y="121"/>
                  </a:cubicBezTo>
                  <a:cubicBezTo>
                    <a:pt x="138" y="138"/>
                    <a:pt x="132" y="151"/>
                    <a:pt x="136" y="169"/>
                  </a:cubicBezTo>
                  <a:cubicBezTo>
                    <a:pt x="107" y="188"/>
                    <a:pt x="110" y="176"/>
                    <a:pt x="116" y="201"/>
                  </a:cubicBezTo>
                  <a:cubicBezTo>
                    <a:pt x="123" y="200"/>
                    <a:pt x="130" y="199"/>
                    <a:pt x="136" y="197"/>
                  </a:cubicBezTo>
                  <a:cubicBezTo>
                    <a:pt x="141" y="195"/>
                    <a:pt x="143" y="188"/>
                    <a:pt x="148" y="189"/>
                  </a:cubicBezTo>
                  <a:cubicBezTo>
                    <a:pt x="154" y="190"/>
                    <a:pt x="156" y="198"/>
                    <a:pt x="160" y="201"/>
                  </a:cubicBezTo>
                  <a:cubicBezTo>
                    <a:pt x="168" y="207"/>
                    <a:pt x="176" y="212"/>
                    <a:pt x="184" y="217"/>
                  </a:cubicBezTo>
                  <a:cubicBezTo>
                    <a:pt x="192" y="222"/>
                    <a:pt x="208" y="233"/>
                    <a:pt x="208" y="233"/>
                  </a:cubicBezTo>
                  <a:cubicBezTo>
                    <a:pt x="216" y="231"/>
                    <a:pt x="234" y="230"/>
                    <a:pt x="240" y="221"/>
                  </a:cubicBezTo>
                  <a:cubicBezTo>
                    <a:pt x="244" y="214"/>
                    <a:pt x="248" y="197"/>
                    <a:pt x="248" y="197"/>
                  </a:cubicBezTo>
                  <a:cubicBezTo>
                    <a:pt x="255" y="198"/>
                    <a:pt x="261" y="199"/>
                    <a:pt x="268" y="201"/>
                  </a:cubicBezTo>
                  <a:cubicBezTo>
                    <a:pt x="276" y="203"/>
                    <a:pt x="292" y="209"/>
                    <a:pt x="292" y="209"/>
                  </a:cubicBezTo>
                  <a:cubicBezTo>
                    <a:pt x="298" y="242"/>
                    <a:pt x="306" y="270"/>
                    <a:pt x="340" y="281"/>
                  </a:cubicBezTo>
                  <a:cubicBezTo>
                    <a:pt x="345" y="280"/>
                    <a:pt x="354" y="282"/>
                    <a:pt x="356" y="277"/>
                  </a:cubicBezTo>
                  <a:cubicBezTo>
                    <a:pt x="359" y="270"/>
                    <a:pt x="355" y="260"/>
                    <a:pt x="352" y="253"/>
                  </a:cubicBezTo>
                  <a:cubicBezTo>
                    <a:pt x="346" y="238"/>
                    <a:pt x="329" y="206"/>
                    <a:pt x="316" y="197"/>
                  </a:cubicBezTo>
                  <a:cubicBezTo>
                    <a:pt x="307" y="170"/>
                    <a:pt x="339" y="175"/>
                    <a:pt x="360" y="173"/>
                  </a:cubicBezTo>
                  <a:cubicBezTo>
                    <a:pt x="383" y="165"/>
                    <a:pt x="391" y="162"/>
                    <a:pt x="408" y="145"/>
                  </a:cubicBezTo>
                  <a:cubicBezTo>
                    <a:pt x="412" y="140"/>
                    <a:pt x="416" y="121"/>
                    <a:pt x="409" y="120"/>
                  </a:cubicBezTo>
                  <a:cubicBezTo>
                    <a:pt x="402" y="119"/>
                    <a:pt x="384" y="135"/>
                    <a:pt x="367" y="138"/>
                  </a:cubicBezTo>
                  <a:cubicBezTo>
                    <a:pt x="350" y="141"/>
                    <a:pt x="325" y="144"/>
                    <a:pt x="308" y="137"/>
                  </a:cubicBezTo>
                  <a:cubicBezTo>
                    <a:pt x="286" y="130"/>
                    <a:pt x="284" y="111"/>
                    <a:pt x="264" y="97"/>
                  </a:cubicBezTo>
                  <a:cubicBezTo>
                    <a:pt x="238" y="80"/>
                    <a:pt x="203" y="76"/>
                    <a:pt x="180" y="61"/>
                  </a:cubicBezTo>
                  <a:cubicBezTo>
                    <a:pt x="163" y="50"/>
                    <a:pt x="150" y="39"/>
                    <a:pt x="132" y="33"/>
                  </a:cubicBezTo>
                  <a:cubicBezTo>
                    <a:pt x="119" y="35"/>
                    <a:pt x="102" y="31"/>
                    <a:pt x="92" y="41"/>
                  </a:cubicBezTo>
                  <a:cubicBezTo>
                    <a:pt x="71" y="62"/>
                    <a:pt x="108" y="46"/>
                    <a:pt x="76" y="57"/>
                  </a:cubicBezTo>
                  <a:cubicBezTo>
                    <a:pt x="52" y="49"/>
                    <a:pt x="67" y="38"/>
                    <a:pt x="56" y="17"/>
                  </a:cubicBezTo>
                  <a:cubicBezTo>
                    <a:pt x="48" y="0"/>
                    <a:pt x="16" y="1"/>
                    <a:pt x="0" y="1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72" name="Freeform 44"/>
            <p:cNvSpPr>
              <a:spLocks/>
            </p:cNvSpPr>
            <p:nvPr/>
          </p:nvSpPr>
          <p:spPr bwMode="invGray">
            <a:xfrm>
              <a:off x="4485" y="4013"/>
              <a:ext cx="45" cy="58"/>
            </a:xfrm>
            <a:custGeom>
              <a:avLst/>
              <a:gdLst>
                <a:gd name="T0" fmla="*/ 24 w 60"/>
                <a:gd name="T1" fmla="*/ 13 h 78"/>
                <a:gd name="T2" fmla="*/ 0 w 60"/>
                <a:gd name="T3" fmla="*/ 13 h 78"/>
                <a:gd name="T4" fmla="*/ 15 w 60"/>
                <a:gd name="T5" fmla="*/ 31 h 78"/>
                <a:gd name="T6" fmla="*/ 21 w 60"/>
                <a:gd name="T7" fmla="*/ 49 h 78"/>
                <a:gd name="T8" fmla="*/ 24 w 60"/>
                <a:gd name="T9" fmla="*/ 58 h 78"/>
                <a:gd name="T10" fmla="*/ 45 w 60"/>
                <a:gd name="T11" fmla="*/ 37 h 78"/>
                <a:gd name="T12" fmla="*/ 24 w 60"/>
                <a:gd name="T13" fmla="*/ 13 h 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73" name="Freeform 45"/>
            <p:cNvSpPr>
              <a:spLocks/>
            </p:cNvSpPr>
            <p:nvPr/>
          </p:nvSpPr>
          <p:spPr bwMode="invGray">
            <a:xfrm>
              <a:off x="4621" y="3923"/>
              <a:ext cx="164" cy="85"/>
            </a:xfrm>
            <a:custGeom>
              <a:avLst/>
              <a:gdLst>
                <a:gd name="T0" fmla="*/ 35 w 219"/>
                <a:gd name="T1" fmla="*/ 55 h 113"/>
                <a:gd name="T2" fmla="*/ 29 w 219"/>
                <a:gd name="T3" fmla="*/ 46 h 113"/>
                <a:gd name="T4" fmla="*/ 11 w 219"/>
                <a:gd name="T5" fmla="*/ 52 h 113"/>
                <a:gd name="T6" fmla="*/ 29 w 219"/>
                <a:gd name="T7" fmla="*/ 85 h 113"/>
                <a:gd name="T8" fmla="*/ 92 w 219"/>
                <a:gd name="T9" fmla="*/ 67 h 113"/>
                <a:gd name="T10" fmla="*/ 110 w 219"/>
                <a:gd name="T11" fmla="*/ 55 h 113"/>
                <a:gd name="T12" fmla="*/ 128 w 219"/>
                <a:gd name="T13" fmla="*/ 49 h 113"/>
                <a:gd name="T14" fmla="*/ 164 w 219"/>
                <a:gd name="T15" fmla="*/ 14 h 113"/>
                <a:gd name="T16" fmla="*/ 157 w 219"/>
                <a:gd name="T17" fmla="*/ 0 h 113"/>
                <a:gd name="T18" fmla="*/ 134 w 219"/>
                <a:gd name="T19" fmla="*/ 13 h 113"/>
                <a:gd name="T20" fmla="*/ 80 w 219"/>
                <a:gd name="T21" fmla="*/ 31 h 113"/>
                <a:gd name="T22" fmla="*/ 62 w 219"/>
                <a:gd name="T23" fmla="*/ 34 h 113"/>
                <a:gd name="T24" fmla="*/ 44 w 219"/>
                <a:gd name="T25" fmla="*/ 40 h 113"/>
                <a:gd name="T26" fmla="*/ 35 w 219"/>
                <a:gd name="T27" fmla="*/ 55 h 11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74" name="Freeform 46"/>
            <p:cNvSpPr>
              <a:spLocks/>
            </p:cNvSpPr>
            <p:nvPr/>
          </p:nvSpPr>
          <p:spPr bwMode="invGray">
            <a:xfrm>
              <a:off x="4791" y="3873"/>
              <a:ext cx="104" cy="92"/>
            </a:xfrm>
            <a:custGeom>
              <a:avLst/>
              <a:gdLst>
                <a:gd name="T0" fmla="*/ 9 w 139"/>
                <a:gd name="T1" fmla="*/ 45 h 122"/>
                <a:gd name="T2" fmla="*/ 6 w 139"/>
                <a:gd name="T3" fmla="*/ 63 h 122"/>
                <a:gd name="T4" fmla="*/ 0 w 139"/>
                <a:gd name="T5" fmla="*/ 81 h 122"/>
                <a:gd name="T6" fmla="*/ 27 w 139"/>
                <a:gd name="T7" fmla="*/ 87 h 122"/>
                <a:gd name="T8" fmla="*/ 39 w 139"/>
                <a:gd name="T9" fmla="*/ 72 h 122"/>
                <a:gd name="T10" fmla="*/ 93 w 139"/>
                <a:gd name="T11" fmla="*/ 51 h 122"/>
                <a:gd name="T12" fmla="*/ 102 w 139"/>
                <a:gd name="T13" fmla="*/ 33 h 122"/>
                <a:gd name="T14" fmla="*/ 84 w 139"/>
                <a:gd name="T15" fmla="*/ 21 h 122"/>
                <a:gd name="T16" fmla="*/ 75 w 139"/>
                <a:gd name="T17" fmla="*/ 15 h 122"/>
                <a:gd name="T18" fmla="*/ 48 w 139"/>
                <a:gd name="T19" fmla="*/ 9 h 122"/>
                <a:gd name="T20" fmla="*/ 39 w 139"/>
                <a:gd name="T21" fmla="*/ 27 h 122"/>
                <a:gd name="T22" fmla="*/ 9 w 139"/>
                <a:gd name="T23" fmla="*/ 45 h 1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75" name="Freeform 47"/>
            <p:cNvSpPr>
              <a:spLocks/>
            </p:cNvSpPr>
            <p:nvPr/>
          </p:nvSpPr>
          <p:spPr bwMode="invGray">
            <a:xfrm>
              <a:off x="4846" y="3832"/>
              <a:ext cx="37" cy="26"/>
            </a:xfrm>
            <a:custGeom>
              <a:avLst/>
              <a:gdLst>
                <a:gd name="T0" fmla="*/ 22 w 49"/>
                <a:gd name="T1" fmla="*/ 0 h 35"/>
                <a:gd name="T2" fmla="*/ 6 w 49"/>
                <a:gd name="T3" fmla="*/ 8 h 35"/>
                <a:gd name="T4" fmla="*/ 18 w 49"/>
                <a:gd name="T5" fmla="*/ 26 h 35"/>
                <a:gd name="T6" fmla="*/ 29 w 49"/>
                <a:gd name="T7" fmla="*/ 19 h 35"/>
                <a:gd name="T8" fmla="*/ 22 w 49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76" name="Freeform 48"/>
            <p:cNvSpPr>
              <a:spLocks/>
            </p:cNvSpPr>
            <p:nvPr/>
          </p:nvSpPr>
          <p:spPr bwMode="invGray">
            <a:xfrm>
              <a:off x="3123" y="3346"/>
              <a:ext cx="123" cy="201"/>
            </a:xfrm>
            <a:custGeom>
              <a:avLst/>
              <a:gdLst>
                <a:gd name="T0" fmla="*/ 96 w 164"/>
                <a:gd name="T1" fmla="*/ 0 h 268"/>
                <a:gd name="T2" fmla="*/ 78 w 164"/>
                <a:gd name="T3" fmla="*/ 21 h 268"/>
                <a:gd name="T4" fmla="*/ 66 w 164"/>
                <a:gd name="T5" fmla="*/ 48 h 268"/>
                <a:gd name="T6" fmla="*/ 27 w 164"/>
                <a:gd name="T7" fmla="*/ 63 h 268"/>
                <a:gd name="T8" fmla="*/ 21 w 164"/>
                <a:gd name="T9" fmla="*/ 72 h 268"/>
                <a:gd name="T10" fmla="*/ 12 w 164"/>
                <a:gd name="T11" fmla="*/ 75 h 268"/>
                <a:gd name="T12" fmla="*/ 15 w 164"/>
                <a:gd name="T13" fmla="*/ 99 h 268"/>
                <a:gd name="T14" fmla="*/ 21 w 164"/>
                <a:gd name="T15" fmla="*/ 117 h 268"/>
                <a:gd name="T16" fmla="*/ 0 w 164"/>
                <a:gd name="T17" fmla="*/ 150 h 268"/>
                <a:gd name="T18" fmla="*/ 21 w 164"/>
                <a:gd name="T19" fmla="*/ 195 h 268"/>
                <a:gd name="T20" fmla="*/ 39 w 164"/>
                <a:gd name="T21" fmla="*/ 201 h 268"/>
                <a:gd name="T22" fmla="*/ 66 w 164"/>
                <a:gd name="T23" fmla="*/ 162 h 268"/>
                <a:gd name="T24" fmla="*/ 78 w 164"/>
                <a:gd name="T25" fmla="*/ 144 h 268"/>
                <a:gd name="T26" fmla="*/ 96 w 164"/>
                <a:gd name="T27" fmla="*/ 87 h 268"/>
                <a:gd name="T28" fmla="*/ 105 w 164"/>
                <a:gd name="T29" fmla="*/ 57 h 268"/>
                <a:gd name="T30" fmla="*/ 123 w 164"/>
                <a:gd name="T31" fmla="*/ 54 h 268"/>
                <a:gd name="T32" fmla="*/ 96 w 164"/>
                <a:gd name="T33" fmla="*/ 0 h 26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77" name="Freeform 49"/>
            <p:cNvSpPr>
              <a:spLocks/>
            </p:cNvSpPr>
            <p:nvPr/>
          </p:nvSpPr>
          <p:spPr bwMode="invGray">
            <a:xfrm>
              <a:off x="3655" y="3034"/>
              <a:ext cx="49" cy="61"/>
            </a:xfrm>
            <a:custGeom>
              <a:avLst/>
              <a:gdLst>
                <a:gd name="T0" fmla="*/ 22 w 66"/>
                <a:gd name="T1" fmla="*/ 0 h 81"/>
                <a:gd name="T2" fmla="*/ 19 w 66"/>
                <a:gd name="T3" fmla="*/ 45 h 81"/>
                <a:gd name="T4" fmla="*/ 22 w 66"/>
                <a:gd name="T5" fmla="*/ 57 h 81"/>
                <a:gd name="T6" fmla="*/ 30 w 66"/>
                <a:gd name="T7" fmla="*/ 60 h 81"/>
                <a:gd name="T8" fmla="*/ 42 w 66"/>
                <a:gd name="T9" fmla="*/ 57 h 81"/>
                <a:gd name="T10" fmla="*/ 22 w 66"/>
                <a:gd name="T11" fmla="*/ 0 h 8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78" name="Freeform 50"/>
            <p:cNvSpPr>
              <a:spLocks/>
            </p:cNvSpPr>
            <p:nvPr/>
          </p:nvSpPr>
          <p:spPr bwMode="invGray">
            <a:xfrm>
              <a:off x="3988" y="3100"/>
              <a:ext cx="111" cy="183"/>
            </a:xfrm>
            <a:custGeom>
              <a:avLst/>
              <a:gdLst>
                <a:gd name="T0" fmla="*/ 72 w 148"/>
                <a:gd name="T1" fmla="*/ 0 h 244"/>
                <a:gd name="T2" fmla="*/ 45 w 148"/>
                <a:gd name="T3" fmla="*/ 63 h 244"/>
                <a:gd name="T4" fmla="*/ 27 w 148"/>
                <a:gd name="T5" fmla="*/ 69 h 244"/>
                <a:gd name="T6" fmla="*/ 9 w 148"/>
                <a:gd name="T7" fmla="*/ 81 h 244"/>
                <a:gd name="T8" fmla="*/ 30 w 148"/>
                <a:gd name="T9" fmla="*/ 141 h 244"/>
                <a:gd name="T10" fmla="*/ 39 w 148"/>
                <a:gd name="T11" fmla="*/ 168 h 244"/>
                <a:gd name="T12" fmla="*/ 45 w 148"/>
                <a:gd name="T13" fmla="*/ 177 h 244"/>
                <a:gd name="T14" fmla="*/ 63 w 148"/>
                <a:gd name="T15" fmla="*/ 183 h 244"/>
                <a:gd name="T16" fmla="*/ 72 w 148"/>
                <a:gd name="T17" fmla="*/ 147 h 244"/>
                <a:gd name="T18" fmla="*/ 93 w 148"/>
                <a:gd name="T19" fmla="*/ 126 h 244"/>
                <a:gd name="T20" fmla="*/ 84 w 148"/>
                <a:gd name="T21" fmla="*/ 51 h 244"/>
                <a:gd name="T22" fmla="*/ 105 w 148"/>
                <a:gd name="T23" fmla="*/ 36 h 244"/>
                <a:gd name="T24" fmla="*/ 84 w 148"/>
                <a:gd name="T25" fmla="*/ 15 h 244"/>
                <a:gd name="T26" fmla="*/ 72 w 148"/>
                <a:gd name="T27" fmla="*/ 0 h 24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79" name="Freeform 51"/>
            <p:cNvSpPr>
              <a:spLocks/>
            </p:cNvSpPr>
            <p:nvPr/>
          </p:nvSpPr>
          <p:spPr bwMode="invGray">
            <a:xfrm>
              <a:off x="3894" y="3043"/>
              <a:ext cx="71" cy="137"/>
            </a:xfrm>
            <a:custGeom>
              <a:avLst/>
              <a:gdLst>
                <a:gd name="T0" fmla="*/ 36 w 96"/>
                <a:gd name="T1" fmla="*/ 1 h 183"/>
                <a:gd name="T2" fmla="*/ 38 w 96"/>
                <a:gd name="T3" fmla="*/ 26 h 183"/>
                <a:gd name="T4" fmla="*/ 44 w 96"/>
                <a:gd name="T5" fmla="*/ 46 h 183"/>
                <a:gd name="T6" fmla="*/ 46 w 96"/>
                <a:gd name="T7" fmla="*/ 69 h 183"/>
                <a:gd name="T8" fmla="*/ 50 w 96"/>
                <a:gd name="T9" fmla="*/ 79 h 183"/>
                <a:gd name="T10" fmla="*/ 53 w 96"/>
                <a:gd name="T11" fmla="*/ 94 h 183"/>
                <a:gd name="T12" fmla="*/ 42 w 96"/>
                <a:gd name="T13" fmla="*/ 70 h 183"/>
                <a:gd name="T14" fmla="*/ 26 w 96"/>
                <a:gd name="T15" fmla="*/ 58 h 183"/>
                <a:gd name="T16" fmla="*/ 4 w 96"/>
                <a:gd name="T17" fmla="*/ 62 h 183"/>
                <a:gd name="T18" fmla="*/ 6 w 96"/>
                <a:gd name="T19" fmla="*/ 76 h 183"/>
                <a:gd name="T20" fmla="*/ 30 w 96"/>
                <a:gd name="T21" fmla="*/ 85 h 183"/>
                <a:gd name="T22" fmla="*/ 42 w 96"/>
                <a:gd name="T23" fmla="*/ 101 h 183"/>
                <a:gd name="T24" fmla="*/ 53 w 96"/>
                <a:gd name="T25" fmla="*/ 101 h 183"/>
                <a:gd name="T26" fmla="*/ 58 w 96"/>
                <a:gd name="T27" fmla="*/ 112 h 183"/>
                <a:gd name="T28" fmla="*/ 71 w 96"/>
                <a:gd name="T29" fmla="*/ 134 h 183"/>
                <a:gd name="T30" fmla="*/ 60 w 96"/>
                <a:gd name="T31" fmla="*/ 94 h 183"/>
                <a:gd name="T32" fmla="*/ 59 w 96"/>
                <a:gd name="T33" fmla="*/ 70 h 183"/>
                <a:gd name="T34" fmla="*/ 53 w 96"/>
                <a:gd name="T35" fmla="*/ 47 h 183"/>
                <a:gd name="T36" fmla="*/ 47 w 96"/>
                <a:gd name="T37" fmla="*/ 31 h 183"/>
                <a:gd name="T38" fmla="*/ 42 w 96"/>
                <a:gd name="T39" fmla="*/ 15 h 183"/>
                <a:gd name="T40" fmla="*/ 36 w 96"/>
                <a:gd name="T41" fmla="*/ 1 h 18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80" name="Freeform 52"/>
            <p:cNvSpPr>
              <a:spLocks/>
            </p:cNvSpPr>
            <p:nvPr/>
          </p:nvSpPr>
          <p:spPr bwMode="invGray">
            <a:xfrm>
              <a:off x="3943" y="3153"/>
              <a:ext cx="40" cy="131"/>
            </a:xfrm>
            <a:custGeom>
              <a:avLst/>
              <a:gdLst>
                <a:gd name="T0" fmla="*/ 4 w 54"/>
                <a:gd name="T1" fmla="*/ 0 h 175"/>
                <a:gd name="T2" fmla="*/ 0 w 54"/>
                <a:gd name="T3" fmla="*/ 19 h 175"/>
                <a:gd name="T4" fmla="*/ 7 w 54"/>
                <a:gd name="T5" fmla="*/ 40 h 175"/>
                <a:gd name="T6" fmla="*/ 13 w 54"/>
                <a:gd name="T7" fmla="*/ 70 h 175"/>
                <a:gd name="T8" fmla="*/ 25 w 54"/>
                <a:gd name="T9" fmla="*/ 97 h 175"/>
                <a:gd name="T10" fmla="*/ 40 w 54"/>
                <a:gd name="T11" fmla="*/ 131 h 175"/>
                <a:gd name="T12" fmla="*/ 30 w 54"/>
                <a:gd name="T13" fmla="*/ 86 h 175"/>
                <a:gd name="T14" fmla="*/ 25 w 54"/>
                <a:gd name="T15" fmla="*/ 70 h 175"/>
                <a:gd name="T16" fmla="*/ 21 w 54"/>
                <a:gd name="T17" fmla="*/ 46 h 175"/>
                <a:gd name="T18" fmla="*/ 19 w 54"/>
                <a:gd name="T19" fmla="*/ 34 h 175"/>
                <a:gd name="T20" fmla="*/ 12 w 54"/>
                <a:gd name="T21" fmla="*/ 28 h 175"/>
                <a:gd name="T22" fmla="*/ 4 w 54"/>
                <a:gd name="T23" fmla="*/ 0 h 17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81" name="Freeform 53"/>
            <p:cNvSpPr>
              <a:spLocks/>
            </p:cNvSpPr>
            <p:nvPr/>
          </p:nvSpPr>
          <p:spPr bwMode="invGray">
            <a:xfrm>
              <a:off x="3988" y="3290"/>
              <a:ext cx="65" cy="53"/>
            </a:xfrm>
            <a:custGeom>
              <a:avLst/>
              <a:gdLst>
                <a:gd name="T0" fmla="*/ 2 w 86"/>
                <a:gd name="T1" fmla="*/ 0 h 73"/>
                <a:gd name="T2" fmla="*/ 6 w 86"/>
                <a:gd name="T3" fmla="*/ 25 h 73"/>
                <a:gd name="T4" fmla="*/ 17 w 86"/>
                <a:gd name="T5" fmla="*/ 31 h 73"/>
                <a:gd name="T6" fmla="*/ 36 w 86"/>
                <a:gd name="T7" fmla="*/ 36 h 73"/>
                <a:gd name="T8" fmla="*/ 47 w 86"/>
                <a:gd name="T9" fmla="*/ 41 h 73"/>
                <a:gd name="T10" fmla="*/ 56 w 86"/>
                <a:gd name="T11" fmla="*/ 48 h 73"/>
                <a:gd name="T12" fmla="*/ 65 w 86"/>
                <a:gd name="T13" fmla="*/ 50 h 73"/>
                <a:gd name="T14" fmla="*/ 54 w 86"/>
                <a:gd name="T15" fmla="*/ 28 h 73"/>
                <a:gd name="T16" fmla="*/ 48 w 86"/>
                <a:gd name="T17" fmla="*/ 16 h 73"/>
                <a:gd name="T18" fmla="*/ 27 w 86"/>
                <a:gd name="T19" fmla="*/ 17 h 73"/>
                <a:gd name="T20" fmla="*/ 18 w 86"/>
                <a:gd name="T21" fmla="*/ 14 h 73"/>
                <a:gd name="T22" fmla="*/ 5 w 86"/>
                <a:gd name="T23" fmla="*/ 0 h 73"/>
                <a:gd name="T24" fmla="*/ 2 w 86"/>
                <a:gd name="T25" fmla="*/ 0 h 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82" name="Freeform 54"/>
            <p:cNvSpPr>
              <a:spLocks/>
            </p:cNvSpPr>
            <p:nvPr/>
          </p:nvSpPr>
          <p:spPr bwMode="invGray">
            <a:xfrm>
              <a:off x="4092" y="3195"/>
              <a:ext cx="83" cy="118"/>
            </a:xfrm>
            <a:custGeom>
              <a:avLst/>
              <a:gdLst>
                <a:gd name="T0" fmla="*/ 73 w 111"/>
                <a:gd name="T1" fmla="*/ 0 h 156"/>
                <a:gd name="T2" fmla="*/ 56 w 111"/>
                <a:gd name="T3" fmla="*/ 8 h 156"/>
                <a:gd name="T4" fmla="*/ 17 w 111"/>
                <a:gd name="T5" fmla="*/ 11 h 156"/>
                <a:gd name="T6" fmla="*/ 10 w 111"/>
                <a:gd name="T7" fmla="*/ 25 h 156"/>
                <a:gd name="T8" fmla="*/ 8 w 111"/>
                <a:gd name="T9" fmla="*/ 46 h 156"/>
                <a:gd name="T10" fmla="*/ 10 w 111"/>
                <a:gd name="T11" fmla="*/ 57 h 156"/>
                <a:gd name="T12" fmla="*/ 2 w 111"/>
                <a:gd name="T13" fmla="*/ 67 h 156"/>
                <a:gd name="T14" fmla="*/ 10 w 111"/>
                <a:gd name="T15" fmla="*/ 82 h 156"/>
                <a:gd name="T16" fmla="*/ 17 w 111"/>
                <a:gd name="T17" fmla="*/ 94 h 156"/>
                <a:gd name="T18" fmla="*/ 11 w 111"/>
                <a:gd name="T19" fmla="*/ 109 h 156"/>
                <a:gd name="T20" fmla="*/ 18 w 111"/>
                <a:gd name="T21" fmla="*/ 118 h 156"/>
                <a:gd name="T22" fmla="*/ 31 w 111"/>
                <a:gd name="T23" fmla="*/ 109 h 156"/>
                <a:gd name="T24" fmla="*/ 37 w 111"/>
                <a:gd name="T25" fmla="*/ 70 h 156"/>
                <a:gd name="T26" fmla="*/ 42 w 111"/>
                <a:gd name="T27" fmla="*/ 95 h 156"/>
                <a:gd name="T28" fmla="*/ 49 w 111"/>
                <a:gd name="T29" fmla="*/ 110 h 156"/>
                <a:gd name="T30" fmla="*/ 46 w 111"/>
                <a:gd name="T31" fmla="*/ 85 h 156"/>
                <a:gd name="T32" fmla="*/ 54 w 111"/>
                <a:gd name="T33" fmla="*/ 55 h 156"/>
                <a:gd name="T34" fmla="*/ 52 w 111"/>
                <a:gd name="T35" fmla="*/ 39 h 156"/>
                <a:gd name="T36" fmla="*/ 40 w 111"/>
                <a:gd name="T37" fmla="*/ 45 h 156"/>
                <a:gd name="T38" fmla="*/ 26 w 111"/>
                <a:gd name="T39" fmla="*/ 41 h 156"/>
                <a:gd name="T40" fmla="*/ 31 w 111"/>
                <a:gd name="T41" fmla="*/ 27 h 156"/>
                <a:gd name="T42" fmla="*/ 46 w 111"/>
                <a:gd name="T43" fmla="*/ 26 h 156"/>
                <a:gd name="T44" fmla="*/ 58 w 111"/>
                <a:gd name="T45" fmla="*/ 30 h 156"/>
                <a:gd name="T46" fmla="*/ 73 w 111"/>
                <a:gd name="T47" fmla="*/ 23 h 156"/>
                <a:gd name="T48" fmla="*/ 83 w 111"/>
                <a:gd name="T49" fmla="*/ 10 h 156"/>
                <a:gd name="T50" fmla="*/ 73 w 111"/>
                <a:gd name="T51" fmla="*/ 0 h 15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83" name="Freeform 55"/>
            <p:cNvSpPr>
              <a:spLocks/>
            </p:cNvSpPr>
            <p:nvPr/>
          </p:nvSpPr>
          <p:spPr bwMode="invGray">
            <a:xfrm>
              <a:off x="4064" y="2777"/>
              <a:ext cx="22" cy="71"/>
            </a:xfrm>
            <a:custGeom>
              <a:avLst/>
              <a:gdLst>
                <a:gd name="T0" fmla="*/ 9 w 30"/>
                <a:gd name="T1" fmla="*/ 0 h 94"/>
                <a:gd name="T2" fmla="*/ 0 w 30"/>
                <a:gd name="T3" fmla="*/ 12 h 94"/>
                <a:gd name="T4" fmla="*/ 4 w 30"/>
                <a:gd name="T5" fmla="*/ 28 h 94"/>
                <a:gd name="T6" fmla="*/ 1 w 30"/>
                <a:gd name="T7" fmla="*/ 46 h 94"/>
                <a:gd name="T8" fmla="*/ 12 w 30"/>
                <a:gd name="T9" fmla="*/ 71 h 94"/>
                <a:gd name="T10" fmla="*/ 22 w 30"/>
                <a:gd name="T11" fmla="*/ 62 h 94"/>
                <a:gd name="T12" fmla="*/ 16 w 30"/>
                <a:gd name="T13" fmla="*/ 46 h 94"/>
                <a:gd name="T14" fmla="*/ 9 w 30"/>
                <a:gd name="T15" fmla="*/ 0 h 9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84" name="Freeform 56"/>
            <p:cNvSpPr>
              <a:spLocks/>
            </p:cNvSpPr>
            <p:nvPr/>
          </p:nvSpPr>
          <p:spPr bwMode="invGray">
            <a:xfrm>
              <a:off x="4078" y="2896"/>
              <a:ext cx="61" cy="118"/>
            </a:xfrm>
            <a:custGeom>
              <a:avLst/>
              <a:gdLst>
                <a:gd name="T0" fmla="*/ 9 w 81"/>
                <a:gd name="T1" fmla="*/ 1 h 158"/>
                <a:gd name="T2" fmla="*/ 0 w 81"/>
                <a:gd name="T3" fmla="*/ 15 h 158"/>
                <a:gd name="T4" fmla="*/ 6 w 81"/>
                <a:gd name="T5" fmla="*/ 37 h 158"/>
                <a:gd name="T6" fmla="*/ 5 w 81"/>
                <a:gd name="T7" fmla="*/ 80 h 158"/>
                <a:gd name="T8" fmla="*/ 13 w 81"/>
                <a:gd name="T9" fmla="*/ 77 h 158"/>
                <a:gd name="T10" fmla="*/ 15 w 81"/>
                <a:gd name="T11" fmla="*/ 86 h 158"/>
                <a:gd name="T12" fmla="*/ 22 w 81"/>
                <a:gd name="T13" fmla="*/ 91 h 158"/>
                <a:gd name="T14" fmla="*/ 29 w 81"/>
                <a:gd name="T15" fmla="*/ 105 h 158"/>
                <a:gd name="T16" fmla="*/ 36 w 81"/>
                <a:gd name="T17" fmla="*/ 96 h 158"/>
                <a:gd name="T18" fmla="*/ 49 w 81"/>
                <a:gd name="T19" fmla="*/ 100 h 158"/>
                <a:gd name="T20" fmla="*/ 47 w 81"/>
                <a:gd name="T21" fmla="*/ 81 h 158"/>
                <a:gd name="T22" fmla="*/ 36 w 81"/>
                <a:gd name="T23" fmla="*/ 78 h 158"/>
                <a:gd name="T24" fmla="*/ 29 w 81"/>
                <a:gd name="T25" fmla="*/ 68 h 158"/>
                <a:gd name="T26" fmla="*/ 25 w 81"/>
                <a:gd name="T27" fmla="*/ 55 h 158"/>
                <a:gd name="T28" fmla="*/ 31 w 81"/>
                <a:gd name="T29" fmla="*/ 40 h 158"/>
                <a:gd name="T30" fmla="*/ 26 w 81"/>
                <a:gd name="T31" fmla="*/ 26 h 158"/>
                <a:gd name="T32" fmla="*/ 32 w 81"/>
                <a:gd name="T33" fmla="*/ 15 h 158"/>
                <a:gd name="T34" fmla="*/ 22 w 81"/>
                <a:gd name="T35" fmla="*/ 3 h 158"/>
                <a:gd name="T36" fmla="*/ 14 w 81"/>
                <a:gd name="T37" fmla="*/ 5 h 158"/>
                <a:gd name="T38" fmla="*/ 9 w 81"/>
                <a:gd name="T39" fmla="*/ 1 h 15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85" name="Freeform 57"/>
            <p:cNvSpPr>
              <a:spLocks/>
            </p:cNvSpPr>
            <p:nvPr/>
          </p:nvSpPr>
          <p:spPr bwMode="invGray">
            <a:xfrm>
              <a:off x="4121" y="3052"/>
              <a:ext cx="64" cy="78"/>
            </a:xfrm>
            <a:custGeom>
              <a:avLst/>
              <a:gdLst>
                <a:gd name="T0" fmla="*/ 39 w 85"/>
                <a:gd name="T1" fmla="*/ 0 h 105"/>
                <a:gd name="T2" fmla="*/ 33 w 85"/>
                <a:gd name="T3" fmla="*/ 13 h 105"/>
                <a:gd name="T4" fmla="*/ 24 w 85"/>
                <a:gd name="T5" fmla="*/ 22 h 105"/>
                <a:gd name="T6" fmla="*/ 12 w 85"/>
                <a:gd name="T7" fmla="*/ 26 h 105"/>
                <a:gd name="T8" fmla="*/ 6 w 85"/>
                <a:gd name="T9" fmla="*/ 36 h 105"/>
                <a:gd name="T10" fmla="*/ 3 w 85"/>
                <a:gd name="T11" fmla="*/ 55 h 105"/>
                <a:gd name="T12" fmla="*/ 10 w 85"/>
                <a:gd name="T13" fmla="*/ 53 h 105"/>
                <a:gd name="T14" fmla="*/ 19 w 85"/>
                <a:gd name="T15" fmla="*/ 46 h 105"/>
                <a:gd name="T16" fmla="*/ 26 w 85"/>
                <a:gd name="T17" fmla="*/ 51 h 105"/>
                <a:gd name="T18" fmla="*/ 44 w 85"/>
                <a:gd name="T19" fmla="*/ 74 h 105"/>
                <a:gd name="T20" fmla="*/ 53 w 85"/>
                <a:gd name="T21" fmla="*/ 53 h 105"/>
                <a:gd name="T22" fmla="*/ 64 w 85"/>
                <a:gd name="T23" fmla="*/ 51 h 105"/>
                <a:gd name="T24" fmla="*/ 56 w 85"/>
                <a:gd name="T25" fmla="*/ 29 h 105"/>
                <a:gd name="T26" fmla="*/ 39 w 85"/>
                <a:gd name="T27" fmla="*/ 0 h 10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86" name="Freeform 58"/>
            <p:cNvSpPr>
              <a:spLocks/>
            </p:cNvSpPr>
            <p:nvPr/>
          </p:nvSpPr>
          <p:spPr bwMode="invGray">
            <a:xfrm>
              <a:off x="4197" y="3193"/>
              <a:ext cx="29" cy="49"/>
            </a:xfrm>
            <a:custGeom>
              <a:avLst/>
              <a:gdLst>
                <a:gd name="T0" fmla="*/ 5 w 38"/>
                <a:gd name="T1" fmla="*/ 20 h 66"/>
                <a:gd name="T2" fmla="*/ 20 w 38"/>
                <a:gd name="T3" fmla="*/ 49 h 66"/>
                <a:gd name="T4" fmla="*/ 23 w 38"/>
                <a:gd name="T5" fmla="*/ 39 h 66"/>
                <a:gd name="T6" fmla="*/ 29 w 38"/>
                <a:gd name="T7" fmla="*/ 30 h 66"/>
                <a:gd name="T8" fmla="*/ 23 w 38"/>
                <a:gd name="T9" fmla="*/ 19 h 66"/>
                <a:gd name="T10" fmla="*/ 15 w 38"/>
                <a:gd name="T11" fmla="*/ 10 h 66"/>
                <a:gd name="T12" fmla="*/ 8 w 38"/>
                <a:gd name="T13" fmla="*/ 1 h 66"/>
                <a:gd name="T14" fmla="*/ 2 w 38"/>
                <a:gd name="T15" fmla="*/ 9 h 66"/>
                <a:gd name="T16" fmla="*/ 5 w 38"/>
                <a:gd name="T17" fmla="*/ 20 h 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87" name="Freeform 59"/>
            <p:cNvSpPr>
              <a:spLocks/>
            </p:cNvSpPr>
            <p:nvPr/>
          </p:nvSpPr>
          <p:spPr bwMode="invGray">
            <a:xfrm>
              <a:off x="4181" y="3275"/>
              <a:ext cx="18" cy="16"/>
            </a:xfrm>
            <a:custGeom>
              <a:avLst/>
              <a:gdLst>
                <a:gd name="T0" fmla="*/ 0 w 24"/>
                <a:gd name="T1" fmla="*/ 0 h 23"/>
                <a:gd name="T2" fmla="*/ 5 w 24"/>
                <a:gd name="T3" fmla="*/ 16 h 23"/>
                <a:gd name="T4" fmla="*/ 18 w 24"/>
                <a:gd name="T5" fmla="*/ 8 h 23"/>
                <a:gd name="T6" fmla="*/ 0 w 24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88" name="Freeform 60"/>
            <p:cNvSpPr>
              <a:spLocks/>
            </p:cNvSpPr>
            <p:nvPr/>
          </p:nvSpPr>
          <p:spPr bwMode="invGray">
            <a:xfrm>
              <a:off x="4208" y="3265"/>
              <a:ext cx="45" cy="36"/>
            </a:xfrm>
            <a:custGeom>
              <a:avLst/>
              <a:gdLst>
                <a:gd name="T0" fmla="*/ 7 w 60"/>
                <a:gd name="T1" fmla="*/ 0 h 49"/>
                <a:gd name="T2" fmla="*/ 0 w 60"/>
                <a:gd name="T3" fmla="*/ 13 h 49"/>
                <a:gd name="T4" fmla="*/ 21 w 60"/>
                <a:gd name="T5" fmla="*/ 24 h 49"/>
                <a:gd name="T6" fmla="*/ 32 w 60"/>
                <a:gd name="T7" fmla="*/ 34 h 49"/>
                <a:gd name="T8" fmla="*/ 45 w 60"/>
                <a:gd name="T9" fmla="*/ 31 h 49"/>
                <a:gd name="T10" fmla="*/ 37 w 60"/>
                <a:gd name="T11" fmla="*/ 18 h 49"/>
                <a:gd name="T12" fmla="*/ 21 w 60"/>
                <a:gd name="T13" fmla="*/ 2 h 49"/>
                <a:gd name="T14" fmla="*/ 14 w 60"/>
                <a:gd name="T15" fmla="*/ 12 h 49"/>
                <a:gd name="T16" fmla="*/ 7 w 60"/>
                <a:gd name="T17" fmla="*/ 0 h 4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89" name="Freeform 61"/>
            <p:cNvSpPr>
              <a:spLocks/>
            </p:cNvSpPr>
            <p:nvPr/>
          </p:nvSpPr>
          <p:spPr bwMode="invGray">
            <a:xfrm>
              <a:off x="4277" y="3335"/>
              <a:ext cx="24" cy="33"/>
            </a:xfrm>
            <a:custGeom>
              <a:avLst/>
              <a:gdLst>
                <a:gd name="T0" fmla="*/ 21 w 32"/>
                <a:gd name="T1" fmla="*/ 0 h 44"/>
                <a:gd name="T2" fmla="*/ 8 w 32"/>
                <a:gd name="T3" fmla="*/ 8 h 44"/>
                <a:gd name="T4" fmla="*/ 9 w 32"/>
                <a:gd name="T5" fmla="*/ 24 h 44"/>
                <a:gd name="T6" fmla="*/ 18 w 32"/>
                <a:gd name="T7" fmla="*/ 27 h 44"/>
                <a:gd name="T8" fmla="*/ 21 w 32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90" name="Freeform 62"/>
            <p:cNvSpPr>
              <a:spLocks/>
            </p:cNvSpPr>
            <p:nvPr/>
          </p:nvSpPr>
          <p:spPr bwMode="invGray">
            <a:xfrm>
              <a:off x="4544" y="3293"/>
              <a:ext cx="46" cy="47"/>
            </a:xfrm>
            <a:custGeom>
              <a:avLst/>
              <a:gdLst>
                <a:gd name="T0" fmla="*/ 5 w 61"/>
                <a:gd name="T1" fmla="*/ 0 h 63"/>
                <a:gd name="T2" fmla="*/ 0 w 61"/>
                <a:gd name="T3" fmla="*/ 10 h 63"/>
                <a:gd name="T4" fmla="*/ 18 w 61"/>
                <a:gd name="T5" fmla="*/ 26 h 63"/>
                <a:gd name="T6" fmla="*/ 27 w 61"/>
                <a:gd name="T7" fmla="*/ 40 h 63"/>
                <a:gd name="T8" fmla="*/ 35 w 61"/>
                <a:gd name="T9" fmla="*/ 47 h 63"/>
                <a:gd name="T10" fmla="*/ 46 w 61"/>
                <a:gd name="T11" fmla="*/ 42 h 63"/>
                <a:gd name="T12" fmla="*/ 25 w 61"/>
                <a:gd name="T13" fmla="*/ 13 h 63"/>
                <a:gd name="T14" fmla="*/ 5 w 61"/>
                <a:gd name="T15" fmla="*/ 0 h 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91" name="Freeform 63"/>
            <p:cNvSpPr>
              <a:spLocks/>
            </p:cNvSpPr>
            <p:nvPr/>
          </p:nvSpPr>
          <p:spPr bwMode="invGray">
            <a:xfrm>
              <a:off x="4147" y="3352"/>
              <a:ext cx="46" cy="50"/>
            </a:xfrm>
            <a:custGeom>
              <a:avLst/>
              <a:gdLst>
                <a:gd name="T0" fmla="*/ 21 w 61"/>
                <a:gd name="T1" fmla="*/ 5 h 67"/>
                <a:gd name="T2" fmla="*/ 23 w 61"/>
                <a:gd name="T3" fmla="*/ 25 h 67"/>
                <a:gd name="T4" fmla="*/ 12 w 61"/>
                <a:gd name="T5" fmla="*/ 32 h 67"/>
                <a:gd name="T6" fmla="*/ 17 w 61"/>
                <a:gd name="T7" fmla="*/ 50 h 67"/>
                <a:gd name="T8" fmla="*/ 36 w 61"/>
                <a:gd name="T9" fmla="*/ 43 h 67"/>
                <a:gd name="T10" fmla="*/ 45 w 61"/>
                <a:gd name="T11" fmla="*/ 35 h 67"/>
                <a:gd name="T12" fmla="*/ 38 w 61"/>
                <a:gd name="T13" fmla="*/ 21 h 67"/>
                <a:gd name="T14" fmla="*/ 43 w 61"/>
                <a:gd name="T15" fmla="*/ 10 h 67"/>
                <a:gd name="T16" fmla="*/ 41 w 61"/>
                <a:gd name="T17" fmla="*/ 1 h 67"/>
                <a:gd name="T18" fmla="*/ 35 w 61"/>
                <a:gd name="T19" fmla="*/ 3 h 67"/>
                <a:gd name="T20" fmla="*/ 38 w 61"/>
                <a:gd name="T21" fmla="*/ 4 h 67"/>
                <a:gd name="T22" fmla="*/ 37 w 61"/>
                <a:gd name="T23" fmla="*/ 12 h 67"/>
                <a:gd name="T24" fmla="*/ 32 w 61"/>
                <a:gd name="T25" fmla="*/ 17 h 67"/>
                <a:gd name="T26" fmla="*/ 21 w 61"/>
                <a:gd name="T27" fmla="*/ 5 h 6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92" name="Freeform 64"/>
            <p:cNvSpPr>
              <a:spLocks/>
            </p:cNvSpPr>
            <p:nvPr/>
          </p:nvSpPr>
          <p:spPr bwMode="invGray">
            <a:xfrm>
              <a:off x="4098" y="3371"/>
              <a:ext cx="32" cy="27"/>
            </a:xfrm>
            <a:custGeom>
              <a:avLst/>
              <a:gdLst>
                <a:gd name="T0" fmla="*/ 16 w 43"/>
                <a:gd name="T1" fmla="*/ 2 h 36"/>
                <a:gd name="T2" fmla="*/ 4 w 43"/>
                <a:gd name="T3" fmla="*/ 5 h 36"/>
                <a:gd name="T4" fmla="*/ 25 w 43"/>
                <a:gd name="T5" fmla="*/ 27 h 36"/>
                <a:gd name="T6" fmla="*/ 31 w 43"/>
                <a:gd name="T7" fmla="*/ 23 h 36"/>
                <a:gd name="T8" fmla="*/ 16 w 43"/>
                <a:gd name="T9" fmla="*/ 2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93" name="Freeform 65"/>
            <p:cNvSpPr>
              <a:spLocks/>
            </p:cNvSpPr>
            <p:nvPr/>
          </p:nvSpPr>
          <p:spPr bwMode="invGray">
            <a:xfrm>
              <a:off x="4077" y="3342"/>
              <a:ext cx="24" cy="31"/>
            </a:xfrm>
            <a:custGeom>
              <a:avLst/>
              <a:gdLst>
                <a:gd name="T0" fmla="*/ 16 w 32"/>
                <a:gd name="T1" fmla="*/ 0 h 41"/>
                <a:gd name="T2" fmla="*/ 0 w 32"/>
                <a:gd name="T3" fmla="*/ 20 h 41"/>
                <a:gd name="T4" fmla="*/ 12 w 32"/>
                <a:gd name="T5" fmla="*/ 18 h 41"/>
                <a:gd name="T6" fmla="*/ 14 w 32"/>
                <a:gd name="T7" fmla="*/ 22 h 41"/>
                <a:gd name="T8" fmla="*/ 12 w 32"/>
                <a:gd name="T9" fmla="*/ 26 h 41"/>
                <a:gd name="T10" fmla="*/ 23 w 32"/>
                <a:gd name="T11" fmla="*/ 16 h 41"/>
                <a:gd name="T12" fmla="*/ 18 w 32"/>
                <a:gd name="T13" fmla="*/ 7 h 41"/>
                <a:gd name="T14" fmla="*/ 16 w 32"/>
                <a:gd name="T15" fmla="*/ 0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94" name="Freeform 66"/>
            <p:cNvSpPr>
              <a:spLocks/>
            </p:cNvSpPr>
            <p:nvPr/>
          </p:nvSpPr>
          <p:spPr bwMode="invGray">
            <a:xfrm>
              <a:off x="4111" y="3353"/>
              <a:ext cx="34" cy="24"/>
            </a:xfrm>
            <a:custGeom>
              <a:avLst/>
              <a:gdLst>
                <a:gd name="T0" fmla="*/ 16 w 45"/>
                <a:gd name="T1" fmla="*/ 0 h 32"/>
                <a:gd name="T2" fmla="*/ 0 w 45"/>
                <a:gd name="T3" fmla="*/ 5 h 32"/>
                <a:gd name="T4" fmla="*/ 20 w 45"/>
                <a:gd name="T5" fmla="*/ 23 h 32"/>
                <a:gd name="T6" fmla="*/ 34 w 45"/>
                <a:gd name="T7" fmla="*/ 18 h 32"/>
                <a:gd name="T8" fmla="*/ 17 w 45"/>
                <a:gd name="T9" fmla="*/ 8 h 32"/>
                <a:gd name="T10" fmla="*/ 16 w 45"/>
                <a:gd name="T11" fmla="*/ 0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95" name="Freeform 67"/>
            <p:cNvSpPr>
              <a:spLocks/>
            </p:cNvSpPr>
            <p:nvPr/>
          </p:nvSpPr>
          <p:spPr bwMode="invGray">
            <a:xfrm>
              <a:off x="4062" y="3021"/>
              <a:ext cx="27" cy="55"/>
            </a:xfrm>
            <a:custGeom>
              <a:avLst/>
              <a:gdLst>
                <a:gd name="T0" fmla="*/ 23 w 35"/>
                <a:gd name="T1" fmla="*/ 0 h 74"/>
                <a:gd name="T2" fmla="*/ 16 w 35"/>
                <a:gd name="T3" fmla="*/ 11 h 74"/>
                <a:gd name="T4" fmla="*/ 7 w 35"/>
                <a:gd name="T5" fmla="*/ 27 h 74"/>
                <a:gd name="T6" fmla="*/ 0 w 35"/>
                <a:gd name="T7" fmla="*/ 44 h 74"/>
                <a:gd name="T8" fmla="*/ 6 w 35"/>
                <a:gd name="T9" fmla="*/ 55 h 74"/>
                <a:gd name="T10" fmla="*/ 15 w 35"/>
                <a:gd name="T11" fmla="*/ 44 h 74"/>
                <a:gd name="T12" fmla="*/ 27 w 35"/>
                <a:gd name="T13" fmla="*/ 24 h 74"/>
                <a:gd name="T14" fmla="*/ 23 w 35"/>
                <a:gd name="T15" fmla="*/ 0 h 7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96" name="Freeform 68"/>
            <p:cNvSpPr>
              <a:spLocks/>
            </p:cNvSpPr>
            <p:nvPr/>
          </p:nvSpPr>
          <p:spPr bwMode="invGray">
            <a:xfrm>
              <a:off x="4113" y="3012"/>
              <a:ext cx="19" cy="56"/>
            </a:xfrm>
            <a:custGeom>
              <a:avLst/>
              <a:gdLst>
                <a:gd name="T0" fmla="*/ 10 w 25"/>
                <a:gd name="T1" fmla="*/ 5 h 73"/>
                <a:gd name="T2" fmla="*/ 3 w 25"/>
                <a:gd name="T3" fmla="*/ 6 h 73"/>
                <a:gd name="T4" fmla="*/ 0 w 25"/>
                <a:gd name="T5" fmla="*/ 17 h 73"/>
                <a:gd name="T6" fmla="*/ 11 w 25"/>
                <a:gd name="T7" fmla="*/ 31 h 73"/>
                <a:gd name="T8" fmla="*/ 19 w 25"/>
                <a:gd name="T9" fmla="*/ 43 h 73"/>
                <a:gd name="T10" fmla="*/ 12 w 25"/>
                <a:gd name="T11" fmla="*/ 15 h 73"/>
                <a:gd name="T12" fmla="*/ 10 w 25"/>
                <a:gd name="T13" fmla="*/ 5 h 7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97" name="Freeform 69"/>
            <p:cNvSpPr>
              <a:spLocks/>
            </p:cNvSpPr>
            <p:nvPr/>
          </p:nvSpPr>
          <p:spPr bwMode="invGray">
            <a:xfrm>
              <a:off x="4135" y="2995"/>
              <a:ext cx="10" cy="25"/>
            </a:xfrm>
            <a:custGeom>
              <a:avLst/>
              <a:gdLst>
                <a:gd name="T0" fmla="*/ 8 w 14"/>
                <a:gd name="T1" fmla="*/ 0 h 33"/>
                <a:gd name="T2" fmla="*/ 1 w 14"/>
                <a:gd name="T3" fmla="*/ 8 h 33"/>
                <a:gd name="T4" fmla="*/ 8 w 14"/>
                <a:gd name="T5" fmla="*/ 19 h 33"/>
                <a:gd name="T6" fmla="*/ 8 w 14"/>
                <a:gd name="T7" fmla="*/ 0 h 3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98" name="Freeform 70"/>
            <p:cNvSpPr>
              <a:spLocks/>
            </p:cNvSpPr>
            <p:nvPr/>
          </p:nvSpPr>
          <p:spPr bwMode="invGray">
            <a:xfrm>
              <a:off x="4145" y="3007"/>
              <a:ext cx="21" cy="48"/>
            </a:xfrm>
            <a:custGeom>
              <a:avLst/>
              <a:gdLst>
                <a:gd name="T0" fmla="*/ 4 w 28"/>
                <a:gd name="T1" fmla="*/ 0 h 64"/>
                <a:gd name="T2" fmla="*/ 8 w 28"/>
                <a:gd name="T3" fmla="*/ 11 h 64"/>
                <a:gd name="T4" fmla="*/ 15 w 28"/>
                <a:gd name="T5" fmla="*/ 16 h 64"/>
                <a:gd name="T6" fmla="*/ 6 w 28"/>
                <a:gd name="T7" fmla="*/ 29 h 64"/>
                <a:gd name="T8" fmla="*/ 0 w 28"/>
                <a:gd name="T9" fmla="*/ 42 h 64"/>
                <a:gd name="T10" fmla="*/ 8 w 28"/>
                <a:gd name="T11" fmla="*/ 43 h 64"/>
                <a:gd name="T12" fmla="*/ 20 w 28"/>
                <a:gd name="T13" fmla="*/ 20 h 64"/>
                <a:gd name="T14" fmla="*/ 4 w 28"/>
                <a:gd name="T15" fmla="*/ 0 h 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099" name="Freeform 71"/>
            <p:cNvSpPr>
              <a:spLocks/>
            </p:cNvSpPr>
            <p:nvPr/>
          </p:nvSpPr>
          <p:spPr bwMode="invGray">
            <a:xfrm>
              <a:off x="3876" y="3076"/>
              <a:ext cx="12" cy="27"/>
            </a:xfrm>
            <a:custGeom>
              <a:avLst/>
              <a:gdLst>
                <a:gd name="T0" fmla="*/ 11 w 16"/>
                <a:gd name="T1" fmla="*/ 2 h 36"/>
                <a:gd name="T2" fmla="*/ 0 w 16"/>
                <a:gd name="T3" fmla="*/ 5 h 36"/>
                <a:gd name="T4" fmla="*/ 6 w 16"/>
                <a:gd name="T5" fmla="*/ 17 h 36"/>
                <a:gd name="T6" fmla="*/ 11 w 16"/>
                <a:gd name="T7" fmla="*/ 2 h 3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00" name="Freeform 72"/>
            <p:cNvSpPr>
              <a:spLocks/>
            </p:cNvSpPr>
            <p:nvPr/>
          </p:nvSpPr>
          <p:spPr bwMode="invGray">
            <a:xfrm>
              <a:off x="3866" y="3053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01" name="Freeform 73"/>
            <p:cNvSpPr>
              <a:spLocks/>
            </p:cNvSpPr>
            <p:nvPr/>
          </p:nvSpPr>
          <p:spPr bwMode="invGray">
            <a:xfrm>
              <a:off x="3862" y="3035"/>
              <a:ext cx="11" cy="14"/>
            </a:xfrm>
            <a:custGeom>
              <a:avLst/>
              <a:gdLst>
                <a:gd name="T0" fmla="*/ 7 w 16"/>
                <a:gd name="T1" fmla="*/ 4 h 19"/>
                <a:gd name="T2" fmla="*/ 0 w 16"/>
                <a:gd name="T3" fmla="*/ 7 h 19"/>
                <a:gd name="T4" fmla="*/ 8 w 16"/>
                <a:gd name="T5" fmla="*/ 14 h 19"/>
                <a:gd name="T6" fmla="*/ 7 w 16"/>
                <a:gd name="T7" fmla="*/ 4 h 1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02" name="Freeform 74"/>
            <p:cNvSpPr>
              <a:spLocks/>
            </p:cNvSpPr>
            <p:nvPr/>
          </p:nvSpPr>
          <p:spPr bwMode="invGray">
            <a:xfrm>
              <a:off x="3850" y="2995"/>
              <a:ext cx="11" cy="19"/>
            </a:xfrm>
            <a:custGeom>
              <a:avLst/>
              <a:gdLst>
                <a:gd name="T0" fmla="*/ 5 w 14"/>
                <a:gd name="T1" fmla="*/ 0 h 25"/>
                <a:gd name="T2" fmla="*/ 0 w 14"/>
                <a:gd name="T3" fmla="*/ 10 h 25"/>
                <a:gd name="T4" fmla="*/ 9 w 14"/>
                <a:gd name="T5" fmla="*/ 18 h 25"/>
                <a:gd name="T6" fmla="*/ 5 w 14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03" name="Freeform 75"/>
            <p:cNvSpPr>
              <a:spLocks/>
            </p:cNvSpPr>
            <p:nvPr/>
          </p:nvSpPr>
          <p:spPr bwMode="invGray">
            <a:xfrm>
              <a:off x="3852" y="3020"/>
              <a:ext cx="17" cy="13"/>
            </a:xfrm>
            <a:custGeom>
              <a:avLst/>
              <a:gdLst>
                <a:gd name="T0" fmla="*/ 10 w 22"/>
                <a:gd name="T1" fmla="*/ 0 h 18"/>
                <a:gd name="T2" fmla="*/ 15 w 22"/>
                <a:gd name="T3" fmla="*/ 13 h 18"/>
                <a:gd name="T4" fmla="*/ 11 w 22"/>
                <a:gd name="T5" fmla="*/ 4 h 18"/>
                <a:gd name="T6" fmla="*/ 10 w 22"/>
                <a:gd name="T7" fmla="*/ 0 h 1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04" name="Freeform 76"/>
            <p:cNvSpPr>
              <a:spLocks/>
            </p:cNvSpPr>
            <p:nvPr/>
          </p:nvSpPr>
          <p:spPr bwMode="invGray">
            <a:xfrm>
              <a:off x="4688" y="3643"/>
              <a:ext cx="45" cy="60"/>
            </a:xfrm>
            <a:custGeom>
              <a:avLst/>
              <a:gdLst>
                <a:gd name="T0" fmla="*/ 8 w 60"/>
                <a:gd name="T1" fmla="*/ 5 h 81"/>
                <a:gd name="T2" fmla="*/ 2 w 60"/>
                <a:gd name="T3" fmla="*/ 13 h 81"/>
                <a:gd name="T4" fmla="*/ 11 w 60"/>
                <a:gd name="T5" fmla="*/ 29 h 81"/>
                <a:gd name="T6" fmla="*/ 20 w 60"/>
                <a:gd name="T7" fmla="*/ 40 h 81"/>
                <a:gd name="T8" fmla="*/ 30 w 60"/>
                <a:gd name="T9" fmla="*/ 47 h 81"/>
                <a:gd name="T10" fmla="*/ 38 w 60"/>
                <a:gd name="T11" fmla="*/ 60 h 81"/>
                <a:gd name="T12" fmla="*/ 39 w 60"/>
                <a:gd name="T13" fmla="*/ 42 h 81"/>
                <a:gd name="T14" fmla="*/ 32 w 60"/>
                <a:gd name="T15" fmla="*/ 27 h 81"/>
                <a:gd name="T16" fmla="*/ 19 w 60"/>
                <a:gd name="T17" fmla="*/ 13 h 81"/>
                <a:gd name="T18" fmla="*/ 8 w 60"/>
                <a:gd name="T19" fmla="*/ 5 h 8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05" name="Freeform 77"/>
            <p:cNvSpPr>
              <a:spLocks/>
            </p:cNvSpPr>
            <p:nvPr/>
          </p:nvSpPr>
          <p:spPr bwMode="invGray">
            <a:xfrm>
              <a:off x="4919" y="3594"/>
              <a:ext cx="53" cy="46"/>
            </a:xfrm>
            <a:custGeom>
              <a:avLst/>
              <a:gdLst>
                <a:gd name="T0" fmla="*/ 21 w 71"/>
                <a:gd name="T1" fmla="*/ 17 h 61"/>
                <a:gd name="T2" fmla="*/ 10 w 71"/>
                <a:gd name="T3" fmla="*/ 24 h 61"/>
                <a:gd name="T4" fmla="*/ 1 w 71"/>
                <a:gd name="T5" fmla="*/ 33 h 61"/>
                <a:gd name="T6" fmla="*/ 10 w 71"/>
                <a:gd name="T7" fmla="*/ 44 h 61"/>
                <a:gd name="T8" fmla="*/ 21 w 71"/>
                <a:gd name="T9" fmla="*/ 33 h 61"/>
                <a:gd name="T10" fmla="*/ 30 w 71"/>
                <a:gd name="T11" fmla="*/ 17 h 61"/>
                <a:gd name="T12" fmla="*/ 41 w 71"/>
                <a:gd name="T13" fmla="*/ 0 h 61"/>
                <a:gd name="T14" fmla="*/ 53 w 71"/>
                <a:gd name="T15" fmla="*/ 8 h 61"/>
                <a:gd name="T16" fmla="*/ 26 w 71"/>
                <a:gd name="T17" fmla="*/ 17 h 61"/>
                <a:gd name="T18" fmla="*/ 21 w 71"/>
                <a:gd name="T19" fmla="*/ 17 h 6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06" name="Freeform 78"/>
            <p:cNvSpPr>
              <a:spLocks/>
            </p:cNvSpPr>
            <p:nvPr/>
          </p:nvSpPr>
          <p:spPr bwMode="invGray">
            <a:xfrm>
              <a:off x="4759" y="3569"/>
              <a:ext cx="17" cy="24"/>
            </a:xfrm>
            <a:custGeom>
              <a:avLst/>
              <a:gdLst>
                <a:gd name="T0" fmla="*/ 7 w 23"/>
                <a:gd name="T1" fmla="*/ 0 h 30"/>
                <a:gd name="T2" fmla="*/ 0 w 23"/>
                <a:gd name="T3" fmla="*/ 11 h 30"/>
                <a:gd name="T4" fmla="*/ 9 w 23"/>
                <a:gd name="T5" fmla="*/ 24 h 30"/>
                <a:gd name="T6" fmla="*/ 7 w 23"/>
                <a:gd name="T7" fmla="*/ 0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07" name="Freeform 79"/>
            <p:cNvSpPr>
              <a:spLocks/>
            </p:cNvSpPr>
            <p:nvPr/>
          </p:nvSpPr>
          <p:spPr bwMode="invGray">
            <a:xfrm>
              <a:off x="4751" y="3547"/>
              <a:ext cx="21" cy="17"/>
            </a:xfrm>
            <a:custGeom>
              <a:avLst/>
              <a:gdLst>
                <a:gd name="T0" fmla="*/ 15 w 26"/>
                <a:gd name="T1" fmla="*/ 0 h 23"/>
                <a:gd name="T2" fmla="*/ 0 w 26"/>
                <a:gd name="T3" fmla="*/ 10 h 23"/>
                <a:gd name="T4" fmla="*/ 17 w 26"/>
                <a:gd name="T5" fmla="*/ 15 h 23"/>
                <a:gd name="T6" fmla="*/ 15 w 26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08" name="Freeform 80"/>
            <p:cNvSpPr>
              <a:spLocks/>
            </p:cNvSpPr>
            <p:nvPr/>
          </p:nvSpPr>
          <p:spPr bwMode="invGray">
            <a:xfrm>
              <a:off x="4598" y="3353"/>
              <a:ext cx="24" cy="33"/>
            </a:xfrm>
            <a:custGeom>
              <a:avLst/>
              <a:gdLst>
                <a:gd name="T0" fmla="*/ 21 w 32"/>
                <a:gd name="T1" fmla="*/ 0 h 44"/>
                <a:gd name="T2" fmla="*/ 8 w 32"/>
                <a:gd name="T3" fmla="*/ 8 h 44"/>
                <a:gd name="T4" fmla="*/ 9 w 32"/>
                <a:gd name="T5" fmla="*/ 24 h 44"/>
                <a:gd name="T6" fmla="*/ 18 w 32"/>
                <a:gd name="T7" fmla="*/ 27 h 44"/>
                <a:gd name="T8" fmla="*/ 21 w 32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09" name="Freeform 81"/>
            <p:cNvSpPr>
              <a:spLocks/>
            </p:cNvSpPr>
            <p:nvPr/>
          </p:nvSpPr>
          <p:spPr bwMode="invGray">
            <a:xfrm>
              <a:off x="4632" y="3396"/>
              <a:ext cx="26" cy="33"/>
            </a:xfrm>
            <a:custGeom>
              <a:avLst/>
              <a:gdLst>
                <a:gd name="T0" fmla="*/ 23 w 34"/>
                <a:gd name="T1" fmla="*/ 0 h 44"/>
                <a:gd name="T2" fmla="*/ 8 w 34"/>
                <a:gd name="T3" fmla="*/ 7 h 44"/>
                <a:gd name="T4" fmla="*/ 11 w 34"/>
                <a:gd name="T5" fmla="*/ 24 h 44"/>
                <a:gd name="T6" fmla="*/ 20 w 34"/>
                <a:gd name="T7" fmla="*/ 27 h 44"/>
                <a:gd name="T8" fmla="*/ 23 w 34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10" name="Freeform 82"/>
            <p:cNvSpPr>
              <a:spLocks/>
            </p:cNvSpPr>
            <p:nvPr/>
          </p:nvSpPr>
          <p:spPr bwMode="invGray">
            <a:xfrm>
              <a:off x="4659" y="3459"/>
              <a:ext cx="28" cy="28"/>
            </a:xfrm>
            <a:custGeom>
              <a:avLst/>
              <a:gdLst>
                <a:gd name="T0" fmla="*/ 25 w 38"/>
                <a:gd name="T1" fmla="*/ 2 h 37"/>
                <a:gd name="T2" fmla="*/ 7 w 38"/>
                <a:gd name="T3" fmla="*/ 2 h 37"/>
                <a:gd name="T4" fmla="*/ 10 w 38"/>
                <a:gd name="T5" fmla="*/ 19 h 37"/>
                <a:gd name="T6" fmla="*/ 19 w 38"/>
                <a:gd name="T7" fmla="*/ 22 h 37"/>
                <a:gd name="T8" fmla="*/ 25 w 38"/>
                <a:gd name="T9" fmla="*/ 2 h 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11" name="Freeform 83"/>
            <p:cNvSpPr>
              <a:spLocks/>
            </p:cNvSpPr>
            <p:nvPr/>
          </p:nvSpPr>
          <p:spPr bwMode="invGray">
            <a:xfrm>
              <a:off x="4693" y="3449"/>
              <a:ext cx="28" cy="26"/>
            </a:xfrm>
            <a:custGeom>
              <a:avLst/>
              <a:gdLst>
                <a:gd name="T0" fmla="*/ 25 w 38"/>
                <a:gd name="T1" fmla="*/ 2 h 34"/>
                <a:gd name="T2" fmla="*/ 7 w 38"/>
                <a:gd name="T3" fmla="*/ 2 h 34"/>
                <a:gd name="T4" fmla="*/ 12 w 38"/>
                <a:gd name="T5" fmla="*/ 17 h 34"/>
                <a:gd name="T6" fmla="*/ 20 w 38"/>
                <a:gd name="T7" fmla="*/ 17 h 34"/>
                <a:gd name="T8" fmla="*/ 25 w 38"/>
                <a:gd name="T9" fmla="*/ 2 h 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12" name="Freeform 84"/>
            <p:cNvSpPr>
              <a:spLocks/>
            </p:cNvSpPr>
            <p:nvPr/>
          </p:nvSpPr>
          <p:spPr bwMode="invGray">
            <a:xfrm>
              <a:off x="4683" y="3413"/>
              <a:ext cx="26" cy="20"/>
            </a:xfrm>
            <a:custGeom>
              <a:avLst/>
              <a:gdLst>
                <a:gd name="T0" fmla="*/ 23 w 35"/>
                <a:gd name="T1" fmla="*/ 1 h 27"/>
                <a:gd name="T2" fmla="*/ 7 w 35"/>
                <a:gd name="T3" fmla="*/ 1 h 27"/>
                <a:gd name="T4" fmla="*/ 10 w 35"/>
                <a:gd name="T5" fmla="*/ 11 h 27"/>
                <a:gd name="T6" fmla="*/ 19 w 35"/>
                <a:gd name="T7" fmla="*/ 14 h 27"/>
                <a:gd name="T8" fmla="*/ 23 w 35"/>
                <a:gd name="T9" fmla="*/ 1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13" name="Freeform 85"/>
            <p:cNvSpPr>
              <a:spLocks/>
            </p:cNvSpPr>
            <p:nvPr/>
          </p:nvSpPr>
          <p:spPr bwMode="invGray">
            <a:xfrm>
              <a:off x="4657" y="3388"/>
              <a:ext cx="26" cy="35"/>
            </a:xfrm>
            <a:custGeom>
              <a:avLst/>
              <a:gdLst>
                <a:gd name="T0" fmla="*/ 21 w 35"/>
                <a:gd name="T1" fmla="*/ 12 h 47"/>
                <a:gd name="T2" fmla="*/ 14 w 35"/>
                <a:gd name="T3" fmla="*/ 1 h 47"/>
                <a:gd name="T4" fmla="*/ 7 w 35"/>
                <a:gd name="T5" fmla="*/ 19 h 47"/>
                <a:gd name="T6" fmla="*/ 14 w 35"/>
                <a:gd name="T7" fmla="*/ 26 h 47"/>
                <a:gd name="T8" fmla="*/ 20 w 35"/>
                <a:gd name="T9" fmla="*/ 22 h 47"/>
                <a:gd name="T10" fmla="*/ 21 w 35"/>
                <a:gd name="T11" fmla="*/ 12 h 4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14" name="Freeform 86"/>
            <p:cNvSpPr>
              <a:spLocks/>
            </p:cNvSpPr>
            <p:nvPr/>
          </p:nvSpPr>
          <p:spPr bwMode="invGray">
            <a:xfrm>
              <a:off x="4625" y="3372"/>
              <a:ext cx="24" cy="26"/>
            </a:xfrm>
            <a:custGeom>
              <a:avLst/>
              <a:gdLst>
                <a:gd name="T0" fmla="*/ 17 w 32"/>
                <a:gd name="T1" fmla="*/ 7 h 35"/>
                <a:gd name="T2" fmla="*/ 8 w 32"/>
                <a:gd name="T3" fmla="*/ 1 h 35"/>
                <a:gd name="T4" fmla="*/ 9 w 32"/>
                <a:gd name="T5" fmla="*/ 17 h 35"/>
                <a:gd name="T6" fmla="*/ 18 w 32"/>
                <a:gd name="T7" fmla="*/ 20 h 35"/>
                <a:gd name="T8" fmla="*/ 17 w 32"/>
                <a:gd name="T9" fmla="*/ 7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15" name="Freeform 87"/>
            <p:cNvSpPr>
              <a:spLocks/>
            </p:cNvSpPr>
            <p:nvPr/>
          </p:nvSpPr>
          <p:spPr bwMode="invGray">
            <a:xfrm>
              <a:off x="4665" y="3425"/>
              <a:ext cx="24" cy="26"/>
            </a:xfrm>
            <a:custGeom>
              <a:avLst/>
              <a:gdLst>
                <a:gd name="T0" fmla="*/ 17 w 32"/>
                <a:gd name="T1" fmla="*/ 7 h 35"/>
                <a:gd name="T2" fmla="*/ 8 w 32"/>
                <a:gd name="T3" fmla="*/ 1 h 35"/>
                <a:gd name="T4" fmla="*/ 9 w 32"/>
                <a:gd name="T5" fmla="*/ 17 h 35"/>
                <a:gd name="T6" fmla="*/ 18 w 32"/>
                <a:gd name="T7" fmla="*/ 20 h 35"/>
                <a:gd name="T8" fmla="*/ 17 w 32"/>
                <a:gd name="T9" fmla="*/ 7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16" name="Freeform 88"/>
            <p:cNvSpPr>
              <a:spLocks/>
            </p:cNvSpPr>
            <p:nvPr/>
          </p:nvSpPr>
          <p:spPr bwMode="invGray">
            <a:xfrm>
              <a:off x="3055" y="2051"/>
              <a:ext cx="141" cy="108"/>
            </a:xfrm>
            <a:custGeom>
              <a:avLst/>
              <a:gdLst>
                <a:gd name="T0" fmla="*/ 128 w 189"/>
                <a:gd name="T1" fmla="*/ 3 h 144"/>
                <a:gd name="T2" fmla="*/ 138 w 189"/>
                <a:gd name="T3" fmla="*/ 3 h 144"/>
                <a:gd name="T4" fmla="*/ 141 w 189"/>
                <a:gd name="T5" fmla="*/ 12 h 144"/>
                <a:gd name="T6" fmla="*/ 140 w 189"/>
                <a:gd name="T7" fmla="*/ 18 h 144"/>
                <a:gd name="T8" fmla="*/ 98 w 189"/>
                <a:gd name="T9" fmla="*/ 33 h 144"/>
                <a:gd name="T10" fmla="*/ 81 w 189"/>
                <a:gd name="T11" fmla="*/ 44 h 144"/>
                <a:gd name="T12" fmla="*/ 72 w 189"/>
                <a:gd name="T13" fmla="*/ 47 h 144"/>
                <a:gd name="T14" fmla="*/ 53 w 189"/>
                <a:gd name="T15" fmla="*/ 62 h 144"/>
                <a:gd name="T16" fmla="*/ 56 w 189"/>
                <a:gd name="T17" fmla="*/ 69 h 144"/>
                <a:gd name="T18" fmla="*/ 62 w 189"/>
                <a:gd name="T19" fmla="*/ 87 h 144"/>
                <a:gd name="T20" fmla="*/ 80 w 189"/>
                <a:gd name="T21" fmla="*/ 95 h 144"/>
                <a:gd name="T22" fmla="*/ 69 w 189"/>
                <a:gd name="T23" fmla="*/ 105 h 144"/>
                <a:gd name="T24" fmla="*/ 62 w 189"/>
                <a:gd name="T25" fmla="*/ 98 h 144"/>
                <a:gd name="T26" fmla="*/ 53 w 189"/>
                <a:gd name="T27" fmla="*/ 101 h 144"/>
                <a:gd name="T28" fmla="*/ 16 w 189"/>
                <a:gd name="T29" fmla="*/ 92 h 144"/>
                <a:gd name="T30" fmla="*/ 14 w 189"/>
                <a:gd name="T31" fmla="*/ 80 h 144"/>
                <a:gd name="T32" fmla="*/ 35 w 189"/>
                <a:gd name="T33" fmla="*/ 68 h 144"/>
                <a:gd name="T34" fmla="*/ 38 w 189"/>
                <a:gd name="T35" fmla="*/ 57 h 144"/>
                <a:gd name="T36" fmla="*/ 35 w 189"/>
                <a:gd name="T37" fmla="*/ 48 h 144"/>
                <a:gd name="T38" fmla="*/ 54 w 189"/>
                <a:gd name="T39" fmla="*/ 35 h 144"/>
                <a:gd name="T40" fmla="*/ 72 w 189"/>
                <a:gd name="T41" fmla="*/ 27 h 144"/>
                <a:gd name="T42" fmla="*/ 84 w 189"/>
                <a:gd name="T43" fmla="*/ 18 h 144"/>
                <a:gd name="T44" fmla="*/ 128 w 189"/>
                <a:gd name="T45" fmla="*/ 3 h 14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17" name="Freeform 89"/>
            <p:cNvSpPr>
              <a:spLocks/>
            </p:cNvSpPr>
            <p:nvPr/>
          </p:nvSpPr>
          <p:spPr bwMode="invGray">
            <a:xfrm>
              <a:off x="3139" y="2155"/>
              <a:ext cx="40" cy="12"/>
            </a:xfrm>
            <a:custGeom>
              <a:avLst/>
              <a:gdLst>
                <a:gd name="T0" fmla="*/ 18 w 53"/>
                <a:gd name="T1" fmla="*/ 0 h 17"/>
                <a:gd name="T2" fmla="*/ 9 w 53"/>
                <a:gd name="T3" fmla="*/ 1 h 17"/>
                <a:gd name="T4" fmla="*/ 24 w 53"/>
                <a:gd name="T5" fmla="*/ 11 h 17"/>
                <a:gd name="T6" fmla="*/ 33 w 53"/>
                <a:gd name="T7" fmla="*/ 10 h 17"/>
                <a:gd name="T8" fmla="*/ 18 w 53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18" name="Freeform 90"/>
            <p:cNvSpPr>
              <a:spLocks/>
            </p:cNvSpPr>
            <p:nvPr/>
          </p:nvSpPr>
          <p:spPr bwMode="invGray">
            <a:xfrm>
              <a:off x="3344" y="1999"/>
              <a:ext cx="42" cy="28"/>
            </a:xfrm>
            <a:custGeom>
              <a:avLst/>
              <a:gdLst>
                <a:gd name="T0" fmla="*/ 42 w 57"/>
                <a:gd name="T1" fmla="*/ 3 h 37"/>
                <a:gd name="T2" fmla="*/ 18 w 57"/>
                <a:gd name="T3" fmla="*/ 18 h 37"/>
                <a:gd name="T4" fmla="*/ 8 w 57"/>
                <a:gd name="T5" fmla="*/ 26 h 37"/>
                <a:gd name="T6" fmla="*/ 7 w 57"/>
                <a:gd name="T7" fmla="*/ 3 h 37"/>
                <a:gd name="T8" fmla="*/ 15 w 57"/>
                <a:gd name="T9" fmla="*/ 0 h 37"/>
                <a:gd name="T10" fmla="*/ 42 w 57"/>
                <a:gd name="T11" fmla="*/ 3 h 3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19" name="Freeform 91"/>
            <p:cNvSpPr>
              <a:spLocks/>
            </p:cNvSpPr>
            <p:nvPr/>
          </p:nvSpPr>
          <p:spPr bwMode="invGray">
            <a:xfrm>
              <a:off x="3374" y="2012"/>
              <a:ext cx="50" cy="20"/>
            </a:xfrm>
            <a:custGeom>
              <a:avLst/>
              <a:gdLst>
                <a:gd name="T0" fmla="*/ 21 w 68"/>
                <a:gd name="T1" fmla="*/ 0 h 26"/>
                <a:gd name="T2" fmla="*/ 8 w 68"/>
                <a:gd name="T3" fmla="*/ 5 h 26"/>
                <a:gd name="T4" fmla="*/ 42 w 68"/>
                <a:gd name="T5" fmla="*/ 20 h 26"/>
                <a:gd name="T6" fmla="*/ 46 w 68"/>
                <a:gd name="T7" fmla="*/ 18 h 26"/>
                <a:gd name="T8" fmla="*/ 21 w 68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20" name="Freeform 92"/>
            <p:cNvSpPr>
              <a:spLocks/>
            </p:cNvSpPr>
            <p:nvPr/>
          </p:nvSpPr>
          <p:spPr bwMode="invGray">
            <a:xfrm>
              <a:off x="3428" y="2015"/>
              <a:ext cx="50" cy="32"/>
            </a:xfrm>
            <a:custGeom>
              <a:avLst/>
              <a:gdLst>
                <a:gd name="T0" fmla="*/ 38 w 66"/>
                <a:gd name="T1" fmla="*/ 7 h 43"/>
                <a:gd name="T2" fmla="*/ 20 w 66"/>
                <a:gd name="T3" fmla="*/ 7 h 43"/>
                <a:gd name="T4" fmla="*/ 8 w 66"/>
                <a:gd name="T5" fmla="*/ 7 h 43"/>
                <a:gd name="T6" fmla="*/ 6 w 66"/>
                <a:gd name="T7" fmla="*/ 26 h 43"/>
                <a:gd name="T8" fmla="*/ 24 w 66"/>
                <a:gd name="T9" fmla="*/ 32 h 43"/>
                <a:gd name="T10" fmla="*/ 47 w 66"/>
                <a:gd name="T11" fmla="*/ 20 h 43"/>
                <a:gd name="T12" fmla="*/ 38 w 66"/>
                <a:gd name="T13" fmla="*/ 7 h 4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21" name="Freeform 93"/>
            <p:cNvSpPr>
              <a:spLocks/>
            </p:cNvSpPr>
            <p:nvPr/>
          </p:nvSpPr>
          <p:spPr bwMode="invGray">
            <a:xfrm>
              <a:off x="3777" y="2042"/>
              <a:ext cx="88" cy="31"/>
            </a:xfrm>
            <a:custGeom>
              <a:avLst/>
              <a:gdLst>
                <a:gd name="T0" fmla="*/ 11 w 117"/>
                <a:gd name="T1" fmla="*/ 0 h 41"/>
                <a:gd name="T2" fmla="*/ 6 w 117"/>
                <a:gd name="T3" fmla="*/ 12 h 41"/>
                <a:gd name="T4" fmla="*/ 38 w 117"/>
                <a:gd name="T5" fmla="*/ 23 h 41"/>
                <a:gd name="T6" fmla="*/ 57 w 117"/>
                <a:gd name="T7" fmla="*/ 27 h 41"/>
                <a:gd name="T8" fmla="*/ 84 w 117"/>
                <a:gd name="T9" fmla="*/ 17 h 41"/>
                <a:gd name="T10" fmla="*/ 59 w 117"/>
                <a:gd name="T11" fmla="*/ 3 h 41"/>
                <a:gd name="T12" fmla="*/ 11 w 117"/>
                <a:gd name="T13" fmla="*/ 0 h 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22" name="Freeform 94"/>
            <p:cNvSpPr>
              <a:spLocks/>
            </p:cNvSpPr>
            <p:nvPr/>
          </p:nvSpPr>
          <p:spPr bwMode="invGray">
            <a:xfrm>
              <a:off x="3867" y="2041"/>
              <a:ext cx="46" cy="24"/>
            </a:xfrm>
            <a:custGeom>
              <a:avLst/>
              <a:gdLst>
                <a:gd name="T0" fmla="*/ 24 w 62"/>
                <a:gd name="T1" fmla="*/ 3 h 32"/>
                <a:gd name="T2" fmla="*/ 46 w 62"/>
                <a:gd name="T3" fmla="*/ 8 h 32"/>
                <a:gd name="T4" fmla="*/ 22 w 62"/>
                <a:gd name="T5" fmla="*/ 24 h 32"/>
                <a:gd name="T6" fmla="*/ 4 w 62"/>
                <a:gd name="T7" fmla="*/ 17 h 32"/>
                <a:gd name="T8" fmla="*/ 24 w 62"/>
                <a:gd name="T9" fmla="*/ 3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23" name="Freeform 95"/>
            <p:cNvSpPr>
              <a:spLocks/>
            </p:cNvSpPr>
            <p:nvPr/>
          </p:nvSpPr>
          <p:spPr bwMode="invGray">
            <a:xfrm>
              <a:off x="3846" y="2070"/>
              <a:ext cx="37" cy="17"/>
            </a:xfrm>
            <a:custGeom>
              <a:avLst/>
              <a:gdLst>
                <a:gd name="T0" fmla="*/ 15 w 49"/>
                <a:gd name="T1" fmla="*/ 1 h 23"/>
                <a:gd name="T2" fmla="*/ 5 w 49"/>
                <a:gd name="T3" fmla="*/ 4 h 23"/>
                <a:gd name="T4" fmla="*/ 29 w 49"/>
                <a:gd name="T5" fmla="*/ 17 h 23"/>
                <a:gd name="T6" fmla="*/ 15 w 49"/>
                <a:gd name="T7" fmla="*/ 1 h 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24" name="Freeform 96"/>
            <p:cNvSpPr>
              <a:spLocks/>
            </p:cNvSpPr>
            <p:nvPr/>
          </p:nvSpPr>
          <p:spPr bwMode="invGray">
            <a:xfrm>
              <a:off x="4098" y="2294"/>
              <a:ext cx="76" cy="115"/>
            </a:xfrm>
            <a:custGeom>
              <a:avLst/>
              <a:gdLst>
                <a:gd name="T0" fmla="*/ 4 w 102"/>
                <a:gd name="T1" fmla="*/ 0 h 152"/>
                <a:gd name="T2" fmla="*/ 0 w 102"/>
                <a:gd name="T3" fmla="*/ 14 h 152"/>
                <a:gd name="T4" fmla="*/ 10 w 102"/>
                <a:gd name="T5" fmla="*/ 32 h 152"/>
                <a:gd name="T6" fmla="*/ 24 w 102"/>
                <a:gd name="T7" fmla="*/ 54 h 152"/>
                <a:gd name="T8" fmla="*/ 27 w 102"/>
                <a:gd name="T9" fmla="*/ 79 h 152"/>
                <a:gd name="T10" fmla="*/ 60 w 102"/>
                <a:gd name="T11" fmla="*/ 115 h 152"/>
                <a:gd name="T12" fmla="*/ 64 w 102"/>
                <a:gd name="T13" fmla="*/ 94 h 152"/>
                <a:gd name="T14" fmla="*/ 55 w 102"/>
                <a:gd name="T15" fmla="*/ 77 h 152"/>
                <a:gd name="T16" fmla="*/ 46 w 102"/>
                <a:gd name="T17" fmla="*/ 70 h 152"/>
                <a:gd name="T18" fmla="*/ 39 w 102"/>
                <a:gd name="T19" fmla="*/ 56 h 152"/>
                <a:gd name="T20" fmla="*/ 31 w 102"/>
                <a:gd name="T21" fmla="*/ 33 h 152"/>
                <a:gd name="T22" fmla="*/ 3 w 102"/>
                <a:gd name="T23" fmla="*/ 9 h 152"/>
                <a:gd name="T24" fmla="*/ 4 w 102"/>
                <a:gd name="T25" fmla="*/ 0 h 15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25" name="Freeform 97"/>
            <p:cNvSpPr>
              <a:spLocks/>
            </p:cNvSpPr>
            <p:nvPr/>
          </p:nvSpPr>
          <p:spPr bwMode="invGray">
            <a:xfrm>
              <a:off x="4159" y="2412"/>
              <a:ext cx="55" cy="78"/>
            </a:xfrm>
            <a:custGeom>
              <a:avLst/>
              <a:gdLst>
                <a:gd name="T0" fmla="*/ 48 w 74"/>
                <a:gd name="T1" fmla="*/ 17 h 103"/>
                <a:gd name="T2" fmla="*/ 55 w 74"/>
                <a:gd name="T3" fmla="*/ 30 h 103"/>
                <a:gd name="T4" fmla="*/ 22 w 74"/>
                <a:gd name="T5" fmla="*/ 64 h 103"/>
                <a:gd name="T6" fmla="*/ 24 w 74"/>
                <a:gd name="T7" fmla="*/ 76 h 103"/>
                <a:gd name="T8" fmla="*/ 15 w 74"/>
                <a:gd name="T9" fmla="*/ 71 h 103"/>
                <a:gd name="T10" fmla="*/ 4 w 74"/>
                <a:gd name="T11" fmla="*/ 64 h 103"/>
                <a:gd name="T12" fmla="*/ 0 w 74"/>
                <a:gd name="T13" fmla="*/ 62 h 103"/>
                <a:gd name="T14" fmla="*/ 7 w 74"/>
                <a:gd name="T15" fmla="*/ 44 h 103"/>
                <a:gd name="T16" fmla="*/ 9 w 74"/>
                <a:gd name="T17" fmla="*/ 39 h 103"/>
                <a:gd name="T18" fmla="*/ 1 w 74"/>
                <a:gd name="T19" fmla="*/ 18 h 103"/>
                <a:gd name="T20" fmla="*/ 3 w 74"/>
                <a:gd name="T21" fmla="*/ 11 h 103"/>
                <a:gd name="T22" fmla="*/ 19 w 74"/>
                <a:gd name="T23" fmla="*/ 17 h 103"/>
                <a:gd name="T24" fmla="*/ 27 w 74"/>
                <a:gd name="T25" fmla="*/ 27 h 103"/>
                <a:gd name="T26" fmla="*/ 48 w 74"/>
                <a:gd name="T27" fmla="*/ 17 h 10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26" name="Freeform 98"/>
            <p:cNvSpPr>
              <a:spLocks/>
            </p:cNvSpPr>
            <p:nvPr/>
          </p:nvSpPr>
          <p:spPr bwMode="invGray">
            <a:xfrm>
              <a:off x="4123" y="2492"/>
              <a:ext cx="109" cy="189"/>
            </a:xfrm>
            <a:custGeom>
              <a:avLst/>
              <a:gdLst>
                <a:gd name="T0" fmla="*/ 61 w 146"/>
                <a:gd name="T1" fmla="*/ 75 h 252"/>
                <a:gd name="T2" fmla="*/ 49 w 146"/>
                <a:gd name="T3" fmla="*/ 80 h 252"/>
                <a:gd name="T4" fmla="*/ 48 w 146"/>
                <a:gd name="T5" fmla="*/ 99 h 252"/>
                <a:gd name="T6" fmla="*/ 16 w 146"/>
                <a:gd name="T7" fmla="*/ 110 h 252"/>
                <a:gd name="T8" fmla="*/ 6 w 146"/>
                <a:gd name="T9" fmla="*/ 126 h 252"/>
                <a:gd name="T10" fmla="*/ 15 w 146"/>
                <a:gd name="T11" fmla="*/ 137 h 252"/>
                <a:gd name="T12" fmla="*/ 6 w 146"/>
                <a:gd name="T13" fmla="*/ 149 h 252"/>
                <a:gd name="T14" fmla="*/ 18 w 146"/>
                <a:gd name="T15" fmla="*/ 189 h 252"/>
                <a:gd name="T16" fmla="*/ 21 w 146"/>
                <a:gd name="T17" fmla="*/ 161 h 252"/>
                <a:gd name="T18" fmla="*/ 16 w 146"/>
                <a:gd name="T19" fmla="*/ 144 h 252"/>
                <a:gd name="T20" fmla="*/ 31 w 146"/>
                <a:gd name="T21" fmla="*/ 132 h 252"/>
                <a:gd name="T22" fmla="*/ 39 w 146"/>
                <a:gd name="T23" fmla="*/ 119 h 252"/>
                <a:gd name="T24" fmla="*/ 49 w 146"/>
                <a:gd name="T25" fmla="*/ 131 h 252"/>
                <a:gd name="T26" fmla="*/ 33 w 146"/>
                <a:gd name="T27" fmla="*/ 143 h 252"/>
                <a:gd name="T28" fmla="*/ 42 w 146"/>
                <a:gd name="T29" fmla="*/ 150 h 252"/>
                <a:gd name="T30" fmla="*/ 51 w 146"/>
                <a:gd name="T31" fmla="*/ 134 h 252"/>
                <a:gd name="T32" fmla="*/ 63 w 146"/>
                <a:gd name="T33" fmla="*/ 138 h 252"/>
                <a:gd name="T34" fmla="*/ 78 w 146"/>
                <a:gd name="T35" fmla="*/ 111 h 252"/>
                <a:gd name="T36" fmla="*/ 85 w 146"/>
                <a:gd name="T37" fmla="*/ 117 h 252"/>
                <a:gd name="T38" fmla="*/ 102 w 146"/>
                <a:gd name="T39" fmla="*/ 111 h 252"/>
                <a:gd name="T40" fmla="*/ 109 w 146"/>
                <a:gd name="T41" fmla="*/ 98 h 252"/>
                <a:gd name="T42" fmla="*/ 106 w 146"/>
                <a:gd name="T43" fmla="*/ 83 h 252"/>
                <a:gd name="T44" fmla="*/ 100 w 146"/>
                <a:gd name="T45" fmla="*/ 74 h 252"/>
                <a:gd name="T46" fmla="*/ 91 w 146"/>
                <a:gd name="T47" fmla="*/ 30 h 252"/>
                <a:gd name="T48" fmla="*/ 70 w 146"/>
                <a:gd name="T49" fmla="*/ 0 h 252"/>
                <a:gd name="T50" fmla="*/ 58 w 146"/>
                <a:gd name="T51" fmla="*/ 9 h 252"/>
                <a:gd name="T52" fmla="*/ 72 w 146"/>
                <a:gd name="T53" fmla="*/ 26 h 252"/>
                <a:gd name="T54" fmla="*/ 72 w 146"/>
                <a:gd name="T55" fmla="*/ 48 h 252"/>
                <a:gd name="T56" fmla="*/ 61 w 146"/>
                <a:gd name="T57" fmla="*/ 75 h 25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27" name="Freeform 99"/>
            <p:cNvSpPr>
              <a:spLocks/>
            </p:cNvSpPr>
            <p:nvPr/>
          </p:nvSpPr>
          <p:spPr bwMode="invGray">
            <a:xfrm>
              <a:off x="3062" y="1988"/>
              <a:ext cx="52" cy="30"/>
            </a:xfrm>
            <a:custGeom>
              <a:avLst/>
              <a:gdLst>
                <a:gd name="T0" fmla="*/ 44 w 70"/>
                <a:gd name="T1" fmla="*/ 0 h 40"/>
                <a:gd name="T2" fmla="*/ 48 w 70"/>
                <a:gd name="T3" fmla="*/ 15 h 40"/>
                <a:gd name="T4" fmla="*/ 30 w 70"/>
                <a:gd name="T5" fmla="*/ 18 h 40"/>
                <a:gd name="T6" fmla="*/ 23 w 70"/>
                <a:gd name="T7" fmla="*/ 30 h 40"/>
                <a:gd name="T8" fmla="*/ 5 w 70"/>
                <a:gd name="T9" fmla="*/ 29 h 40"/>
                <a:gd name="T10" fmla="*/ 1 w 70"/>
                <a:gd name="T11" fmla="*/ 27 h 40"/>
                <a:gd name="T12" fmla="*/ 25 w 70"/>
                <a:gd name="T13" fmla="*/ 15 h 40"/>
                <a:gd name="T14" fmla="*/ 44 w 70"/>
                <a:gd name="T15" fmla="*/ 0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28" name="Freeform 100"/>
            <p:cNvSpPr>
              <a:spLocks/>
            </p:cNvSpPr>
            <p:nvPr/>
          </p:nvSpPr>
          <p:spPr bwMode="invGray">
            <a:xfrm>
              <a:off x="2955" y="1997"/>
              <a:ext cx="19" cy="21"/>
            </a:xfrm>
            <a:custGeom>
              <a:avLst/>
              <a:gdLst>
                <a:gd name="T0" fmla="*/ 13 w 26"/>
                <a:gd name="T1" fmla="*/ 0 h 29"/>
                <a:gd name="T2" fmla="*/ 0 w 26"/>
                <a:gd name="T3" fmla="*/ 13 h 29"/>
                <a:gd name="T4" fmla="*/ 13 w 26"/>
                <a:gd name="T5" fmla="*/ 19 h 29"/>
                <a:gd name="T6" fmla="*/ 13 w 26"/>
                <a:gd name="T7" fmla="*/ 0 h 2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29" name="Freeform 101"/>
            <p:cNvSpPr>
              <a:spLocks/>
            </p:cNvSpPr>
            <p:nvPr/>
          </p:nvSpPr>
          <p:spPr bwMode="invGray">
            <a:xfrm>
              <a:off x="2979" y="1996"/>
              <a:ext cx="37" cy="27"/>
            </a:xfrm>
            <a:custGeom>
              <a:avLst/>
              <a:gdLst>
                <a:gd name="T0" fmla="*/ 11 w 49"/>
                <a:gd name="T1" fmla="*/ 5 h 36"/>
                <a:gd name="T2" fmla="*/ 0 w 49"/>
                <a:gd name="T3" fmla="*/ 14 h 36"/>
                <a:gd name="T4" fmla="*/ 5 w 49"/>
                <a:gd name="T5" fmla="*/ 24 h 36"/>
                <a:gd name="T6" fmla="*/ 14 w 49"/>
                <a:gd name="T7" fmla="*/ 27 h 36"/>
                <a:gd name="T8" fmla="*/ 30 w 49"/>
                <a:gd name="T9" fmla="*/ 20 h 36"/>
                <a:gd name="T10" fmla="*/ 11 w 49"/>
                <a:gd name="T11" fmla="*/ 5 h 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30" name="Freeform 102"/>
            <p:cNvSpPr>
              <a:spLocks/>
            </p:cNvSpPr>
            <p:nvPr/>
          </p:nvSpPr>
          <p:spPr bwMode="invGray">
            <a:xfrm>
              <a:off x="3040" y="1987"/>
              <a:ext cx="20" cy="16"/>
            </a:xfrm>
            <a:custGeom>
              <a:avLst/>
              <a:gdLst>
                <a:gd name="T0" fmla="*/ 8 w 27"/>
                <a:gd name="T1" fmla="*/ 0 h 22"/>
                <a:gd name="T2" fmla="*/ 2 w 27"/>
                <a:gd name="T3" fmla="*/ 9 h 22"/>
                <a:gd name="T4" fmla="*/ 14 w 27"/>
                <a:gd name="T5" fmla="*/ 16 h 22"/>
                <a:gd name="T6" fmla="*/ 8 w 27"/>
                <a:gd name="T7" fmla="*/ 0 h 2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31" name="Freeform 103"/>
            <p:cNvSpPr>
              <a:spLocks/>
            </p:cNvSpPr>
            <p:nvPr/>
          </p:nvSpPr>
          <p:spPr bwMode="invGray">
            <a:xfrm>
              <a:off x="3022" y="2005"/>
              <a:ext cx="15" cy="13"/>
            </a:xfrm>
            <a:custGeom>
              <a:avLst/>
              <a:gdLst>
                <a:gd name="T0" fmla="*/ 8 w 20"/>
                <a:gd name="T1" fmla="*/ 0 h 18"/>
                <a:gd name="T2" fmla="*/ 7 w 20"/>
                <a:gd name="T3" fmla="*/ 13 h 18"/>
                <a:gd name="T4" fmla="*/ 8 w 20"/>
                <a:gd name="T5" fmla="*/ 0 h 1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32" name="Freeform 104"/>
            <p:cNvSpPr>
              <a:spLocks/>
            </p:cNvSpPr>
            <p:nvPr/>
          </p:nvSpPr>
          <p:spPr bwMode="invGray">
            <a:xfrm>
              <a:off x="4162" y="2021"/>
              <a:ext cx="18" cy="33"/>
            </a:xfrm>
            <a:custGeom>
              <a:avLst/>
              <a:gdLst>
                <a:gd name="T0" fmla="*/ 18 w 24"/>
                <a:gd name="T1" fmla="*/ 0 h 44"/>
                <a:gd name="T2" fmla="*/ 6 w 24"/>
                <a:gd name="T3" fmla="*/ 12 h 44"/>
                <a:gd name="T4" fmla="*/ 0 w 24"/>
                <a:gd name="T5" fmla="*/ 26 h 44"/>
                <a:gd name="T6" fmla="*/ 12 w 24"/>
                <a:gd name="T7" fmla="*/ 30 h 44"/>
                <a:gd name="T8" fmla="*/ 18 w 24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33" name="Freeform 105"/>
            <p:cNvSpPr>
              <a:spLocks/>
            </p:cNvSpPr>
            <p:nvPr/>
          </p:nvSpPr>
          <p:spPr bwMode="invGray">
            <a:xfrm>
              <a:off x="3278" y="3473"/>
              <a:ext cx="31" cy="18"/>
            </a:xfrm>
            <a:custGeom>
              <a:avLst/>
              <a:gdLst>
                <a:gd name="T0" fmla="*/ 23 w 41"/>
                <a:gd name="T1" fmla="*/ 0 h 24"/>
                <a:gd name="T2" fmla="*/ 20 w 41"/>
                <a:gd name="T3" fmla="*/ 18 h 24"/>
                <a:gd name="T4" fmla="*/ 23 w 41"/>
                <a:gd name="T5" fmla="*/ 0 h 2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34" name="Freeform 106"/>
            <p:cNvSpPr>
              <a:spLocks/>
            </p:cNvSpPr>
            <p:nvPr/>
          </p:nvSpPr>
          <p:spPr bwMode="invGray">
            <a:xfrm>
              <a:off x="3318" y="3466"/>
              <a:ext cx="11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8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35" name="Freeform 107"/>
            <p:cNvSpPr>
              <a:spLocks/>
            </p:cNvSpPr>
            <p:nvPr/>
          </p:nvSpPr>
          <p:spPr bwMode="invGray">
            <a:xfrm>
              <a:off x="3251" y="3312"/>
              <a:ext cx="9" cy="15"/>
            </a:xfrm>
            <a:custGeom>
              <a:avLst/>
              <a:gdLst>
                <a:gd name="T0" fmla="*/ 7 w 13"/>
                <a:gd name="T1" fmla="*/ 4 h 20"/>
                <a:gd name="T2" fmla="*/ 1 w 13"/>
                <a:gd name="T3" fmla="*/ 8 h 20"/>
                <a:gd name="T4" fmla="*/ 6 w 13"/>
                <a:gd name="T5" fmla="*/ 15 h 20"/>
                <a:gd name="T6" fmla="*/ 7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36" name="Freeform 108"/>
            <p:cNvSpPr>
              <a:spLocks/>
            </p:cNvSpPr>
            <p:nvPr/>
          </p:nvSpPr>
          <p:spPr bwMode="invGray">
            <a:xfrm>
              <a:off x="3311" y="3239"/>
              <a:ext cx="11" cy="19"/>
            </a:xfrm>
            <a:custGeom>
              <a:avLst/>
              <a:gdLst>
                <a:gd name="T0" fmla="*/ 5 w 14"/>
                <a:gd name="T1" fmla="*/ 0 h 25"/>
                <a:gd name="T2" fmla="*/ 0 w 14"/>
                <a:gd name="T3" fmla="*/ 10 h 25"/>
                <a:gd name="T4" fmla="*/ 9 w 14"/>
                <a:gd name="T5" fmla="*/ 18 h 25"/>
                <a:gd name="T6" fmla="*/ 5 w 14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37" name="Freeform 109"/>
            <p:cNvSpPr>
              <a:spLocks/>
            </p:cNvSpPr>
            <p:nvPr/>
          </p:nvSpPr>
          <p:spPr bwMode="invGray">
            <a:xfrm>
              <a:off x="3287" y="3238"/>
              <a:ext cx="11" cy="19"/>
            </a:xfrm>
            <a:custGeom>
              <a:avLst/>
              <a:gdLst>
                <a:gd name="T0" fmla="*/ 5 w 14"/>
                <a:gd name="T1" fmla="*/ 0 h 25"/>
                <a:gd name="T2" fmla="*/ 0 w 14"/>
                <a:gd name="T3" fmla="*/ 10 h 25"/>
                <a:gd name="T4" fmla="*/ 9 w 14"/>
                <a:gd name="T5" fmla="*/ 18 h 25"/>
                <a:gd name="T6" fmla="*/ 5 w 14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38" name="Freeform 110"/>
            <p:cNvSpPr>
              <a:spLocks/>
            </p:cNvSpPr>
            <p:nvPr/>
          </p:nvSpPr>
          <p:spPr bwMode="invGray">
            <a:xfrm>
              <a:off x="3276" y="3260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39" name="Freeform 111"/>
            <p:cNvSpPr>
              <a:spLocks/>
            </p:cNvSpPr>
            <p:nvPr/>
          </p:nvSpPr>
          <p:spPr bwMode="invGray">
            <a:xfrm>
              <a:off x="3251" y="3294"/>
              <a:ext cx="9" cy="15"/>
            </a:xfrm>
            <a:custGeom>
              <a:avLst/>
              <a:gdLst>
                <a:gd name="T0" fmla="*/ 7 w 13"/>
                <a:gd name="T1" fmla="*/ 4 h 20"/>
                <a:gd name="T2" fmla="*/ 1 w 13"/>
                <a:gd name="T3" fmla="*/ 8 h 20"/>
                <a:gd name="T4" fmla="*/ 6 w 13"/>
                <a:gd name="T5" fmla="*/ 15 h 20"/>
                <a:gd name="T6" fmla="*/ 7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40" name="Freeform 112"/>
            <p:cNvSpPr>
              <a:spLocks/>
            </p:cNvSpPr>
            <p:nvPr/>
          </p:nvSpPr>
          <p:spPr bwMode="invGray">
            <a:xfrm>
              <a:off x="3270" y="3281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41" name="Freeform 113"/>
            <p:cNvSpPr>
              <a:spLocks/>
            </p:cNvSpPr>
            <p:nvPr/>
          </p:nvSpPr>
          <p:spPr bwMode="invGray">
            <a:xfrm>
              <a:off x="2537" y="2293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42" name="Freeform 114"/>
            <p:cNvSpPr>
              <a:spLocks/>
            </p:cNvSpPr>
            <p:nvPr/>
          </p:nvSpPr>
          <p:spPr bwMode="invGray">
            <a:xfrm>
              <a:off x="2476" y="2259"/>
              <a:ext cx="10" cy="15"/>
            </a:xfrm>
            <a:custGeom>
              <a:avLst/>
              <a:gdLst>
                <a:gd name="T0" fmla="*/ 8 w 13"/>
                <a:gd name="T1" fmla="*/ 4 h 20"/>
                <a:gd name="T2" fmla="*/ 1 w 13"/>
                <a:gd name="T3" fmla="*/ 8 h 20"/>
                <a:gd name="T4" fmla="*/ 7 w 13"/>
                <a:gd name="T5" fmla="*/ 15 h 20"/>
                <a:gd name="T6" fmla="*/ 8 w 13"/>
                <a:gd name="T7" fmla="*/ 4 h 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  <p:sp>
          <p:nvSpPr>
            <p:cNvPr id="1143" name="Freeform 115"/>
            <p:cNvSpPr>
              <a:spLocks/>
            </p:cNvSpPr>
            <p:nvPr/>
          </p:nvSpPr>
          <p:spPr bwMode="invGray">
            <a:xfrm>
              <a:off x="2238" y="2042"/>
              <a:ext cx="2060" cy="1644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rgbClr val="000000"/>
                </a:solidFill>
              </a:endParaRPr>
            </a:p>
          </p:txBody>
        </p:sp>
      </p:grpSp>
      <p:sp>
        <p:nvSpPr>
          <p:cNvPr id="103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33" name="AutoShape 117"/>
          <p:cNvSpPr>
            <a:spLocks noChangeArrowheads="1"/>
          </p:cNvSpPr>
          <p:nvPr userDrawn="1"/>
        </p:nvSpPr>
        <p:spPr bwMode="gray">
          <a:xfrm rot="5400000">
            <a:off x="228600" y="381000"/>
            <a:ext cx="381000" cy="228600"/>
          </a:xfrm>
          <a:prstGeom prst="triangle">
            <a:avLst>
              <a:gd name="adj" fmla="val 50000"/>
            </a:avLst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4" name="AutoShape 118"/>
          <p:cNvSpPr>
            <a:spLocks noChangeArrowheads="1"/>
          </p:cNvSpPr>
          <p:nvPr userDrawn="1"/>
        </p:nvSpPr>
        <p:spPr bwMode="gray">
          <a:xfrm rot="5400000">
            <a:off x="533400" y="381000"/>
            <a:ext cx="381000" cy="228600"/>
          </a:xfrm>
          <a:prstGeom prst="triangle">
            <a:avLst>
              <a:gd name="adj" fmla="val 50000"/>
            </a:avLst>
          </a:prstGeom>
          <a:solidFill>
            <a:schemeClr val="bg2">
              <a:alpha val="8392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35" name="AutoShape 119"/>
          <p:cNvSpPr>
            <a:spLocks noChangeArrowheads="1"/>
          </p:cNvSpPr>
          <p:nvPr userDrawn="1"/>
        </p:nvSpPr>
        <p:spPr bwMode="gray">
          <a:xfrm rot="5400000">
            <a:off x="838200" y="381000"/>
            <a:ext cx="381000" cy="228600"/>
          </a:xfrm>
          <a:prstGeom prst="triangle">
            <a:avLst>
              <a:gd name="adj" fmla="val 50000"/>
            </a:avLst>
          </a:prstGeom>
          <a:solidFill>
            <a:schemeClr val="bg2">
              <a:alpha val="8392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049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knigisosklada.ru/images/books/2278/big/2278130.jpg" TargetMode="External"/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12" Type="http://schemas.openxmlformats.org/officeDocument/2006/relationships/image" Target="../media/image17.png"/><Relationship Id="rId2" Type="http://schemas.openxmlformats.org/officeDocument/2006/relationships/hyperlink" Target="http://www.knigisosklada.ru/images/books/2278/big/2278260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knigisosklada.ru/images/books/2278/big/2278140.jpg" TargetMode="External"/><Relationship Id="rId11" Type="http://schemas.openxmlformats.org/officeDocument/2006/relationships/image" Target="../media/image16.jpeg"/><Relationship Id="rId5" Type="http://schemas.openxmlformats.org/officeDocument/2006/relationships/image" Target="../media/image13.jpeg"/><Relationship Id="rId10" Type="http://schemas.openxmlformats.org/officeDocument/2006/relationships/hyperlink" Target="http://my-shop.ru/_files/product/2/38/377254.jpg" TargetMode="External"/><Relationship Id="rId4" Type="http://schemas.openxmlformats.org/officeDocument/2006/relationships/hyperlink" Target="http://lib.vsu.by/web_resurs/new_post/postfile/2008_02/face/sgk_s_29_2588.jpg" TargetMode="External"/><Relationship Id="rId9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51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238" y="692696"/>
            <a:ext cx="8425543" cy="3888432"/>
          </a:xfrm>
        </p:spPr>
        <p:txBody>
          <a:bodyPr/>
          <a:lstStyle/>
          <a:p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МЕТОДИЧЕСКИЙ СЕМИНАР</a:t>
            </a:r>
            <a:b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Современные  способы организации учебного процесса.</a:t>
            </a:r>
            <a:b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3" y="1620157"/>
            <a:ext cx="6694715" cy="195035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644010" y="4581128"/>
            <a:ext cx="4186808" cy="1938992"/>
          </a:xfrm>
          <a:prstGeom prst="rect">
            <a:avLst/>
          </a:prstGeom>
          <a:scene3d>
            <a:camera prst="perspectiveFront"/>
            <a:lightRig rig="threePt" dir="t"/>
          </a:scene3d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ru-RU" sz="2000" b="1" dirty="0">
                <a:ln w="22225">
                  <a:solidFill>
                    <a:srgbClr val="333399"/>
                  </a:solidFill>
                  <a:prstDash val="solid"/>
                </a:ln>
                <a:solidFill>
                  <a:srgbClr val="333399">
                    <a:lumMod val="40000"/>
                    <a:lumOff val="60000"/>
                  </a:srgbClr>
                </a:solidFill>
                <a:latin typeface="Georgia" pitchFamily="18" charset="0"/>
              </a:rPr>
              <a:t>СКОРОБОГАТОВА  </a:t>
            </a:r>
          </a:p>
          <a:p>
            <a:r>
              <a:rPr lang="ru-RU" sz="2000" b="1" dirty="0">
                <a:ln w="22225">
                  <a:solidFill>
                    <a:srgbClr val="333399"/>
                  </a:solidFill>
                  <a:prstDash val="solid"/>
                </a:ln>
                <a:solidFill>
                  <a:srgbClr val="333399">
                    <a:lumMod val="40000"/>
                    <a:lumOff val="60000"/>
                  </a:srgbClr>
                </a:solidFill>
                <a:latin typeface="Georgia" pitchFamily="18" charset="0"/>
              </a:rPr>
              <a:t>НАТАЛИЯ ВИКТОРОВНА</a:t>
            </a:r>
            <a:r>
              <a:rPr lang="ru-RU" sz="2000" dirty="0">
                <a:solidFill>
                  <a:srgbClr val="00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</a:br>
            <a:r>
              <a:rPr lang="ru-RU" sz="2000" dirty="0">
                <a:solidFill>
                  <a:srgbClr val="00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 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УЧИТЕЛЬ ИСТОРИИ И  ОБЩЕСТВОЗНАНИЯ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МБОУ ГИМНАЗИИ № 92</a:t>
            </a:r>
            <a:b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</a:b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ГОРОД КРАСНОДАР</a:t>
            </a:r>
          </a:p>
        </p:txBody>
      </p:sp>
    </p:spTree>
    <p:extLst>
      <p:ext uri="{BB962C8B-B14F-4D97-AF65-F5344CB8AC3E}">
        <p14:creationId xmlns:p14="http://schemas.microsoft.com/office/powerpoint/2010/main" val="2966814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1258" y="188646"/>
            <a:ext cx="5732840" cy="955139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Вопросы: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21092" y="1560576"/>
            <a:ext cx="7115407" cy="5010912"/>
          </a:xfrm>
        </p:spPr>
        <p:txBody>
          <a:bodyPr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Georgia" pitchFamily="18" charset="0"/>
              </a:rPr>
              <a:t>Как учить детей без принуждения?</a:t>
            </a:r>
          </a:p>
          <a:p>
            <a:pPr algn="just">
              <a:buFont typeface="Arial" pitchFamily="34" charset="0"/>
              <a:buChar char="•"/>
            </a:pPr>
            <a:endParaRPr lang="ru-RU" sz="2800" b="1" dirty="0">
              <a:solidFill>
                <a:srgbClr val="002060"/>
              </a:solidFill>
              <a:latin typeface="Georg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800" b="1" dirty="0">
                <a:solidFill>
                  <a:srgbClr val="002060"/>
                </a:solidFill>
                <a:latin typeface="Georgia" pitchFamily="18" charset="0"/>
              </a:rPr>
              <a:t> Как помочь им раскрыть свои возможности?</a:t>
            </a:r>
          </a:p>
          <a:p>
            <a:pPr algn="just">
              <a:buFont typeface="Arial" pitchFamily="34" charset="0"/>
              <a:buChar char="•"/>
            </a:pPr>
            <a:endParaRPr lang="ru-RU" sz="2800" b="1" dirty="0">
              <a:solidFill>
                <a:srgbClr val="002060"/>
              </a:solidFill>
              <a:latin typeface="Georg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800" b="1" dirty="0">
                <a:solidFill>
                  <a:srgbClr val="002060"/>
                </a:solidFill>
                <a:latin typeface="Georgia" pitchFamily="18" charset="0"/>
              </a:rPr>
              <a:t> Как сделать предмет интересным для всех?</a:t>
            </a:r>
          </a:p>
          <a:p>
            <a:pPr algn="just">
              <a:buFont typeface="Arial" pitchFamily="34" charset="0"/>
              <a:buChar char="•"/>
            </a:pPr>
            <a:endParaRPr lang="ru-RU" sz="2800" b="1" dirty="0">
              <a:solidFill>
                <a:srgbClr val="002060"/>
              </a:solidFill>
              <a:latin typeface="Georg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800" b="1" dirty="0">
                <a:solidFill>
                  <a:srgbClr val="002060"/>
                </a:solidFill>
                <a:latin typeface="Georgia" pitchFamily="18" charset="0"/>
              </a:rPr>
              <a:t> Как дать стимул к творчеству? </a:t>
            </a:r>
          </a:p>
          <a:p>
            <a:pPr algn="just"/>
            <a:endParaRPr lang="ru-RU" sz="28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837" y="1573072"/>
            <a:ext cx="557852" cy="8302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2491" y="2947357"/>
            <a:ext cx="557832" cy="8291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0623" y="4365104"/>
            <a:ext cx="557832" cy="8291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2346" y="5805264"/>
            <a:ext cx="557832" cy="8291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16" y="179361"/>
            <a:ext cx="1388633" cy="2658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04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211013" y="188640"/>
            <a:ext cx="6716043" cy="1368152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200" dirty="0">
                <a:solidFill>
                  <a:srgbClr val="C00000"/>
                </a:solidFill>
                <a:latin typeface="Times New Roman" panose="02020603050405020304" pitchFamily="18" charset="0"/>
              </a:rPr>
              <a:t>Применение современных образовательных технологий и/или методик</a:t>
            </a:r>
            <a:br>
              <a:rPr lang="ru-RU" altLang="ru-RU" sz="3200" dirty="0">
                <a:solidFill>
                  <a:srgbClr val="C00000"/>
                </a:solidFill>
                <a:latin typeface="Times New Roman" panose="02020603050405020304" pitchFamily="18" charset="0"/>
              </a:rPr>
            </a:br>
            <a:endParaRPr lang="ru-RU" altLang="ru-RU" sz="3200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4760" name="Picture 8" descr="Картинка 17 из 5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32018" y="3527673"/>
            <a:ext cx="2194094" cy="31887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4758" name="Picture 6" descr="Картинка 7 из 57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0906" y="1628800"/>
            <a:ext cx="2270857" cy="31692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4756" name="Picture 4" descr="Картинка 4 из 57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75856" y="1723232"/>
            <a:ext cx="2268252" cy="28578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4764" name="Picture 12" descr="Картинка 23 из 57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409982" y="3595326"/>
            <a:ext cx="2088232" cy="30835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4766" name="Picture 14" descr="Картинка 29 из 57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824945" y="570283"/>
            <a:ext cx="2232247" cy="29321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775073" y="3595326"/>
            <a:ext cx="2196439" cy="3146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81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2" y="0"/>
            <a:ext cx="7478192" cy="10668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</a:rPr>
              <a:t>Критическое мышление</a:t>
            </a:r>
            <a:endParaRPr lang="ru-RU" sz="3200" dirty="0">
              <a:solidFill>
                <a:srgbClr val="C0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3865762"/>
              </p:ext>
            </p:extLst>
          </p:nvPr>
        </p:nvGraphicFramePr>
        <p:xfrm>
          <a:off x="467544" y="443057"/>
          <a:ext cx="8424936" cy="6192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230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1230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0033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46488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solidFill>
                            <a:schemeClr val="bg1"/>
                          </a:solidFill>
                        </a:rPr>
                        <a:t>1 стадия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solidFill>
                            <a:schemeClr val="bg1"/>
                          </a:solidFill>
                        </a:rPr>
                        <a:t>2 стадия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solidFill>
                            <a:schemeClr val="bg1"/>
                          </a:solidFill>
                        </a:rPr>
                        <a:t>3 стадия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6488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Вызов 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Осмысление 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Рефлексия 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6488">
                <a:tc>
                  <a:txBody>
                    <a:bodyPr/>
                    <a:lstStyle/>
                    <a:p>
                      <a:pPr algn="just">
                        <a:buFont typeface="Wingdings" pitchFamily="2" charset="2"/>
                        <a:buChar char="§"/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Актуализация</a:t>
                      </a:r>
                      <a:r>
                        <a:rPr lang="ru-RU" sz="2000" b="1" baseline="0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 имеющихся знаний.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Georgia" pitchFamily="18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just">
                        <a:buFont typeface="Wingdings" pitchFamily="2" charset="2"/>
                        <a:buChar char="§"/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Получение новой информации, </a:t>
                      </a:r>
                      <a:r>
                        <a:rPr kumimoji="0" lang="ru-RU" sz="2000" b="1" kern="1200" baseline="0" dirty="0">
                          <a:solidFill>
                            <a:srgbClr val="002060"/>
                          </a:solidFill>
                          <a:latin typeface="Georgia" pitchFamily="18" charset="0"/>
                          <a:ea typeface="+mn-ea"/>
                          <a:cs typeface="+mn-cs"/>
                        </a:rPr>
                        <a:t>о</a:t>
                      </a:r>
                      <a:r>
                        <a:rPr kumimoji="0" lang="ru-RU" sz="2000" b="1" kern="1200" dirty="0">
                          <a:solidFill>
                            <a:srgbClr val="002060"/>
                          </a:solidFill>
                          <a:latin typeface="Georgia" pitchFamily="18" charset="0"/>
                          <a:ea typeface="+mn-ea"/>
                          <a:cs typeface="+mn-cs"/>
                        </a:rPr>
                        <a:t>смысление</a:t>
                      </a:r>
                      <a:r>
                        <a:rPr kumimoji="0" lang="ru-RU" sz="2000" b="1" kern="1200" baseline="0" dirty="0">
                          <a:solidFill>
                            <a:srgbClr val="002060"/>
                          </a:solidFill>
                          <a:latin typeface="Georgia" pitchFamily="18" charset="0"/>
                          <a:ea typeface="+mn-ea"/>
                          <a:cs typeface="+mn-cs"/>
                        </a:rPr>
                        <a:t> её.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Georgia" pitchFamily="18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ru-RU" sz="2000" b="1" kern="1200" dirty="0">
                          <a:solidFill>
                            <a:srgbClr val="002060"/>
                          </a:solidFill>
                          <a:latin typeface="Georgia" pitchFamily="18" charset="0"/>
                          <a:ea typeface="+mn-ea"/>
                          <a:cs typeface="+mn-cs"/>
                        </a:rPr>
                        <a:t>Целостное осмысление, обобщение полученной информации.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6488">
                <a:tc>
                  <a:txBody>
                    <a:bodyPr/>
                    <a:lstStyle/>
                    <a:p>
                      <a:pPr algn="just">
                        <a:buFont typeface="Wingdings" pitchFamily="2" charset="2"/>
                        <a:buChar char="§"/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Пробуждение интереса к получению информации.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just">
                        <a:buFont typeface="Wingdings" pitchFamily="2" charset="2"/>
                        <a:buChar char="§"/>
                      </a:pPr>
                      <a:r>
                        <a:rPr kumimoji="0" lang="ru-RU" sz="2000" b="1" kern="1200" dirty="0">
                          <a:solidFill>
                            <a:srgbClr val="002060"/>
                          </a:solidFill>
                          <a:latin typeface="Georgia" pitchFamily="18" charset="0"/>
                          <a:ea typeface="+mn-ea"/>
                          <a:cs typeface="+mn-cs"/>
                        </a:rPr>
                        <a:t>Соотнесение</a:t>
                      </a:r>
                      <a:r>
                        <a:rPr kumimoji="0" lang="ru-RU" sz="2000" b="1" kern="1200" baseline="0" dirty="0">
                          <a:solidFill>
                            <a:srgbClr val="002060"/>
                          </a:solidFill>
                          <a:latin typeface="Georgia" pitchFamily="18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000" b="1" kern="1200" dirty="0">
                          <a:solidFill>
                            <a:srgbClr val="002060"/>
                          </a:solidFill>
                          <a:latin typeface="Georgia" pitchFamily="18" charset="0"/>
                          <a:ea typeface="+mn-ea"/>
                          <a:cs typeface="+mn-cs"/>
                        </a:rPr>
                        <a:t> с уже имеющимися знаниями.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Georgia" pitchFamily="18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Размышление, рождение нового знания.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352208">
                <a:tc>
                  <a:txBody>
                    <a:bodyPr/>
                    <a:lstStyle/>
                    <a:p>
                      <a:pPr algn="just">
                        <a:buFont typeface="Wingdings" pitchFamily="2" charset="2"/>
                        <a:buChar char="§"/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Постановка учеником собственных целей обучения.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just">
                        <a:buFont typeface="Wingdings" pitchFamily="2" charset="2"/>
                        <a:buChar char="§"/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Корректировка учеником поставленных целей обучения.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ru-RU" sz="2000" b="1" kern="1200" dirty="0">
                          <a:solidFill>
                            <a:srgbClr val="002060"/>
                          </a:solidFill>
                          <a:latin typeface="Georgia" pitchFamily="18" charset="0"/>
                          <a:ea typeface="+mn-ea"/>
                          <a:cs typeface="+mn-cs"/>
                        </a:rPr>
                        <a:t>Формирование у каждого из учащихся собственного отношения к изучаемому материалу</a:t>
                      </a:r>
                      <a:r>
                        <a:rPr kumimoji="0" lang="ru-RU" sz="2000" b="1" kern="1200" dirty="0" smtClean="0">
                          <a:solidFill>
                            <a:srgbClr val="002060"/>
                          </a:solidFill>
                          <a:latin typeface="Georgia" pitchFamily="18" charset="0"/>
                          <a:ea typeface="+mn-ea"/>
                          <a:cs typeface="+mn-cs"/>
                        </a:rPr>
                        <a:t>.</a:t>
                      </a:r>
                      <a:endParaRPr kumimoji="0" lang="ru-RU" sz="2000" b="1" kern="1200" dirty="0">
                        <a:solidFill>
                          <a:srgbClr val="002060"/>
                        </a:solidFill>
                        <a:latin typeface="Georgia" pitchFamily="18" charset="0"/>
                        <a:ea typeface="+mn-ea"/>
                        <a:cs typeface="+mn-cs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761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1505" y="214290"/>
            <a:ext cx="4886316" cy="106680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Кластер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611561" y="1000108"/>
            <a:ext cx="7488831" cy="432511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ru-RU" sz="3600" b="1" i="1" dirty="0" smtClean="0">
                <a:solidFill>
                  <a:srgbClr val="002060"/>
                </a:solidFill>
              </a:rPr>
              <a:t>(«</a:t>
            </a:r>
            <a:r>
              <a:rPr lang="ru-RU" sz="3600" b="1" i="1" dirty="0">
                <a:solidFill>
                  <a:srgbClr val="002060"/>
                </a:solidFill>
              </a:rPr>
              <a:t>гроздь»,</a:t>
            </a:r>
            <a:r>
              <a:rPr lang="ru-RU" sz="3600" dirty="0">
                <a:solidFill>
                  <a:srgbClr val="002060"/>
                </a:solidFill>
              </a:rPr>
              <a:t> «</a:t>
            </a:r>
            <a:r>
              <a:rPr lang="ru-RU" sz="3600" b="1" i="1" dirty="0">
                <a:solidFill>
                  <a:srgbClr val="002060"/>
                </a:solidFill>
              </a:rPr>
              <a:t>пучок», «созвездие») – </a:t>
            </a:r>
          </a:p>
          <a:p>
            <a:pPr marL="88900" indent="20638" algn="just">
              <a:buNone/>
            </a:pPr>
            <a:r>
              <a:rPr lang="ru-RU" sz="2000" b="1" i="1" dirty="0"/>
              <a:t>выделение смысловых единиц текста и графическое их оформление в определённом порядке в виде грозди, пучка, созвездия.</a:t>
            </a:r>
          </a:p>
        </p:txBody>
      </p:sp>
      <p:sp>
        <p:nvSpPr>
          <p:cNvPr id="4" name="Овал 3"/>
          <p:cNvSpPr/>
          <p:nvPr/>
        </p:nvSpPr>
        <p:spPr>
          <a:xfrm>
            <a:off x="1893075" y="4429132"/>
            <a:ext cx="685800" cy="571504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Georgia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464447" y="3429000"/>
            <a:ext cx="685800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Georgia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696753" y="3500438"/>
            <a:ext cx="685800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Georgia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1410869" y="5500702"/>
            <a:ext cx="685800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Georgia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2857488" y="5429264"/>
            <a:ext cx="685800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Georgia"/>
            </a:endParaRPr>
          </a:p>
        </p:txBody>
      </p:sp>
      <p:sp>
        <p:nvSpPr>
          <p:cNvPr id="14" name="Капля 13"/>
          <p:cNvSpPr/>
          <p:nvPr/>
        </p:nvSpPr>
        <p:spPr>
          <a:xfrm>
            <a:off x="4518422" y="3143248"/>
            <a:ext cx="685800" cy="914400"/>
          </a:xfrm>
          <a:prstGeom prst="teardrop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  <a:latin typeface="Georgia"/>
            </a:endParaRPr>
          </a:p>
        </p:txBody>
      </p:sp>
      <p:sp>
        <p:nvSpPr>
          <p:cNvPr id="17" name="Капля 16"/>
          <p:cNvSpPr/>
          <p:nvPr/>
        </p:nvSpPr>
        <p:spPr>
          <a:xfrm>
            <a:off x="6179355" y="4643446"/>
            <a:ext cx="685800" cy="9144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Georgia"/>
            </a:endParaRPr>
          </a:p>
        </p:txBody>
      </p:sp>
      <p:sp>
        <p:nvSpPr>
          <p:cNvPr id="18" name="Капля 17"/>
          <p:cNvSpPr/>
          <p:nvPr/>
        </p:nvSpPr>
        <p:spPr>
          <a:xfrm>
            <a:off x="6875875" y="3500438"/>
            <a:ext cx="685800" cy="9144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Georgia"/>
            </a:endParaRPr>
          </a:p>
        </p:txBody>
      </p:sp>
      <p:sp>
        <p:nvSpPr>
          <p:cNvPr id="19" name="Капля 18"/>
          <p:cNvSpPr/>
          <p:nvPr/>
        </p:nvSpPr>
        <p:spPr>
          <a:xfrm>
            <a:off x="5965041" y="3000372"/>
            <a:ext cx="685800" cy="9144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Georgia"/>
            </a:endParaRPr>
          </a:p>
        </p:txBody>
      </p:sp>
      <p:sp>
        <p:nvSpPr>
          <p:cNvPr id="20" name="Капля 19"/>
          <p:cNvSpPr/>
          <p:nvPr/>
        </p:nvSpPr>
        <p:spPr>
          <a:xfrm>
            <a:off x="5482835" y="5786454"/>
            <a:ext cx="685800" cy="9144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Georgia"/>
            </a:endParaRPr>
          </a:p>
        </p:txBody>
      </p:sp>
      <p:sp>
        <p:nvSpPr>
          <p:cNvPr id="21" name="Капля 20"/>
          <p:cNvSpPr/>
          <p:nvPr/>
        </p:nvSpPr>
        <p:spPr>
          <a:xfrm>
            <a:off x="3929058" y="5500702"/>
            <a:ext cx="685800" cy="9144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Georgia"/>
            </a:endParaRPr>
          </a:p>
        </p:txBody>
      </p:sp>
      <p:sp>
        <p:nvSpPr>
          <p:cNvPr id="23" name="Капля 22"/>
          <p:cNvSpPr/>
          <p:nvPr/>
        </p:nvSpPr>
        <p:spPr>
          <a:xfrm>
            <a:off x="7036611" y="5643578"/>
            <a:ext cx="685800" cy="9144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Georgia"/>
            </a:endParaRPr>
          </a:p>
        </p:txBody>
      </p:sp>
      <p:sp>
        <p:nvSpPr>
          <p:cNvPr id="24" name="Капля 23"/>
          <p:cNvSpPr/>
          <p:nvPr/>
        </p:nvSpPr>
        <p:spPr>
          <a:xfrm>
            <a:off x="4839893" y="4143380"/>
            <a:ext cx="685800" cy="9144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Georgia"/>
            </a:endParaRPr>
          </a:p>
        </p:txBody>
      </p:sp>
      <p:cxnSp>
        <p:nvCxnSpPr>
          <p:cNvPr id="26" name="Прямая соединительная линия 25"/>
          <p:cNvCxnSpPr>
            <a:stCxn id="6" idx="4"/>
            <a:endCxn id="4" idx="1"/>
          </p:cNvCxnSpPr>
          <p:nvPr/>
        </p:nvCxnSpPr>
        <p:spPr>
          <a:xfrm rot="16200000" flipH="1">
            <a:off x="1608551" y="4127873"/>
            <a:ext cx="583761" cy="1861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>
            <a:stCxn id="4" idx="7"/>
            <a:endCxn id="9" idx="3"/>
          </p:cNvCxnSpPr>
          <p:nvPr/>
        </p:nvCxnSpPr>
        <p:spPr>
          <a:xfrm rot="5400000" flipH="1" flipV="1">
            <a:off x="2345036" y="4060677"/>
            <a:ext cx="585556" cy="3187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>
            <a:stCxn id="11" idx="7"/>
            <a:endCxn id="4" idx="3"/>
          </p:cNvCxnSpPr>
          <p:nvPr/>
        </p:nvCxnSpPr>
        <p:spPr>
          <a:xfrm rot="16200000" flipV="1">
            <a:off x="1666375" y="5244078"/>
            <a:ext cx="656994" cy="27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>
            <a:stCxn id="4" idx="5"/>
            <a:endCxn id="12" idx="0"/>
          </p:cNvCxnSpPr>
          <p:nvPr/>
        </p:nvCxnSpPr>
        <p:spPr>
          <a:xfrm rot="16200000" flipH="1">
            <a:off x="2583258" y="4812133"/>
            <a:ext cx="512323" cy="7219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>
            <a:endCxn id="6" idx="1"/>
          </p:cNvCxnSpPr>
          <p:nvPr/>
        </p:nvCxnSpPr>
        <p:spPr>
          <a:xfrm rot="16200000" flipH="1">
            <a:off x="1379824" y="3317176"/>
            <a:ext cx="216109" cy="1540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>
            <a:stCxn id="6" idx="7"/>
          </p:cNvCxnSpPr>
          <p:nvPr/>
        </p:nvCxnSpPr>
        <p:spPr>
          <a:xfrm rot="5400000" flipH="1" flipV="1">
            <a:off x="2104497" y="3231450"/>
            <a:ext cx="216109" cy="3254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>
            <a:stCxn id="9" idx="1"/>
          </p:cNvCxnSpPr>
          <p:nvPr/>
        </p:nvCxnSpPr>
        <p:spPr>
          <a:xfrm rot="16200000" flipV="1">
            <a:off x="2496044" y="3272525"/>
            <a:ext cx="287547" cy="3147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>
            <a:stCxn id="9" idx="7"/>
          </p:cNvCxnSpPr>
          <p:nvPr/>
        </p:nvCxnSpPr>
        <p:spPr>
          <a:xfrm rot="5400000" flipH="1" flipV="1">
            <a:off x="3327873" y="3240377"/>
            <a:ext cx="287547" cy="3790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>
            <a:stCxn id="11" idx="3"/>
          </p:cNvCxnSpPr>
          <p:nvPr/>
        </p:nvCxnSpPr>
        <p:spPr>
          <a:xfrm rot="5400000">
            <a:off x="1192300" y="6038956"/>
            <a:ext cx="430423" cy="2075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>
            <a:endCxn id="11" idx="5"/>
          </p:cNvCxnSpPr>
          <p:nvPr/>
        </p:nvCxnSpPr>
        <p:spPr>
          <a:xfrm rot="16200000" flipV="1">
            <a:off x="1854465" y="6069318"/>
            <a:ext cx="716175" cy="4326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rot="10800000" flipV="1">
            <a:off x="2750332" y="5857892"/>
            <a:ext cx="375050" cy="4286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rot="5400000" flipH="1" flipV="1">
            <a:off x="3053943" y="5179231"/>
            <a:ext cx="1000132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>
            <a:stCxn id="14" idx="0"/>
          </p:cNvCxnSpPr>
          <p:nvPr/>
        </p:nvCxnSpPr>
        <p:spPr>
          <a:xfrm flipV="1">
            <a:off x="5204221" y="3357562"/>
            <a:ext cx="760820" cy="2428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>
            <a:stCxn id="19" idx="0"/>
          </p:cNvCxnSpPr>
          <p:nvPr/>
        </p:nvCxnSpPr>
        <p:spPr>
          <a:xfrm>
            <a:off x="6650841" y="3457572"/>
            <a:ext cx="385770" cy="2571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>
            <a:stCxn id="14" idx="2"/>
          </p:cNvCxnSpPr>
          <p:nvPr/>
        </p:nvCxnSpPr>
        <p:spPr>
          <a:xfrm rot="16200000" flipH="1">
            <a:off x="4700584" y="4218389"/>
            <a:ext cx="728674" cy="4071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>
            <a:off x="5375678" y="4500570"/>
            <a:ext cx="857256" cy="4286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/>
          <p:nvPr/>
        </p:nvCxnSpPr>
        <p:spPr>
          <a:xfrm rot="10800000" flipV="1">
            <a:off x="4464846" y="5286388"/>
            <a:ext cx="1768091" cy="357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>
          <a:xfrm rot="10800000" flipV="1">
            <a:off x="5697151" y="5500702"/>
            <a:ext cx="696521" cy="7143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 rot="16200000" flipH="1">
            <a:off x="6384739" y="5241742"/>
            <a:ext cx="928694" cy="5893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212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5496990"/>
              </p:ext>
            </p:extLst>
          </p:nvPr>
        </p:nvGraphicFramePr>
        <p:xfrm>
          <a:off x="291687" y="1270046"/>
          <a:ext cx="8568952" cy="5110002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14171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712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8052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957270"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1-я строка.</a:t>
                      </a:r>
                      <a:endParaRPr lang="ru-RU" sz="2000" b="1" i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7144" marR="7144" marT="9525" marB="952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Кто? Что?</a:t>
                      </a:r>
                      <a:endParaRPr lang="ru-RU" sz="2400" b="1" i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7144" marR="7144" marT="9525" marB="952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1 существительное</a:t>
                      </a:r>
                      <a:endParaRPr lang="ru-RU" sz="2400" b="1" i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7144" marR="7144" marT="9525" marB="952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57270"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2-я строка.</a:t>
                      </a:r>
                      <a:endParaRPr lang="ru-RU" sz="2000" b="1" i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7144" marR="7144" marT="9525" marB="952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Какой?</a:t>
                      </a:r>
                      <a:endParaRPr lang="ru-RU" sz="2400" b="1" i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7144" marR="7144" marT="9525" marB="952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2 </a:t>
                      </a:r>
                      <a:r>
                        <a:rPr lang="ru-RU" sz="2400" b="1" i="1" dirty="0" smtClean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прилагательных</a:t>
                      </a:r>
                      <a:endParaRPr lang="ru-RU" sz="2400" b="1" i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7144" marR="7144" marT="9525" marB="952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57270"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3-я строка.</a:t>
                      </a:r>
                      <a:endParaRPr lang="ru-RU" sz="2000" b="1" i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7144" marR="7144" marT="9525" marB="952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Что делает?</a:t>
                      </a:r>
                      <a:endParaRPr lang="ru-RU" sz="2400" b="1" i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7144" marR="7144" marT="9525" marB="952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3 глагола.</a:t>
                      </a:r>
                      <a:endParaRPr lang="ru-RU" sz="2400" b="1" i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7144" marR="7144" marT="9525" marB="952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57270"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4-я строка.</a:t>
                      </a:r>
                      <a:endParaRPr lang="ru-RU" sz="2000" b="1" i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7144" marR="7144" marT="9525" marB="952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Что автор думает о теме?</a:t>
                      </a:r>
                      <a:endParaRPr lang="ru-RU" sz="2400" b="1" i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7144" marR="7144" marT="9525" marB="952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Фраза</a:t>
                      </a:r>
                      <a:endParaRPr lang="ru-RU" sz="2400" b="1" i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7144" marR="7144" marT="9525" marB="952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57270"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5-я строка.</a:t>
                      </a:r>
                      <a:endParaRPr lang="ru-RU" sz="2000" b="1" i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7144" marR="7144" marT="9525" marB="952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Кто? Что? </a:t>
                      </a:r>
                      <a:endParaRPr lang="ru-RU" sz="2400" b="1" i="1" dirty="0" smtClean="0">
                        <a:solidFill>
                          <a:srgbClr val="002060"/>
                        </a:solidFill>
                        <a:latin typeface="Georgia" pitchFamily="18" charset="0"/>
                      </a:endParaRPr>
                    </a:p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(</a:t>
                      </a:r>
                      <a:r>
                        <a:rPr lang="ru-RU" sz="24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Новое звучание темы)</a:t>
                      </a:r>
                      <a:endParaRPr lang="ru-RU" sz="2400" b="1" i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7144" marR="7144" marT="9525" marB="952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1 существительное</a:t>
                      </a:r>
                      <a:endParaRPr lang="ru-RU" sz="2400" b="1" i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7144" marR="7144" marT="9525" marB="952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7507" y="180797"/>
            <a:ext cx="446865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u="sng" dirty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Алгоритм написания </a:t>
            </a:r>
            <a:r>
              <a:rPr lang="ru-RU" sz="2400" b="1" u="sng" dirty="0" err="1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синквейна</a:t>
            </a:r>
            <a:endParaRPr lang="ru-RU" sz="2400" dirty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724736" y="411623"/>
            <a:ext cx="5282092" cy="1066800"/>
          </a:xfrm>
          <a:prstGeom prst="rect">
            <a:avLst/>
          </a:prstGeom>
        </p:spPr>
        <p:txBody>
          <a:bodyPr>
            <a:norm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200" dirty="0" err="1" smtClean="0">
                <a:solidFill>
                  <a:srgbClr val="C00000"/>
                </a:solidFill>
              </a:rPr>
              <a:t>Синквейн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912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214290"/>
            <a:ext cx="4653136" cy="1066800"/>
          </a:xfrm>
        </p:spPr>
        <p:txBody>
          <a:bodyPr>
            <a:normAutofit/>
          </a:bodyPr>
          <a:lstStyle/>
          <a:p>
            <a:pPr algn="ctr"/>
            <a:r>
              <a:rPr lang="ru-RU" sz="3200" dirty="0" err="1" smtClean="0">
                <a:solidFill>
                  <a:srgbClr val="C00000"/>
                </a:solidFill>
              </a:rPr>
              <a:t>Инсерт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210314" y="1158240"/>
            <a:ext cx="7947543" cy="555955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>
              <a:buNone/>
            </a:pPr>
            <a:endParaRPr lang="ru-RU" sz="4000" b="1" i="1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Georgia" pitchFamily="18" charset="0"/>
              </a:rPr>
              <a:t>При </a:t>
            </a:r>
            <a:r>
              <a:rPr lang="ru-RU" sz="2400" b="1" i="1" dirty="0">
                <a:solidFill>
                  <a:srgbClr val="002060"/>
                </a:solidFill>
                <a:latin typeface="Georgia" pitchFamily="18" charset="0"/>
              </a:rPr>
              <a:t>повторном чтении </a:t>
            </a:r>
            <a:r>
              <a:rPr lang="ru-RU" sz="2400" b="1" i="1" dirty="0" smtClean="0">
                <a:solidFill>
                  <a:srgbClr val="002060"/>
                </a:solidFill>
                <a:latin typeface="Georgia" pitchFamily="18" charset="0"/>
              </a:rPr>
              <a:t>учащиеся</a:t>
            </a:r>
          </a:p>
          <a:p>
            <a:pPr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Georgia" pitchFamily="18" charset="0"/>
              </a:rPr>
              <a:t>заполняют </a:t>
            </a:r>
            <a:r>
              <a:rPr lang="ru-RU" sz="2400" b="1" i="1" dirty="0">
                <a:solidFill>
                  <a:srgbClr val="002060"/>
                </a:solidFill>
                <a:latin typeface="Georgia" pitchFamily="18" charset="0"/>
              </a:rPr>
              <a:t>таблицу</a:t>
            </a:r>
            <a:r>
              <a:rPr lang="ru-RU" b="1" i="1" dirty="0"/>
              <a:t>:</a:t>
            </a:r>
          </a:p>
          <a:p>
            <a:pPr>
              <a:buNone/>
            </a:pPr>
            <a:endParaRPr lang="ru-RU" b="1" i="1" dirty="0"/>
          </a:p>
          <a:p>
            <a:pPr>
              <a:buNone/>
            </a:pPr>
            <a:endParaRPr lang="ru-RU" b="1" i="1" dirty="0"/>
          </a:p>
          <a:p>
            <a:pPr>
              <a:buNone/>
            </a:pPr>
            <a:endParaRPr lang="ru-RU" b="1" i="1" dirty="0"/>
          </a:p>
          <a:p>
            <a:pPr algn="just">
              <a:buNone/>
            </a:pPr>
            <a:endParaRPr lang="ru-RU" sz="2400" b="1" i="1" dirty="0"/>
          </a:p>
          <a:p>
            <a:pPr marL="87313" indent="22225" algn="just">
              <a:buNone/>
            </a:pPr>
            <a:endParaRPr lang="ru-RU" sz="2400" b="1" i="1" dirty="0"/>
          </a:p>
          <a:p>
            <a:pPr marL="87313" indent="22225" algn="just">
              <a:buNone/>
            </a:pPr>
            <a:r>
              <a:rPr lang="ru-RU" sz="2400" b="1" i="1" dirty="0">
                <a:solidFill>
                  <a:srgbClr val="002060"/>
                </a:solidFill>
                <a:latin typeface="Georgia" pitchFamily="18" charset="0"/>
              </a:rPr>
              <a:t>В первоначальные записи вносятся изменения</a:t>
            </a:r>
            <a:r>
              <a:rPr lang="ru-RU" sz="2400" b="1" i="1" dirty="0"/>
              <a:t>, </a:t>
            </a:r>
            <a:r>
              <a:rPr lang="ru-RU" sz="2400" b="1" i="1" dirty="0">
                <a:solidFill>
                  <a:srgbClr val="002060"/>
                </a:solidFill>
                <a:latin typeface="Georgia" pitchFamily="18" charset="0"/>
              </a:rPr>
              <a:t>дополнения ручкой с </a:t>
            </a:r>
            <a:r>
              <a:rPr lang="ru-RU" sz="2400" b="1" i="1" dirty="0">
                <a:solidFill>
                  <a:srgbClr val="FF0000"/>
                </a:solidFill>
                <a:latin typeface="Georgia" pitchFamily="18" charset="0"/>
              </a:rPr>
              <a:t>ц</a:t>
            </a:r>
            <a:r>
              <a:rPr lang="ru-RU" sz="2400" b="1" i="1" dirty="0">
                <a:solidFill>
                  <a:srgbClr val="00B050"/>
                </a:solidFill>
                <a:latin typeface="Georgia" pitchFamily="18" charset="0"/>
              </a:rPr>
              <a:t>в</a:t>
            </a:r>
            <a:r>
              <a:rPr lang="ru-RU" sz="2400" b="1" i="1" dirty="0">
                <a:solidFill>
                  <a:srgbClr val="0070C0"/>
                </a:solidFill>
                <a:latin typeface="Georgia" pitchFamily="18" charset="0"/>
              </a:rPr>
              <a:t>е</a:t>
            </a:r>
            <a:r>
              <a:rPr lang="ru-RU" sz="2400" b="1" i="1" dirty="0">
                <a:solidFill>
                  <a:srgbClr val="FFC000"/>
                </a:solidFill>
                <a:latin typeface="Georgia" pitchFamily="18" charset="0"/>
              </a:rPr>
              <a:t>т</a:t>
            </a:r>
            <a:r>
              <a:rPr lang="ru-RU" sz="2400" b="1" i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н</a:t>
            </a:r>
            <a:r>
              <a:rPr lang="ru-RU" sz="2400" b="1" i="1" dirty="0">
                <a:solidFill>
                  <a:srgbClr val="900680"/>
                </a:solidFill>
                <a:latin typeface="Georgia" pitchFamily="18" charset="0"/>
              </a:rPr>
              <a:t>ы</a:t>
            </a:r>
            <a:r>
              <a:rPr lang="ru-RU" sz="2400" b="1" i="1" dirty="0">
                <a:solidFill>
                  <a:srgbClr val="002060"/>
                </a:solidFill>
                <a:latin typeface="Georgia" pitchFamily="18" charset="0"/>
              </a:rPr>
              <a:t>м</a:t>
            </a:r>
            <a:r>
              <a:rPr lang="ru-RU" sz="2400" b="1" i="1" dirty="0">
                <a:solidFill>
                  <a:srgbClr val="002060"/>
                </a:solidFill>
              </a:rPr>
              <a:t> </a:t>
            </a:r>
            <a:r>
              <a:rPr lang="ru-RU" sz="2400" b="1" i="1" dirty="0">
                <a:solidFill>
                  <a:srgbClr val="002060"/>
                </a:solidFill>
                <a:latin typeface="Georgia" pitchFamily="18" charset="0"/>
              </a:rPr>
              <a:t>стержнем.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0878643"/>
              </p:ext>
            </p:extLst>
          </p:nvPr>
        </p:nvGraphicFramePr>
        <p:xfrm>
          <a:off x="268681" y="2924947"/>
          <a:ext cx="5239424" cy="20942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98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098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0985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0985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8732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«</a:t>
                      </a:r>
                      <a:r>
                        <a:rPr lang="en-US" sz="2000" dirty="0"/>
                        <a:t>V</a:t>
                      </a:r>
                      <a:r>
                        <a:rPr lang="ru-RU" sz="2000" dirty="0"/>
                        <a:t>»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«+»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«-»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«?»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41570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Уже знал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новое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Думал иначе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Есть вопросы,</a:t>
                      </a:r>
                      <a:r>
                        <a:rPr lang="ru-RU" sz="2000" b="1" i="1" baseline="0" dirty="0">
                          <a:solidFill>
                            <a:srgbClr val="002060"/>
                          </a:solidFill>
                          <a:latin typeface="Georgia" pitchFamily="18" charset="0"/>
                        </a:rPr>
                        <a:t> не понял</a:t>
                      </a:r>
                      <a:endParaRPr lang="ru-RU" sz="2000" b="1" i="1" dirty="0">
                        <a:solidFill>
                          <a:srgbClr val="002060"/>
                        </a:solidFill>
                        <a:latin typeface="Georgia" pitchFamily="18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87327"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2352" y="2780928"/>
            <a:ext cx="2753259" cy="206494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519" y="973530"/>
            <a:ext cx="84640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  <a:latin typeface="Georgia" pitchFamily="18" charset="0"/>
              </a:rPr>
              <a:t>Маркировка текста на полях значками по </a:t>
            </a:r>
          </a:p>
          <a:p>
            <a:r>
              <a:rPr lang="ru-RU" sz="2400" b="1" i="1" dirty="0">
                <a:solidFill>
                  <a:srgbClr val="002060"/>
                </a:solidFill>
                <a:latin typeface="Georgia" pitchFamily="18" charset="0"/>
              </a:rPr>
              <a:t>м</a:t>
            </a:r>
            <a:r>
              <a:rPr lang="ru-RU" sz="2400" b="1" i="1" dirty="0" smtClean="0">
                <a:solidFill>
                  <a:srgbClr val="002060"/>
                </a:solidFill>
                <a:latin typeface="Georgia" pitchFamily="18" charset="0"/>
              </a:rPr>
              <a:t>ере  чтения</a:t>
            </a:r>
            <a:endParaRPr lang="ru-RU" sz="2400" b="1" i="1" dirty="0">
              <a:solidFill>
                <a:srgbClr val="002060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06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hirdschool.ru/images/easyblog_images/546/2014-10-23--23.15.57.pn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" y="80137"/>
            <a:ext cx="9143999" cy="6777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3958402"/>
            <a:ext cx="1973756" cy="28996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0750" y="4135903"/>
            <a:ext cx="1724140" cy="2722098"/>
          </a:xfrm>
          <a:prstGeom prst="rect">
            <a:avLst/>
          </a:prstGeom>
        </p:spPr>
      </p:pic>
      <p:pic>
        <p:nvPicPr>
          <p:cNvPr id="7" name="Объект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7249"/>
            <a:ext cx="2383302" cy="201256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9856" y="118253"/>
            <a:ext cx="2395035" cy="1366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7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76600" y="836712"/>
            <a:ext cx="5687888" cy="3024336"/>
          </a:xfrm>
        </p:spPr>
        <p:txBody>
          <a:bodyPr/>
          <a:lstStyle/>
          <a:p>
            <a:pPr algn="ctr"/>
            <a:r>
              <a:rPr lang="ru-RU" altLang="ru-RU" sz="6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Ситуационная задача.</a:t>
            </a:r>
            <a:br>
              <a:rPr lang="ru-RU" altLang="ru-RU" sz="6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6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Кейс-задача</a:t>
            </a:r>
            <a:r>
              <a:rPr lang="ru-RU" altLang="ru-RU" sz="8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ru-RU" sz="8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79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7991856" cy="789432"/>
          </a:xfrm>
          <a:effectLst/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3200" b="1" dirty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3200" b="1" dirty="0">
                <a:solidFill>
                  <a:srgbClr val="C00000"/>
                </a:solidFill>
              </a:rPr>
              <a:t>Техника МЕНТАЛЬНЫХ КАРТ   </a:t>
            </a:r>
            <a:r>
              <a:rPr lang="ru-RU" sz="3200" b="1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3200" b="1" dirty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3200" b="1" dirty="0">
                <a:solidFill>
                  <a:srgbClr val="C00000"/>
                </a:solidFill>
              </a:rPr>
              <a:t>«Карта Ума»</a:t>
            </a:r>
            <a:r>
              <a:rPr lang="ru-RU" sz="3200" b="1" dirty="0">
                <a:solidFill>
                  <a:srgbClr val="002060"/>
                </a:solidFill>
              </a:rPr>
              <a:t>                </a:t>
            </a:r>
            <a:r>
              <a:rPr lang="ru-RU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Автор: </a:t>
            </a:r>
            <a:r>
              <a:rPr lang="ru-RU" sz="1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Тони </a:t>
            </a:r>
            <a:r>
              <a:rPr lang="ru-RU" sz="16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Бьюзен</a:t>
            </a:r>
            <a:r>
              <a:rPr lang="ru-RU" sz="1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sz="16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Tony</a:t>
            </a:r>
            <a:r>
              <a:rPr lang="ru-RU" sz="1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Buzan</a:t>
            </a:r>
            <a:r>
              <a:rPr lang="ru-RU" sz="1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род. 2 июня 1943, Лондон) – психолог, автор методики запоминания, творчества и организации мышления – «Карты ума» (памяти).</a:t>
            </a:r>
            <a:r>
              <a:rPr lang="ru-RU" sz="1600" dirty="0">
                <a:solidFill>
                  <a:srgbClr val="002060"/>
                </a:solidFill>
              </a:rPr>
              <a:t/>
            </a:r>
            <a:br>
              <a:rPr lang="ru-RU" sz="1600" dirty="0">
                <a:solidFill>
                  <a:srgbClr val="002060"/>
                </a:solidFill>
              </a:rPr>
            </a:b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251521" y="1628800"/>
            <a:ext cx="8712968" cy="418755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539750" fontAlgn="auto">
              <a:spcAft>
                <a:spcPts val="0"/>
              </a:spcAft>
              <a:buNone/>
              <a:defRPr/>
            </a:pPr>
            <a:r>
              <a:rPr lang="ru-RU" sz="2000" b="1" dirty="0">
                <a:solidFill>
                  <a:srgbClr val="002060"/>
                </a:solidFill>
                <a:latin typeface="Georgia" pitchFamily="18" charset="0"/>
                <a:cs typeface="Arial" pitchFamily="34" charset="0"/>
              </a:rPr>
              <a:t>Удобная техника для стимулирования пошагового мышления и структурирования информации в визуальной форме. </a:t>
            </a:r>
          </a:p>
          <a:p>
            <a:pPr marL="0" indent="539750" fontAlgn="auto">
              <a:spcAft>
                <a:spcPts val="0"/>
              </a:spcAft>
              <a:buNone/>
              <a:defRPr/>
            </a:pPr>
            <a:r>
              <a:rPr lang="ru-RU" sz="2000" b="1" dirty="0">
                <a:solidFill>
                  <a:srgbClr val="002060"/>
                </a:solidFill>
                <a:latin typeface="Georgia" pitchFamily="18" charset="0"/>
                <a:cs typeface="Arial" pitchFamily="34" charset="0"/>
              </a:rPr>
              <a:t>Цели создания «Карт ума» могут быть самыми различными: для прояснения какого-либо вопроса, для сбора информации, для принятия решения, для запоминания сложного материала, для передачи знаний ученикам или коллегам и еще множество других. </a:t>
            </a:r>
          </a:p>
          <a:p>
            <a:pPr marL="365760" indent="-283464" fontAlgn="auto">
              <a:spcAft>
                <a:spcPts val="0"/>
              </a:spcAft>
              <a:buNone/>
              <a:defRPr/>
            </a:pPr>
            <a:endParaRPr lang="ru-RU" sz="2000" b="1" dirty="0">
              <a:solidFill>
                <a:srgbClr val="002060"/>
              </a:solidFill>
              <a:latin typeface="Georgia" pitchFamily="18" charset="0"/>
            </a:endParaRP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ru-RU" sz="20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pic>
        <p:nvPicPr>
          <p:cNvPr id="5" name="Рисунок 3" descr="07032323404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70" y="4217262"/>
            <a:ext cx="4608512" cy="264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172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73731" name="Содержимое 2"/>
          <p:cNvSpPr>
            <a:spLocks noGrp="1"/>
          </p:cNvSpPr>
          <p:nvPr>
            <p:ph idx="4294967295"/>
          </p:nvPr>
        </p:nvSpPr>
        <p:spPr>
          <a:xfrm>
            <a:off x="1435101" y="1447800"/>
            <a:ext cx="7499350" cy="4800600"/>
          </a:xfrm>
          <a:prstGeom prst="rect">
            <a:avLst/>
          </a:prstGeom>
        </p:spPr>
        <p:txBody>
          <a:bodyPr/>
          <a:lstStyle/>
          <a:p>
            <a:endParaRPr lang="ru-RU" altLang="ru-RU"/>
          </a:p>
        </p:txBody>
      </p:sp>
      <p:pic>
        <p:nvPicPr>
          <p:cNvPr id="7373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728" y="0"/>
            <a:ext cx="9184728" cy="6858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715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1828806"/>
            <a:ext cx="7772400" cy="1470025"/>
          </a:xfrm>
        </p:spPr>
        <p:txBody>
          <a:bodyPr/>
          <a:lstStyle/>
          <a:p>
            <a:pPr eaLnBrk="1" hangingPunct="1"/>
            <a:r>
              <a:rPr lang="ru-RU" altLang="ru-RU" b="1" smtClean="0">
                <a:solidFill>
                  <a:srgbClr val="FFFF00"/>
                </a:solidFill>
              </a:rPr>
              <a:t>Сингапурская</a:t>
            </a:r>
            <a:r>
              <a:rPr lang="ru-RU" altLang="ru-RU" b="1" smtClean="0">
                <a:solidFill>
                  <a:srgbClr val="FF0000"/>
                </a:solidFill>
              </a:rPr>
              <a:t> </a:t>
            </a:r>
            <a:r>
              <a:rPr lang="ru-RU" altLang="ru-RU" b="1" smtClean="0">
                <a:solidFill>
                  <a:srgbClr val="FFFF00"/>
                </a:solidFill>
              </a:rPr>
              <a:t>методика обучения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934200" y="3505200"/>
            <a:ext cx="228600" cy="2286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70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Объект 2"/>
          <p:cNvSpPr>
            <a:spLocks noGrp="1"/>
          </p:cNvSpPr>
          <p:nvPr>
            <p:ph idx="1"/>
          </p:nvPr>
        </p:nvSpPr>
        <p:spPr>
          <a:xfrm>
            <a:off x="899593" y="836712"/>
            <a:ext cx="7992888" cy="4968552"/>
          </a:xfrm>
          <a:solidFill>
            <a:schemeClr val="bg1"/>
          </a:solidFill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	Урок должен обеспечивать </a:t>
            </a:r>
            <a:r>
              <a:rPr lang="ru-RU" sz="2800" b="1" dirty="0" smtClean="0">
                <a:solidFill>
                  <a:srgbClr val="002060"/>
                </a:solidFill>
              </a:rPr>
              <a:t>результаты учебного процесса, социализацию,</a:t>
            </a:r>
            <a:r>
              <a:rPr lang="ru-RU" sz="2800" dirty="0" smtClean="0">
                <a:solidFill>
                  <a:srgbClr val="002060"/>
                </a:solidFill>
              </a:rPr>
              <a:t> развитие</a:t>
            </a:r>
            <a:r>
              <a:rPr lang="ru-RU" sz="2800" b="1" dirty="0" smtClean="0">
                <a:solidFill>
                  <a:srgbClr val="002060"/>
                </a:solidFill>
              </a:rPr>
              <a:t> познавательной</a:t>
            </a:r>
            <a:r>
              <a:rPr lang="ru-RU" sz="2800" dirty="0" smtClean="0">
                <a:solidFill>
                  <a:srgbClr val="002060"/>
                </a:solidFill>
              </a:rPr>
              <a:t>, </a:t>
            </a:r>
            <a:r>
              <a:rPr lang="ru-RU" sz="2800" b="1" dirty="0" smtClean="0">
                <a:solidFill>
                  <a:srgbClr val="002060"/>
                </a:solidFill>
              </a:rPr>
              <a:t>эмоциональной</a:t>
            </a:r>
            <a:r>
              <a:rPr lang="ru-RU" sz="2800" dirty="0" smtClean="0">
                <a:solidFill>
                  <a:srgbClr val="002060"/>
                </a:solidFill>
              </a:rPr>
              <a:t> и </a:t>
            </a:r>
            <a:r>
              <a:rPr lang="ru-RU" sz="2800" b="1" dirty="0" smtClean="0">
                <a:solidFill>
                  <a:srgbClr val="002060"/>
                </a:solidFill>
              </a:rPr>
              <a:t>волевой сфер </a:t>
            </a:r>
            <a:r>
              <a:rPr lang="ru-RU" sz="2800" dirty="0" smtClean="0">
                <a:solidFill>
                  <a:srgbClr val="002060"/>
                </a:solidFill>
              </a:rPr>
              <a:t>обучаемых, освоение </a:t>
            </a:r>
            <a:r>
              <a:rPr lang="ru-RU" sz="2800" b="1" dirty="0" smtClean="0">
                <a:solidFill>
                  <a:srgbClr val="002060"/>
                </a:solidFill>
              </a:rPr>
              <a:t>правил речевого поведения</a:t>
            </a:r>
            <a:r>
              <a:rPr lang="ru-RU" sz="2800" dirty="0" smtClean="0">
                <a:solidFill>
                  <a:srgbClr val="002060"/>
                </a:solidFill>
              </a:rPr>
              <a:t>, формирование </a:t>
            </a:r>
            <a:r>
              <a:rPr lang="ru-RU" sz="2800" b="1" dirty="0" smtClean="0">
                <a:solidFill>
                  <a:srgbClr val="002060"/>
                </a:solidFill>
              </a:rPr>
              <a:t>дружелюбного отношения </a:t>
            </a:r>
            <a:r>
              <a:rPr lang="ru-RU" sz="2800" dirty="0" smtClean="0">
                <a:solidFill>
                  <a:srgbClr val="002060"/>
                </a:solidFill>
              </a:rPr>
              <a:t>и толерантности друг к другу. </a:t>
            </a:r>
          </a:p>
          <a:p>
            <a:pPr marL="0" indent="0" eaLnBrk="1" hangingPunct="1">
              <a:buFont typeface="Arial" charset="0"/>
              <a:buNone/>
            </a:pPr>
            <a:r>
              <a:rPr lang="ru-RU" sz="2800" dirty="0">
                <a:solidFill>
                  <a:srgbClr val="002060"/>
                </a:solidFill>
              </a:rPr>
              <a:t>	</a:t>
            </a:r>
            <a:r>
              <a:rPr lang="ru-RU" sz="2800" dirty="0" smtClean="0">
                <a:solidFill>
                  <a:srgbClr val="002060"/>
                </a:solidFill>
              </a:rPr>
              <a:t>	Учитель должен делать упор на </a:t>
            </a:r>
            <a:r>
              <a:rPr lang="ru-RU" sz="2800" b="1" dirty="0" smtClean="0">
                <a:solidFill>
                  <a:srgbClr val="002060"/>
                </a:solidFill>
              </a:rPr>
              <a:t>взаимодействие учащихся друг с другом</a:t>
            </a:r>
            <a:r>
              <a:rPr lang="ru-RU" sz="2800" dirty="0" smtClean="0">
                <a:solidFill>
                  <a:srgbClr val="002060"/>
                </a:solidFill>
              </a:rPr>
              <a:t>, чтобы каждый из них стал активным участником образовательного процесса </a:t>
            </a:r>
            <a:r>
              <a:rPr lang="ru-RU" sz="2800" b="1" dirty="0" smtClean="0">
                <a:solidFill>
                  <a:srgbClr val="002060"/>
                </a:solidFill>
              </a:rPr>
              <a:t>в комфортной</a:t>
            </a:r>
            <a:r>
              <a:rPr lang="ru-RU" sz="2800" dirty="0" smtClean="0">
                <a:solidFill>
                  <a:srgbClr val="002060"/>
                </a:solidFill>
              </a:rPr>
              <a:t> для  себя </a:t>
            </a:r>
            <a:r>
              <a:rPr lang="ru-RU" sz="2800" b="1" dirty="0" smtClean="0">
                <a:solidFill>
                  <a:srgbClr val="002060"/>
                </a:solidFill>
              </a:rPr>
              <a:t>обстановке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endParaRPr lang="en-GB" sz="2800" dirty="0" smtClean="0">
              <a:solidFill>
                <a:srgbClr val="002060"/>
              </a:solidFill>
            </a:endParaRPr>
          </a:p>
        </p:txBody>
      </p:sp>
      <p:sp>
        <p:nvSpPr>
          <p:cNvPr id="15363" name="Заголовок 1"/>
          <p:cNvSpPr>
            <a:spLocks noGrp="1"/>
          </p:cNvSpPr>
          <p:nvPr>
            <p:ph type="title"/>
          </p:nvPr>
        </p:nvSpPr>
        <p:spPr>
          <a:xfrm>
            <a:off x="1115617" y="0"/>
            <a:ext cx="7848872" cy="863600"/>
          </a:xfrm>
        </p:spPr>
        <p:txBody>
          <a:bodyPr/>
          <a:lstStyle/>
          <a:p>
            <a:pPr eaLnBrk="1" hangingPunct="1"/>
            <a:r>
              <a:rPr lang="ru-RU" sz="2800" b="1" dirty="0" smtClean="0">
                <a:solidFill>
                  <a:srgbClr val="C00000"/>
                </a:solidFill>
              </a:rPr>
              <a:t>По основным положениям  ФГОС  и  ООП</a:t>
            </a:r>
          </a:p>
        </p:txBody>
      </p:sp>
      <p:sp>
        <p:nvSpPr>
          <p:cNvPr id="7" name="Объект 2"/>
          <p:cNvSpPr txBox="1">
            <a:spLocks/>
          </p:cNvSpPr>
          <p:nvPr/>
        </p:nvSpPr>
        <p:spPr bwMode="auto">
          <a:xfrm>
            <a:off x="1055690" y="5921381"/>
            <a:ext cx="8088313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AD0101"/>
              </a:buClr>
              <a:buFont typeface="Arial" charset="0"/>
              <a:buNone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</a:rPr>
              <a:t>Есть ли метод, обеспечивающий соответствие урока ВСЕМ этим требованиям?</a:t>
            </a:r>
            <a:endParaRPr lang="en-GB" sz="2400" dirty="0">
              <a:solidFill>
                <a:srgbClr val="C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109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6387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6388" name="Picture 2" descr="Сингапурская технология и ФГО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1" y="76200"/>
            <a:ext cx="8890000" cy="666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4187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320" y="838200"/>
            <a:ext cx="7963098" cy="2086744"/>
          </a:xfrm>
          <a:solidFill>
            <a:schemeClr val="bg1"/>
          </a:solidFill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Это  методика менеджмента и управления учебным процессом, дающая такой инструмент, как 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ru-RU" sz="2000" b="1" dirty="0" smtClean="0">
                <a:solidFill>
                  <a:srgbClr val="C00000"/>
                </a:solidFill>
              </a:rPr>
              <a:t>Обучающие Структуры. 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Она не дает методические знания по предмету. Методическое содержание для конкретного предмета – задача учителя. </a:t>
            </a:r>
          </a:p>
        </p:txBody>
      </p:sp>
      <p:sp>
        <p:nvSpPr>
          <p:cNvPr id="17411" name="Нижний колонтитул 3"/>
          <p:cNvSpPr>
            <a:spLocks noGrp="1"/>
          </p:cNvSpPr>
          <p:nvPr>
            <p:ph type="ftr" sz="quarter" idx="11"/>
          </p:nvPr>
        </p:nvSpPr>
        <p:spPr bwMode="auto">
          <a:xfrm>
            <a:off x="762001" y="6208719"/>
            <a:ext cx="7481888" cy="4603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454545"/>
              </a:solidFill>
              <a:latin typeface="Times New Roman" pitchFamily="18" charset="0"/>
            </a:endParaRPr>
          </a:p>
        </p:txBody>
      </p:sp>
      <p:sp>
        <p:nvSpPr>
          <p:cNvPr id="17412" name="Заголовок 1"/>
          <p:cNvSpPr txBox="1">
            <a:spLocks/>
          </p:cNvSpPr>
          <p:nvPr/>
        </p:nvSpPr>
        <p:spPr bwMode="auto">
          <a:xfrm>
            <a:off x="827089" y="404819"/>
            <a:ext cx="7675562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</a:rPr>
              <a:t>Сингапурская методика обучения. </a:t>
            </a:r>
          </a:p>
        </p:txBody>
      </p:sp>
      <p:pic>
        <p:nvPicPr>
          <p:cNvPr id="17413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8" y="3049588"/>
            <a:ext cx="373380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5" t="691" b="7502"/>
          <a:stretch/>
        </p:blipFill>
        <p:spPr bwMode="auto">
          <a:xfrm>
            <a:off x="3779912" y="3049592"/>
            <a:ext cx="5149776" cy="3715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141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8435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8436" name="Picture 2" descr="Примеры структур Каган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6" r="3038" b="8519"/>
          <a:stretch/>
        </p:blipFill>
        <p:spPr bwMode="auto">
          <a:xfrm>
            <a:off x="479788" y="332656"/>
            <a:ext cx="8513462" cy="633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7592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048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0484" name="Picture 2" descr="http://cf.ppt-online.org/files/slide/h/HSzVjRiotYQ2DqkC3gWOf0G7BcZ1LhyAJpuKbv/slide-1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44" t="2680" r="10660" b="8426"/>
          <a:stretch/>
        </p:blipFill>
        <p:spPr bwMode="auto">
          <a:xfrm>
            <a:off x="1043608" y="116632"/>
            <a:ext cx="7848872" cy="6552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574094"/>
            <a:ext cx="2016224" cy="13818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</a:rPr>
              <a:t>Джоттотс</a:t>
            </a:r>
            <a:r>
              <a:rPr lang="ru-RU" b="1" dirty="0" smtClean="0">
                <a:solidFill>
                  <a:srgbClr val="002060"/>
                </a:solidFill>
              </a:rPr>
              <a:t> (запишите мысли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776940" y="573422"/>
            <a:ext cx="2088232" cy="13818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Мозговой штурм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104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2591" y="2384430"/>
            <a:ext cx="8347075" cy="4068911"/>
          </a:xfrm>
          <a:solidFill>
            <a:schemeClr val="bg1"/>
          </a:solidFill>
        </p:spPr>
        <p:txBody>
          <a:bodyPr/>
          <a:lstStyle/>
          <a:p>
            <a:pPr marL="0" indent="0" eaLnBrk="1" hangingPunct="1">
              <a:buFont typeface="Arial" charset="0"/>
              <a:buNone/>
              <a:defRPr/>
            </a:pPr>
            <a:r>
              <a:rPr lang="ru-RU" b="1" dirty="0">
                <a:solidFill>
                  <a:srgbClr val="C00000"/>
                </a:solidFill>
                <a:latin typeface="Georgia" pitchFamily="18" charset="0"/>
              </a:rPr>
              <a:t>Общие принципы СМ:</a:t>
            </a:r>
          </a:p>
          <a:p>
            <a:pPr eaLnBrk="1" hangingPunct="1">
              <a:buFontTx/>
              <a:buChar char="-"/>
              <a:defRPr/>
            </a:pPr>
            <a:r>
              <a:rPr lang="ru-RU" sz="2400" b="1" dirty="0">
                <a:solidFill>
                  <a:srgbClr val="002060"/>
                </a:solidFill>
                <a:latin typeface="Georgia" pitchFamily="18" charset="0"/>
              </a:rPr>
              <a:t>равные возможности для индивидуальной работы, и ответа в паре или группе;</a:t>
            </a:r>
          </a:p>
          <a:p>
            <a:pPr eaLnBrk="1" hangingPunct="1">
              <a:buFontTx/>
              <a:buChar char="-"/>
              <a:defRPr/>
            </a:pPr>
            <a:r>
              <a:rPr lang="ru-RU" sz="2400" b="1" dirty="0">
                <a:solidFill>
                  <a:srgbClr val="002060"/>
                </a:solidFill>
                <a:latin typeface="Georgia" pitchFamily="18" charset="0"/>
              </a:rPr>
              <a:t>графические схемы для визуализации очередности ответов,  мнений и понятий;</a:t>
            </a:r>
          </a:p>
          <a:p>
            <a:pPr eaLnBrk="1" hangingPunct="1">
              <a:buFontTx/>
              <a:buChar char="-"/>
              <a:defRPr/>
            </a:pPr>
            <a:r>
              <a:rPr lang="ru-RU" sz="2400" b="1" dirty="0">
                <a:solidFill>
                  <a:srgbClr val="002060"/>
                </a:solidFill>
                <a:latin typeface="Georgia" pitchFamily="18" charset="0"/>
              </a:rPr>
              <a:t>обеспечение сменного состава пар и групп;</a:t>
            </a:r>
          </a:p>
          <a:p>
            <a:pPr eaLnBrk="1" hangingPunct="1">
              <a:buFontTx/>
              <a:buChar char="-"/>
              <a:defRPr/>
            </a:pPr>
            <a:r>
              <a:rPr lang="ru-RU" sz="2400" b="1" dirty="0">
                <a:solidFill>
                  <a:srgbClr val="002060"/>
                </a:solidFill>
                <a:latin typeface="Georgia" pitchFamily="18" charset="0"/>
              </a:rPr>
              <a:t>использование речевых клише; </a:t>
            </a:r>
          </a:p>
          <a:p>
            <a:pPr eaLnBrk="1" hangingPunct="1">
              <a:buFontTx/>
              <a:buChar char="-"/>
              <a:defRPr/>
            </a:pPr>
            <a:r>
              <a:rPr lang="ru-RU" sz="2400" b="1" dirty="0">
                <a:solidFill>
                  <a:srgbClr val="002060"/>
                </a:solidFill>
                <a:latin typeface="Georgia" pitchFamily="18" charset="0"/>
              </a:rPr>
              <a:t>возможность</a:t>
            </a:r>
            <a:r>
              <a:rPr lang="en-US" sz="2400" b="1" dirty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Georgia" pitchFamily="18" charset="0"/>
              </a:rPr>
              <a:t>услышать разные точки зрения, и сверить правильность ответов</a:t>
            </a:r>
            <a:r>
              <a:rPr lang="ru-RU" dirty="0"/>
              <a:t>.</a:t>
            </a:r>
          </a:p>
        </p:txBody>
      </p:sp>
      <p:sp>
        <p:nvSpPr>
          <p:cNvPr id="26627" name="Заголовок 1"/>
          <p:cNvSpPr txBox="1">
            <a:spLocks/>
          </p:cNvSpPr>
          <p:nvPr/>
        </p:nvSpPr>
        <p:spPr bwMode="auto">
          <a:xfrm>
            <a:off x="1187624" y="692150"/>
            <a:ext cx="7728644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2400" b="1" dirty="0">
                <a:solidFill>
                  <a:srgbClr val="C00000"/>
                </a:solidFill>
                <a:latin typeface="Georgia" pitchFamily="18" charset="0"/>
              </a:rPr>
              <a:t>Обучающие структуры  помогут организовать:</a:t>
            </a:r>
          </a:p>
        </p:txBody>
      </p:sp>
      <p:sp>
        <p:nvSpPr>
          <p:cNvPr id="26628" name="Объект 2"/>
          <p:cNvSpPr txBox="1">
            <a:spLocks/>
          </p:cNvSpPr>
          <p:nvPr/>
        </p:nvSpPr>
        <p:spPr bwMode="auto">
          <a:xfrm>
            <a:off x="4860033" y="751260"/>
            <a:ext cx="3912244" cy="162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273050" indent="-27305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AD0101"/>
              </a:buClr>
              <a:buFontTx/>
              <a:buChar char="-"/>
            </a:pPr>
            <a:r>
              <a:rPr lang="ru-RU" sz="2400" b="1" dirty="0">
                <a:solidFill>
                  <a:srgbClr val="002060"/>
                </a:solidFill>
                <a:latin typeface="Georgia" pitchFamily="18" charset="0"/>
              </a:rPr>
              <a:t>работу в командах;</a:t>
            </a:r>
          </a:p>
          <a:p>
            <a:pPr eaLnBrk="1" hangingPunct="1">
              <a:spcBef>
                <a:spcPct val="20000"/>
              </a:spcBef>
              <a:buClr>
                <a:srgbClr val="AD0101"/>
              </a:buClr>
              <a:buFontTx/>
              <a:buChar char="-"/>
            </a:pPr>
            <a:r>
              <a:rPr lang="ru-RU" sz="2400" b="1" dirty="0">
                <a:solidFill>
                  <a:srgbClr val="002060"/>
                </a:solidFill>
                <a:latin typeface="Georgia" pitchFamily="18" charset="0"/>
              </a:rPr>
              <a:t>работу в парах;</a:t>
            </a:r>
          </a:p>
          <a:p>
            <a:pPr eaLnBrk="1" hangingPunct="1">
              <a:spcBef>
                <a:spcPct val="20000"/>
              </a:spcBef>
              <a:buClr>
                <a:srgbClr val="AD0101"/>
              </a:buClr>
              <a:buFontTx/>
              <a:buChar char="-"/>
            </a:pPr>
            <a:r>
              <a:rPr lang="ru-RU" sz="2400" b="1" dirty="0">
                <a:solidFill>
                  <a:srgbClr val="002060"/>
                </a:solidFill>
                <a:latin typeface="Georgia" pitchFamily="18" charset="0"/>
              </a:rPr>
              <a:t>фронтальную работу.</a:t>
            </a:r>
          </a:p>
        </p:txBody>
      </p:sp>
    </p:spTree>
    <p:extLst>
      <p:ext uri="{BB962C8B-B14F-4D97-AF65-F5344CB8AC3E}">
        <p14:creationId xmlns:p14="http://schemas.microsoft.com/office/powerpoint/2010/main" val="740717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3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3" y="809328"/>
            <a:ext cx="4032448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59" y="3330927"/>
            <a:ext cx="4511014" cy="3383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609600" y="0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3600" b="1" dirty="0" smtClean="0">
                <a:solidFill>
                  <a:srgbClr val="C00000"/>
                </a:solidFill>
                <a:latin typeface="Georgia" pitchFamily="18" charset="0"/>
              </a:rPr>
              <a:t>Технология основана на командных формах работы</a:t>
            </a:r>
          </a:p>
        </p:txBody>
      </p:sp>
      <p:pic>
        <p:nvPicPr>
          <p:cNvPr id="19459" name="Picture 2" descr="C:\Users\user\Desktop\560541ed0c09a_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1143000"/>
            <a:ext cx="3038475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Box 3"/>
          <p:cNvSpPr txBox="1">
            <a:spLocks noChangeArrowheads="1"/>
          </p:cNvSpPr>
          <p:nvPr/>
        </p:nvSpPr>
        <p:spPr bwMode="auto">
          <a:xfrm>
            <a:off x="-762000" y="3013081"/>
            <a:ext cx="6324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400" b="1" dirty="0">
                <a:latin typeface="Georgia" pitchFamily="18" charset="0"/>
              </a:rPr>
              <a:t>Ошибайся коллективно!</a:t>
            </a:r>
          </a:p>
        </p:txBody>
      </p:sp>
      <p:pic>
        <p:nvPicPr>
          <p:cNvPr id="19462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779838"/>
            <a:ext cx="4101420" cy="307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8481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1507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1508" name="Picture 2" descr="Организация урок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0" r="5507" b="11014"/>
          <a:stretch/>
        </p:blipFill>
        <p:spPr bwMode="auto">
          <a:xfrm>
            <a:off x="345110" y="58543"/>
            <a:ext cx="8691389" cy="6582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4536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533400" y="457200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2400" b="1" dirty="0" smtClean="0">
                <a:solidFill>
                  <a:srgbClr val="002060"/>
                </a:solidFill>
                <a:latin typeface="Georgia" pitchFamily="18" charset="0"/>
              </a:rPr>
              <a:t>Парты должны отходить лучами от учительского стола для того, чтобы никто не сидел спиной к учителю</a:t>
            </a:r>
          </a:p>
        </p:txBody>
      </p:sp>
      <p:pic>
        <p:nvPicPr>
          <p:cNvPr id="22531" name="Рисунок 2" descr="C:\Users\user\Desktop\depositphotos_6572799-3d-small-people-with-empty-boar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1676400"/>
            <a:ext cx="230505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Рисунок 5" descr="C:\Users\user\Desktop\i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2" y="4953006"/>
            <a:ext cx="1647825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Рисунок 6" descr="C:\Users\user\Desktop\i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2" y="3581406"/>
            <a:ext cx="1647825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Рисунок 7" descr="C:\Users\user\Desktop\i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2" y="4953006"/>
            <a:ext cx="1647825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Рисунок 8" descr="C:\Users\user\Desktop\i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2" y="3505206"/>
            <a:ext cx="1800225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6" name="TextBox 9"/>
          <p:cNvSpPr txBox="1">
            <a:spLocks noChangeArrowheads="1"/>
          </p:cNvSpPr>
          <p:nvPr/>
        </p:nvSpPr>
        <p:spPr bwMode="auto">
          <a:xfrm>
            <a:off x="2362200" y="5486406"/>
            <a:ext cx="4495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400" b="1" dirty="0">
                <a:solidFill>
                  <a:srgbClr val="002060"/>
                </a:solidFill>
                <a:latin typeface="Georgia" pitchFamily="18" charset="0"/>
              </a:rPr>
              <a:t>Ученики сидят за столом по 4 человека</a:t>
            </a:r>
          </a:p>
        </p:txBody>
      </p:sp>
    </p:spTree>
    <p:extLst>
      <p:ext uri="{BB962C8B-B14F-4D97-AF65-F5344CB8AC3E}">
        <p14:creationId xmlns:p14="http://schemas.microsoft.com/office/powerpoint/2010/main" val="351176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 dirty="0" smtClean="0">
                <a:solidFill>
                  <a:srgbClr val="C00000"/>
                </a:solidFill>
              </a:rPr>
              <a:t>«Хай Фай»</a:t>
            </a:r>
            <a:br>
              <a:rPr lang="ru-RU" altLang="ru-RU" b="1" dirty="0" smtClean="0">
                <a:solidFill>
                  <a:srgbClr val="C00000"/>
                </a:solidFill>
              </a:rPr>
            </a:br>
            <a:r>
              <a:rPr lang="ru-RU" altLang="ru-RU" b="1" dirty="0" smtClean="0">
                <a:solidFill>
                  <a:srgbClr val="002060"/>
                </a:solidFill>
                <a:latin typeface="Georgia" pitchFamily="18" charset="0"/>
              </a:rPr>
              <a:t>(</a:t>
            </a:r>
            <a:r>
              <a:rPr lang="ru-RU" altLang="ru-RU" sz="4000" b="1" dirty="0" smtClean="0">
                <a:solidFill>
                  <a:srgbClr val="002060"/>
                </a:solidFill>
                <a:latin typeface="Georgia" pitchFamily="18" charset="0"/>
              </a:rPr>
              <a:t>сигнал тишины)</a:t>
            </a:r>
          </a:p>
        </p:txBody>
      </p:sp>
      <p:sp>
        <p:nvSpPr>
          <p:cNvPr id="23555" name="TextBox 3"/>
          <p:cNvSpPr txBox="1">
            <a:spLocks noChangeArrowheads="1"/>
          </p:cNvSpPr>
          <p:nvPr/>
        </p:nvSpPr>
        <p:spPr bwMode="auto">
          <a:xfrm>
            <a:off x="4038600" y="1981205"/>
            <a:ext cx="43434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3200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● </a:t>
            </a:r>
            <a:r>
              <a:rPr lang="ru-RU" altLang="ru-RU" sz="3200" dirty="0">
                <a:solidFill>
                  <a:srgbClr val="002060"/>
                </a:solidFill>
                <a:latin typeface="Georgia" pitchFamily="18" charset="0"/>
              </a:rPr>
              <a:t>Поднимите руку</a:t>
            </a:r>
          </a:p>
          <a:p>
            <a:pPr eaLnBrk="1" hangingPunct="1"/>
            <a:r>
              <a:rPr lang="ru-RU" altLang="ru-RU" sz="3200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● </a:t>
            </a:r>
            <a:r>
              <a:rPr lang="ru-RU" altLang="ru-RU" sz="3200" dirty="0">
                <a:solidFill>
                  <a:srgbClr val="002060"/>
                </a:solidFill>
                <a:latin typeface="Georgia" pitchFamily="18" charset="0"/>
              </a:rPr>
              <a:t>Сфокусируйтесь на учителе</a:t>
            </a:r>
          </a:p>
          <a:p>
            <a:pPr eaLnBrk="1" hangingPunct="1"/>
            <a:r>
              <a:rPr lang="ru-RU" altLang="ru-RU" sz="3200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● </a:t>
            </a:r>
            <a:r>
              <a:rPr lang="ru-RU" altLang="ru-RU" sz="3200" dirty="0">
                <a:solidFill>
                  <a:srgbClr val="002060"/>
                </a:solidFill>
                <a:latin typeface="Georgia" pitchFamily="18" charset="0"/>
              </a:rPr>
              <a:t>Остановите работу</a:t>
            </a:r>
          </a:p>
          <a:p>
            <a:pPr eaLnBrk="1" hangingPunct="1"/>
            <a:r>
              <a:rPr lang="ru-RU" altLang="ru-RU" sz="3200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● </a:t>
            </a:r>
            <a:r>
              <a:rPr lang="ru-RU" altLang="ru-RU" sz="3200" dirty="0">
                <a:solidFill>
                  <a:srgbClr val="002060"/>
                </a:solidFill>
                <a:latin typeface="Georgia" pitchFamily="18" charset="0"/>
              </a:rPr>
              <a:t>Просигналь другим</a:t>
            </a:r>
          </a:p>
        </p:txBody>
      </p:sp>
      <p:sp>
        <p:nvSpPr>
          <p:cNvPr id="23556" name="TextBox 4"/>
          <p:cNvSpPr txBox="1">
            <a:spLocks noChangeArrowheads="1"/>
          </p:cNvSpPr>
          <p:nvPr/>
        </p:nvSpPr>
        <p:spPr bwMode="auto">
          <a:xfrm>
            <a:off x="2590800" y="5105403"/>
            <a:ext cx="61722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000" b="1" dirty="0">
                <a:solidFill>
                  <a:srgbClr val="C00000"/>
                </a:solidFill>
                <a:latin typeface="Georgia" pitchFamily="18" charset="0"/>
              </a:rPr>
              <a:t>Данный прием можно заменить на хлопки: учитель  делает два медленных  хлопка и следом три быстрых; ученики отвечают двумя хлопками, показывая то что они готовы слушать учителя</a:t>
            </a:r>
          </a:p>
        </p:txBody>
      </p:sp>
      <p:pic>
        <p:nvPicPr>
          <p:cNvPr id="23557" name="Рисунок 6" descr="C:\Users\user\Desktop\597776-strah-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76400"/>
            <a:ext cx="2590800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235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463403" y="457994"/>
            <a:ext cx="8382000" cy="1630362"/>
          </a:xfrm>
        </p:spPr>
        <p:txBody>
          <a:bodyPr/>
          <a:lstStyle/>
          <a:p>
            <a:pPr eaLnBrk="1" hangingPunct="1"/>
            <a:r>
              <a:rPr lang="ru-RU" altLang="ru-RU" b="1" dirty="0" smtClean="0">
                <a:solidFill>
                  <a:srgbClr val="C00000"/>
                </a:solidFill>
              </a:rPr>
              <a:t>«</a:t>
            </a:r>
            <a:r>
              <a:rPr lang="ru-RU" altLang="ru-RU" b="1" dirty="0" err="1" smtClean="0">
                <a:solidFill>
                  <a:srgbClr val="C00000"/>
                </a:solidFill>
              </a:rPr>
              <a:t>Мэнэдж</a:t>
            </a:r>
            <a:r>
              <a:rPr lang="ru-RU" altLang="ru-RU" b="1" dirty="0" smtClean="0">
                <a:solidFill>
                  <a:srgbClr val="C00000"/>
                </a:solidFill>
              </a:rPr>
              <a:t>  </a:t>
            </a:r>
            <a:r>
              <a:rPr lang="ru-RU" altLang="ru-RU" b="1" dirty="0" err="1" smtClean="0">
                <a:solidFill>
                  <a:srgbClr val="C00000"/>
                </a:solidFill>
              </a:rPr>
              <a:t>Мэт</a:t>
            </a:r>
            <a:r>
              <a:rPr lang="ru-RU" altLang="ru-RU" b="1" dirty="0" smtClean="0">
                <a:solidFill>
                  <a:srgbClr val="C00000"/>
                </a:solidFill>
              </a:rPr>
              <a:t>»</a:t>
            </a:r>
            <a:br>
              <a:rPr lang="ru-RU" altLang="ru-RU" b="1" dirty="0" smtClean="0">
                <a:solidFill>
                  <a:srgbClr val="C00000"/>
                </a:solidFill>
              </a:rPr>
            </a:br>
            <a:r>
              <a:rPr lang="ru-RU" altLang="ru-RU" sz="3200" b="1" dirty="0" smtClean="0">
                <a:solidFill>
                  <a:srgbClr val="C00000"/>
                </a:solidFill>
                <a:latin typeface="Georgia" pitchFamily="18" charset="0"/>
              </a:rPr>
              <a:t>(КАРТОЧКА-</a:t>
            </a:r>
            <a:r>
              <a:rPr lang="ru-RU" altLang="ru-RU" sz="3200" b="1" dirty="0" smtClean="0">
                <a:solidFill>
                  <a:srgbClr val="002060"/>
                </a:solidFill>
                <a:latin typeface="Georgia" pitchFamily="18" charset="0"/>
              </a:rPr>
              <a:t/>
            </a:r>
            <a:br>
              <a:rPr lang="ru-RU" altLang="ru-RU" sz="32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altLang="ru-RU" sz="3200" b="1" dirty="0" smtClean="0">
                <a:solidFill>
                  <a:srgbClr val="002060"/>
                </a:solidFill>
                <a:latin typeface="Georgia" pitchFamily="18" charset="0"/>
              </a:rPr>
              <a:t>инструмент для управления классом)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16075" y="2514600"/>
            <a:ext cx="6096000" cy="3352800"/>
          </a:xfrm>
          <a:prstGeom prst="rect">
            <a:avLst/>
          </a:prstGeom>
          <a:ln w="57150">
            <a:solidFill>
              <a:srgbClr val="33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cxnSp>
        <p:nvCxnSpPr>
          <p:cNvPr id="5" name="Прямая соединительная линия 4"/>
          <p:cNvCxnSpPr>
            <a:stCxn id="3" idx="0"/>
            <a:endCxn id="3" idx="2"/>
          </p:cNvCxnSpPr>
          <p:nvPr/>
        </p:nvCxnSpPr>
        <p:spPr>
          <a:xfrm>
            <a:off x="4664075" y="2514600"/>
            <a:ext cx="0" cy="3352800"/>
          </a:xfrm>
          <a:prstGeom prst="line">
            <a:avLst/>
          </a:prstGeom>
          <a:ln w="57150">
            <a:solidFill>
              <a:srgbClr val="3366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>
            <a:stCxn id="3" idx="1"/>
            <a:endCxn id="3" idx="3"/>
          </p:cNvCxnSpPr>
          <p:nvPr/>
        </p:nvCxnSpPr>
        <p:spPr>
          <a:xfrm>
            <a:off x="1616075" y="4191000"/>
            <a:ext cx="6096000" cy="0"/>
          </a:xfrm>
          <a:prstGeom prst="line">
            <a:avLst/>
          </a:prstGeom>
          <a:ln w="57150">
            <a:solidFill>
              <a:srgbClr val="3366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82" name="TextBox 7"/>
          <p:cNvSpPr txBox="1">
            <a:spLocks noChangeArrowheads="1"/>
          </p:cNvSpPr>
          <p:nvPr/>
        </p:nvSpPr>
        <p:spPr bwMode="auto">
          <a:xfrm>
            <a:off x="2743200" y="4038600"/>
            <a:ext cx="17526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7200" b="1"/>
              <a:t>1</a:t>
            </a:r>
          </a:p>
        </p:txBody>
      </p:sp>
      <p:sp>
        <p:nvSpPr>
          <p:cNvPr id="24583" name="TextBox 8"/>
          <p:cNvSpPr txBox="1">
            <a:spLocks noChangeArrowheads="1"/>
          </p:cNvSpPr>
          <p:nvPr/>
        </p:nvSpPr>
        <p:spPr bwMode="auto">
          <a:xfrm>
            <a:off x="5791200" y="4038600"/>
            <a:ext cx="1981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7200" b="1"/>
              <a:t>2</a:t>
            </a:r>
          </a:p>
        </p:txBody>
      </p:sp>
      <p:sp>
        <p:nvSpPr>
          <p:cNvPr id="24584" name="TextBox 9"/>
          <p:cNvSpPr txBox="1">
            <a:spLocks noChangeArrowheads="1"/>
          </p:cNvSpPr>
          <p:nvPr/>
        </p:nvSpPr>
        <p:spPr bwMode="auto">
          <a:xfrm rot="10800000">
            <a:off x="1828800" y="2362200"/>
            <a:ext cx="1600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7200" b="1"/>
              <a:t>4</a:t>
            </a:r>
          </a:p>
        </p:txBody>
      </p:sp>
      <p:sp>
        <p:nvSpPr>
          <p:cNvPr id="24585" name="TextBox 10"/>
          <p:cNvSpPr txBox="1">
            <a:spLocks noChangeArrowheads="1"/>
          </p:cNvSpPr>
          <p:nvPr/>
        </p:nvSpPr>
        <p:spPr bwMode="auto">
          <a:xfrm rot="10800000">
            <a:off x="4724400" y="2362200"/>
            <a:ext cx="1600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7200" b="1"/>
              <a:t>3</a:t>
            </a:r>
          </a:p>
        </p:txBody>
      </p:sp>
      <p:sp>
        <p:nvSpPr>
          <p:cNvPr id="24586" name="TextBox 13"/>
          <p:cNvSpPr txBox="1">
            <a:spLocks noChangeArrowheads="1"/>
          </p:cNvSpPr>
          <p:nvPr/>
        </p:nvSpPr>
        <p:spPr bwMode="auto">
          <a:xfrm>
            <a:off x="1295400" y="5867402"/>
            <a:ext cx="7239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C00000"/>
                </a:solidFill>
              </a:rPr>
              <a:t>Позволяет эффективно рассадить учеников в </a:t>
            </a:r>
            <a:r>
              <a:rPr lang="ru-RU" altLang="ru-RU" b="1" dirty="0" smtClean="0">
                <a:solidFill>
                  <a:srgbClr val="C00000"/>
                </a:solidFill>
              </a:rPr>
              <a:t>группах</a:t>
            </a:r>
            <a:endParaRPr lang="ru-RU" altLang="ru-RU" b="1" dirty="0">
              <a:solidFill>
                <a:srgbClr val="C00000"/>
              </a:solidFill>
            </a:endParaRPr>
          </a:p>
        </p:txBody>
      </p:sp>
      <p:pic>
        <p:nvPicPr>
          <p:cNvPr id="24587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3" y="127006"/>
            <a:ext cx="1444625" cy="114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238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 txBox="1">
            <a:spLocks/>
          </p:cNvSpPr>
          <p:nvPr/>
        </p:nvSpPr>
        <p:spPr bwMode="auto">
          <a:xfrm>
            <a:off x="265991" y="1196752"/>
            <a:ext cx="4999591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AD0101"/>
              </a:buClr>
              <a:buFont typeface="Arial" charset="0"/>
              <a:buNone/>
            </a:pPr>
            <a:r>
              <a:rPr lang="ru-RU" sz="3200" b="1" dirty="0">
                <a:solidFill>
                  <a:srgbClr val="002060"/>
                </a:solidFill>
                <a:latin typeface="Georgia" pitchFamily="18" charset="0"/>
              </a:rPr>
              <a:t>Класс выглядит так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</a:rPr>
              <a:t>:</a:t>
            </a:r>
            <a:endParaRPr lang="ru-RU" sz="3200" dirty="0">
              <a:solidFill>
                <a:srgbClr val="002060"/>
              </a:solidFill>
              <a:latin typeface="Times New Roman" pitchFamily="18" charset="0"/>
            </a:endParaRPr>
          </a:p>
          <a:p>
            <a:pPr eaLnBrk="1" hangingPunct="1">
              <a:spcBef>
                <a:spcPct val="20000"/>
              </a:spcBef>
              <a:buClr>
                <a:srgbClr val="AD0101"/>
              </a:buClr>
              <a:buFont typeface="Arial" charset="0"/>
              <a:buNone/>
            </a:pPr>
            <a:endParaRPr lang="en-GB" sz="2400" dirty="0">
              <a:solidFill>
                <a:srgbClr val="FF9933"/>
              </a:solidFill>
              <a:latin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034088" y="2306644"/>
            <a:ext cx="2933700" cy="1323439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2000" b="1" dirty="0">
                <a:solidFill>
                  <a:srgbClr val="002060"/>
                </a:solidFill>
                <a:latin typeface="Georgia" pitchFamily="18" charset="0"/>
                <a:cs typeface="Arial" charset="0"/>
              </a:rPr>
              <a:t>«Партнер по плечу» </a:t>
            </a:r>
            <a:r>
              <a:rPr lang="ru-RU" sz="2000" dirty="0">
                <a:solidFill>
                  <a:srgbClr val="002060"/>
                </a:solidFill>
                <a:latin typeface="Georgia" pitchFamily="18" charset="0"/>
                <a:cs typeface="Arial" charset="0"/>
              </a:rPr>
              <a:t>(</a:t>
            </a:r>
            <a:r>
              <a:rPr lang="ru-RU" sz="2000" dirty="0" err="1">
                <a:solidFill>
                  <a:srgbClr val="002060"/>
                </a:solidFill>
                <a:latin typeface="Georgia" pitchFamily="18" charset="0"/>
                <a:cs typeface="Arial" charset="0"/>
              </a:rPr>
              <a:t>shoulder</a:t>
            </a:r>
            <a:r>
              <a:rPr lang="ru-RU" sz="2000" dirty="0">
                <a:solidFill>
                  <a:srgbClr val="002060"/>
                </a:solidFill>
                <a:latin typeface="Georgia" pitchFamily="18" charset="0"/>
                <a:cs typeface="Arial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Georgia" pitchFamily="18" charset="0"/>
                <a:cs typeface="Arial" charset="0"/>
              </a:rPr>
              <a:t>partner</a:t>
            </a:r>
            <a:r>
              <a:rPr lang="ru-RU" sz="2000" dirty="0">
                <a:solidFill>
                  <a:srgbClr val="002060"/>
                </a:solidFill>
                <a:latin typeface="Georgia" pitchFamily="18" charset="0"/>
                <a:cs typeface="Arial" charset="0"/>
              </a:rPr>
              <a:t>) – человек, сидящий рядом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3393" y="4950625"/>
            <a:ext cx="3240088" cy="1323439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2000" b="1" dirty="0">
                <a:solidFill>
                  <a:srgbClr val="002060"/>
                </a:solidFill>
                <a:latin typeface="Georgia" pitchFamily="18" charset="0"/>
                <a:cs typeface="Arial" charset="0"/>
              </a:rPr>
              <a:t>«Партнёр по лицу» </a:t>
            </a:r>
            <a:endParaRPr lang="en-US" sz="2000" b="1" dirty="0">
              <a:solidFill>
                <a:srgbClr val="002060"/>
              </a:solidFill>
              <a:latin typeface="Georgia" pitchFamily="18" charset="0"/>
              <a:cs typeface="Arial" charset="0"/>
            </a:endParaRPr>
          </a:p>
          <a:p>
            <a:pPr eaLnBrk="1" hangingPunct="1">
              <a:defRPr/>
            </a:pPr>
            <a:r>
              <a:rPr lang="ru-RU" sz="2000" b="1" dirty="0">
                <a:solidFill>
                  <a:srgbClr val="002060"/>
                </a:solidFill>
                <a:latin typeface="Georgia" pitchFamily="18" charset="0"/>
                <a:cs typeface="Arial" charset="0"/>
              </a:rPr>
              <a:t>(</a:t>
            </a:r>
            <a:r>
              <a:rPr lang="ru-RU" sz="2000" b="1" dirty="0" err="1">
                <a:solidFill>
                  <a:srgbClr val="002060"/>
                </a:solidFill>
                <a:latin typeface="Georgia" pitchFamily="18" charset="0"/>
                <a:cs typeface="Arial" charset="0"/>
              </a:rPr>
              <a:t>face</a:t>
            </a:r>
            <a:r>
              <a:rPr lang="ru-RU" sz="2000" b="1" dirty="0">
                <a:solidFill>
                  <a:srgbClr val="002060"/>
                </a:solidFill>
                <a:latin typeface="Georgia" pitchFamily="18" charset="0"/>
                <a:cs typeface="Arial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Georgia" pitchFamily="18" charset="0"/>
                <a:cs typeface="Arial" charset="0"/>
              </a:rPr>
              <a:t>partner</a:t>
            </a:r>
            <a:r>
              <a:rPr lang="ru-RU" sz="2000" b="1" dirty="0">
                <a:solidFill>
                  <a:srgbClr val="002060"/>
                </a:solidFill>
                <a:latin typeface="Georgia" pitchFamily="18" charset="0"/>
                <a:cs typeface="Arial" charset="0"/>
              </a:rPr>
              <a:t>) – человек, сидящий напротив</a:t>
            </a: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4556920" y="3614743"/>
            <a:ext cx="1045292" cy="833437"/>
          </a:xfrm>
          <a:prstGeom prst="straightConnector1">
            <a:avLst/>
          </a:prstGeom>
          <a:ln w="57150">
            <a:solidFill>
              <a:srgbClr val="FF9933"/>
            </a:solidFill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2771800" y="4031456"/>
            <a:ext cx="2047850" cy="1657222"/>
          </a:xfrm>
          <a:prstGeom prst="straightConnector1">
            <a:avLst/>
          </a:prstGeom>
          <a:ln w="57150">
            <a:solidFill>
              <a:srgbClr val="FF9933"/>
            </a:solidFill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>
            <a:off x="4302756" y="2547938"/>
            <a:ext cx="1341438" cy="1066800"/>
          </a:xfrm>
          <a:prstGeom prst="straightConnector1">
            <a:avLst/>
          </a:prstGeom>
          <a:ln w="57150">
            <a:solidFill>
              <a:srgbClr val="FF9933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5277269" y="2600625"/>
            <a:ext cx="415925" cy="644525"/>
          </a:xfrm>
          <a:prstGeom prst="straightConnector1">
            <a:avLst/>
          </a:prstGeom>
          <a:ln w="57150">
            <a:solidFill>
              <a:srgbClr val="FF9933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H="1">
            <a:off x="5644194" y="3630083"/>
            <a:ext cx="1466850" cy="877887"/>
          </a:xfrm>
          <a:prstGeom prst="straightConnector1">
            <a:avLst/>
          </a:prstGeom>
          <a:ln w="57150">
            <a:solidFill>
              <a:srgbClr val="FF9933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6239510" y="3630083"/>
            <a:ext cx="871537" cy="877887"/>
          </a:xfrm>
          <a:prstGeom prst="straightConnector1">
            <a:avLst/>
          </a:prstGeom>
          <a:ln w="57150">
            <a:solidFill>
              <a:srgbClr val="FF9933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5570680" y="3092492"/>
            <a:ext cx="640754" cy="665233"/>
          </a:xfrm>
          <a:prstGeom prst="straightConnector1">
            <a:avLst/>
          </a:prstGeom>
          <a:ln w="57150">
            <a:solidFill>
              <a:srgbClr val="FF9933"/>
            </a:solidFill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9780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790461">
            <a:off x="403231" y="1059225"/>
            <a:ext cx="2389187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8724" y="2834237"/>
            <a:ext cx="8640763" cy="2879725"/>
          </a:xfrm>
        </p:spPr>
        <p:txBody>
          <a:bodyPr/>
          <a:lstStyle/>
          <a:p>
            <a:pPr marL="457200" indent="-457200" eaLnBrk="1" hangingPunct="1">
              <a:buFont typeface="Arial" charset="0"/>
              <a:buAutoNum type="arabicPeriod"/>
              <a:defRPr/>
            </a:pPr>
            <a:endParaRPr lang="ru-RU" sz="2000" dirty="0">
              <a:solidFill>
                <a:srgbClr val="FF0000"/>
              </a:solidFill>
            </a:endParaRPr>
          </a:p>
          <a:p>
            <a:pPr marL="0" indent="0" eaLnBrk="1" hangingPunct="1">
              <a:buNone/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Подготовительный этап </a:t>
            </a:r>
            <a:r>
              <a:rPr lang="ru-RU" sz="2800" b="1" dirty="0" smtClean="0">
                <a:solidFill>
                  <a:srgbClr val="FF0000"/>
                </a:solidFill>
              </a:rPr>
              <a:t>– </a:t>
            </a:r>
            <a:r>
              <a:rPr lang="ru-RU" sz="2800" dirty="0" smtClean="0">
                <a:solidFill>
                  <a:srgbClr val="002060"/>
                </a:solidFill>
              </a:rPr>
              <a:t>учащимся задаются вопросы, они их записывают.</a:t>
            </a:r>
            <a:endParaRPr lang="ru-RU" sz="2800" dirty="0">
              <a:solidFill>
                <a:srgbClr val="002060"/>
              </a:solidFill>
            </a:endParaRPr>
          </a:p>
          <a:p>
            <a:pPr marL="457200" indent="-457200" eaLnBrk="1" hangingPunct="1">
              <a:buFont typeface="Arial" charset="0"/>
              <a:buAutoNum type="arabicPeriod"/>
              <a:defRPr/>
            </a:pPr>
            <a:endParaRPr lang="ru-RU" sz="2000" dirty="0">
              <a:solidFill>
                <a:srgbClr val="FF0000"/>
              </a:solidFill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ru-RU" sz="2800" dirty="0" smtClean="0">
                <a:solidFill>
                  <a:srgbClr val="002060"/>
                </a:solidFill>
              </a:rPr>
              <a:t>1. Учитель </a:t>
            </a:r>
            <a:r>
              <a:rPr lang="ru-RU" sz="2800" dirty="0">
                <a:solidFill>
                  <a:srgbClr val="002060"/>
                </a:solidFill>
              </a:rPr>
              <a:t>объявляет, что теперь у каждого будет </a:t>
            </a:r>
            <a:r>
              <a:rPr lang="ru-RU" sz="2800" dirty="0">
                <a:solidFill>
                  <a:srgbClr val="C00000"/>
                </a:solidFill>
              </a:rPr>
              <a:t>30 секунд, </a:t>
            </a:r>
            <a:r>
              <a:rPr lang="ru-RU" sz="2800" dirty="0">
                <a:solidFill>
                  <a:srgbClr val="002060"/>
                </a:solidFill>
              </a:rPr>
              <a:t>чтобы рассказать </a:t>
            </a:r>
            <a:r>
              <a:rPr lang="ru-RU" sz="2800" dirty="0" smtClean="0">
                <a:solidFill>
                  <a:srgbClr val="002060"/>
                </a:solidFill>
              </a:rPr>
              <a:t>об изучаемой теме партнеру </a:t>
            </a:r>
            <a:r>
              <a:rPr lang="ru-RU" sz="2800" dirty="0">
                <a:solidFill>
                  <a:srgbClr val="002060"/>
                </a:solidFill>
              </a:rPr>
              <a:t>«по плечу», то есть сидящему рядом. </a:t>
            </a:r>
            <a:r>
              <a:rPr lang="ru-RU" sz="2800" dirty="0" smtClean="0">
                <a:solidFill>
                  <a:srgbClr val="002060"/>
                </a:solidFill>
              </a:rPr>
              <a:t>Начинает </a:t>
            </a:r>
            <a:r>
              <a:rPr lang="ru-RU" sz="2800" dirty="0">
                <a:solidFill>
                  <a:srgbClr val="002060"/>
                </a:solidFill>
              </a:rPr>
              <a:t>партнер </a:t>
            </a:r>
            <a:r>
              <a:rPr lang="ru-RU" sz="2800" b="1" u="sng" dirty="0">
                <a:solidFill>
                  <a:srgbClr val="002060"/>
                </a:solidFill>
              </a:rPr>
              <a:t>А</a:t>
            </a:r>
            <a:r>
              <a:rPr lang="ru-RU" sz="2800" b="1" dirty="0">
                <a:solidFill>
                  <a:srgbClr val="002060"/>
                </a:solidFill>
              </a:rPr>
              <a:t>,</a:t>
            </a:r>
            <a:r>
              <a:rPr lang="ru-RU" sz="2800" dirty="0">
                <a:solidFill>
                  <a:srgbClr val="002060"/>
                </a:solidFill>
              </a:rPr>
              <a:t> включатся таймер..</a:t>
            </a:r>
          </a:p>
          <a:p>
            <a:pPr eaLnBrk="1" hangingPunct="1">
              <a:buFontTx/>
              <a:buChar char="-"/>
              <a:defRPr/>
            </a:pPr>
            <a:endParaRPr lang="ru-RU" sz="2000" dirty="0"/>
          </a:p>
        </p:txBody>
      </p:sp>
      <p:sp>
        <p:nvSpPr>
          <p:cNvPr id="28676" name="Заголовок 1"/>
          <p:cNvSpPr txBox="1">
            <a:spLocks/>
          </p:cNvSpPr>
          <p:nvPr/>
        </p:nvSpPr>
        <p:spPr bwMode="auto">
          <a:xfrm>
            <a:off x="504034" y="205981"/>
            <a:ext cx="8424863" cy="118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3200" b="1" dirty="0">
                <a:solidFill>
                  <a:srgbClr val="C00000"/>
                </a:solidFill>
                <a:latin typeface="Georgia" pitchFamily="18" charset="0"/>
              </a:rPr>
              <a:t>Алгоритм работы по структуре </a:t>
            </a:r>
            <a:endParaRPr lang="ru-RU" sz="3200" b="1" dirty="0" smtClean="0">
              <a:solidFill>
                <a:srgbClr val="C00000"/>
              </a:solidFill>
              <a:latin typeface="Georgia" pitchFamily="18" charset="0"/>
            </a:endParaRPr>
          </a:p>
          <a:p>
            <a:pPr algn="ctr" eaLnBrk="1" hangingPunct="1"/>
            <a:r>
              <a:rPr lang="ru-RU" sz="3200" b="1" dirty="0" smtClean="0">
                <a:solidFill>
                  <a:srgbClr val="C00000"/>
                </a:solidFill>
                <a:latin typeface="Georgia" pitchFamily="18" charset="0"/>
              </a:rPr>
              <a:t>«</a:t>
            </a:r>
            <a:r>
              <a:rPr lang="ru-RU" sz="3200" b="1" dirty="0">
                <a:solidFill>
                  <a:srgbClr val="C00000"/>
                </a:solidFill>
                <a:latin typeface="Georgia" pitchFamily="18" charset="0"/>
              </a:rPr>
              <a:t>R</a:t>
            </a:r>
            <a:r>
              <a:rPr lang="en-US" sz="3200" b="1" dirty="0">
                <a:solidFill>
                  <a:srgbClr val="C00000"/>
                </a:solidFill>
                <a:latin typeface="Georgia" pitchFamily="18" charset="0"/>
              </a:rPr>
              <a:t>ally</a:t>
            </a:r>
            <a:r>
              <a:rPr lang="ru-RU" sz="3200" b="1" dirty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latin typeface="Georgia" pitchFamily="18" charset="0"/>
              </a:rPr>
              <a:t>Robin</a:t>
            </a:r>
            <a:r>
              <a:rPr lang="ru-RU" sz="3200" b="1" dirty="0" smtClean="0">
                <a:solidFill>
                  <a:srgbClr val="C00000"/>
                </a:solidFill>
                <a:latin typeface="Georgia" pitchFamily="18" charset="0"/>
              </a:rPr>
              <a:t>». </a:t>
            </a:r>
          </a:p>
          <a:p>
            <a:pPr algn="ctr" eaLnBrk="1" hangingPunct="1"/>
            <a:r>
              <a:rPr lang="ru-RU" sz="3200" b="1" dirty="0" smtClean="0">
                <a:solidFill>
                  <a:srgbClr val="C00000"/>
                </a:solidFill>
                <a:latin typeface="Georgia" pitchFamily="18" charset="0"/>
              </a:rPr>
              <a:t>Повторение и закрепление. Шаг 1 </a:t>
            </a:r>
            <a:endParaRPr lang="en-US" dirty="0">
              <a:solidFill>
                <a:srgbClr val="262626"/>
              </a:solidFill>
              <a:latin typeface="Times New Roman" pitchFamily="18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4063717" y="3468117"/>
            <a:ext cx="1570040" cy="2809876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4139954" y="2869158"/>
            <a:ext cx="4039373" cy="341838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9624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30" y="2996952"/>
            <a:ext cx="8640763" cy="3168650"/>
          </a:xfrm>
        </p:spPr>
        <p:txBody>
          <a:bodyPr/>
          <a:lstStyle/>
          <a:p>
            <a:pPr marL="457200" indent="-457200" eaLnBrk="1" hangingPunct="1">
              <a:buFont typeface="Arial" charset="0"/>
              <a:buAutoNum type="arabicPeriod"/>
              <a:defRPr/>
            </a:pPr>
            <a:endParaRPr lang="ru-RU" sz="2000" dirty="0">
              <a:solidFill>
                <a:srgbClr val="FF0000"/>
              </a:solidFill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ru-RU" sz="2000" dirty="0">
              <a:solidFill>
                <a:srgbClr val="FF0000"/>
              </a:solidFill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ru-RU" sz="2800" b="1" dirty="0" smtClean="0">
                <a:solidFill>
                  <a:srgbClr val="002060"/>
                </a:solidFill>
              </a:rPr>
              <a:t>2. </a:t>
            </a:r>
            <a:r>
              <a:rPr lang="ru-RU" sz="2800" b="1" dirty="0">
                <a:solidFill>
                  <a:srgbClr val="002060"/>
                </a:solidFill>
              </a:rPr>
              <a:t>По окончании </a:t>
            </a:r>
            <a:r>
              <a:rPr lang="ru-RU" sz="2800" b="1" dirty="0" smtClean="0">
                <a:solidFill>
                  <a:srgbClr val="002060"/>
                </a:solidFill>
              </a:rPr>
              <a:t>времени  </a:t>
            </a:r>
            <a:r>
              <a:rPr lang="ru-RU" sz="2800" b="1" dirty="0">
                <a:solidFill>
                  <a:srgbClr val="002060"/>
                </a:solidFill>
              </a:rPr>
              <a:t>п</a:t>
            </a:r>
            <a:r>
              <a:rPr lang="ru-RU" sz="2800" b="1" dirty="0" smtClean="0">
                <a:solidFill>
                  <a:srgbClr val="002060"/>
                </a:solidFill>
              </a:rPr>
              <a:t>опросите </a:t>
            </a:r>
            <a:r>
              <a:rPr lang="ru-RU" sz="2800" b="1" dirty="0">
                <a:solidFill>
                  <a:srgbClr val="002060"/>
                </a:solidFill>
              </a:rPr>
              <a:t>нескольких учащихся В сказать всему классу то, что они услышали. </a:t>
            </a:r>
            <a:endParaRPr lang="ru-RU" sz="2800" b="1" dirty="0"/>
          </a:p>
        </p:txBody>
      </p:sp>
      <p:pic>
        <p:nvPicPr>
          <p:cNvPr id="29700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790737">
            <a:off x="597238" y="1687927"/>
            <a:ext cx="2448948" cy="1728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Прямая со стрелкой 5"/>
          <p:cNvCxnSpPr/>
          <p:nvPr/>
        </p:nvCxnSpPr>
        <p:spPr>
          <a:xfrm flipH="1" flipV="1">
            <a:off x="2987824" y="2132856"/>
            <a:ext cx="1595636" cy="201699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4583460" y="2552378"/>
            <a:ext cx="0" cy="165968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504034" y="205981"/>
            <a:ext cx="8424863" cy="118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3200" b="1" dirty="0">
                <a:solidFill>
                  <a:srgbClr val="C00000"/>
                </a:solidFill>
                <a:latin typeface="Georgia" pitchFamily="18" charset="0"/>
              </a:rPr>
              <a:t>Алгоритм работы по структуре </a:t>
            </a:r>
            <a:endParaRPr lang="ru-RU" sz="3200" b="1" dirty="0" smtClean="0">
              <a:solidFill>
                <a:srgbClr val="C00000"/>
              </a:solidFill>
              <a:latin typeface="Georgia" pitchFamily="18" charset="0"/>
            </a:endParaRPr>
          </a:p>
          <a:p>
            <a:pPr algn="ctr" eaLnBrk="1" hangingPunct="1"/>
            <a:r>
              <a:rPr lang="ru-RU" sz="3200" b="1" dirty="0" smtClean="0">
                <a:solidFill>
                  <a:srgbClr val="C00000"/>
                </a:solidFill>
                <a:latin typeface="Georgia" pitchFamily="18" charset="0"/>
              </a:rPr>
              <a:t>«</a:t>
            </a:r>
            <a:r>
              <a:rPr lang="ru-RU" sz="3200" b="1" dirty="0">
                <a:solidFill>
                  <a:srgbClr val="C00000"/>
                </a:solidFill>
                <a:latin typeface="Georgia" pitchFamily="18" charset="0"/>
              </a:rPr>
              <a:t>R</a:t>
            </a:r>
            <a:r>
              <a:rPr lang="en-US" sz="3200" b="1" dirty="0">
                <a:solidFill>
                  <a:srgbClr val="C00000"/>
                </a:solidFill>
                <a:latin typeface="Georgia" pitchFamily="18" charset="0"/>
              </a:rPr>
              <a:t>ally</a:t>
            </a:r>
            <a:r>
              <a:rPr lang="ru-RU" sz="3200" b="1" dirty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latin typeface="Georgia" pitchFamily="18" charset="0"/>
              </a:rPr>
              <a:t>Robin</a:t>
            </a:r>
            <a:r>
              <a:rPr lang="ru-RU" sz="3200" b="1" dirty="0" smtClean="0">
                <a:solidFill>
                  <a:srgbClr val="C00000"/>
                </a:solidFill>
                <a:latin typeface="Georgia" pitchFamily="18" charset="0"/>
              </a:rPr>
              <a:t>».Шаг 2 </a:t>
            </a:r>
            <a:endParaRPr lang="en-US" dirty="0">
              <a:solidFill>
                <a:srgbClr val="262626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738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ъект 2"/>
          <p:cNvSpPr>
            <a:spLocks noGrp="1"/>
          </p:cNvSpPr>
          <p:nvPr>
            <p:ph idx="1"/>
          </p:nvPr>
        </p:nvSpPr>
        <p:spPr>
          <a:xfrm>
            <a:off x="215903" y="3797306"/>
            <a:ext cx="8928099" cy="2403475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endParaRPr lang="ru-RU" sz="2000" dirty="0" smtClean="0">
              <a:solidFill>
                <a:srgbClr val="FF0000"/>
              </a:solidFill>
            </a:endParaRPr>
          </a:p>
          <a:p>
            <a:pPr marL="0" indent="0" eaLnBrk="1" hangingPunct="1">
              <a:buFont typeface="Arial" charset="0"/>
              <a:buNone/>
            </a:pPr>
            <a:r>
              <a:rPr lang="ru-RU" sz="2800" b="1" dirty="0">
                <a:solidFill>
                  <a:srgbClr val="002060"/>
                </a:solidFill>
              </a:rPr>
              <a:t>3</a:t>
            </a:r>
            <a:r>
              <a:rPr lang="ru-RU" sz="2800" b="1" dirty="0" smtClean="0">
                <a:solidFill>
                  <a:srgbClr val="002060"/>
                </a:solidFill>
              </a:rPr>
              <a:t>. Теперь очередь 30 секунд говорить ученику </a:t>
            </a:r>
            <a:r>
              <a:rPr lang="ru-RU" sz="2800" b="1" u="sng" dirty="0" smtClean="0">
                <a:solidFill>
                  <a:srgbClr val="002060"/>
                </a:solidFill>
              </a:rPr>
              <a:t>В.  </a:t>
            </a:r>
          </a:p>
          <a:p>
            <a:pPr marL="0" indent="0" eaLnBrk="1" hangingPunct="1">
              <a:buFont typeface="Arial" charset="0"/>
              <a:buNone/>
            </a:pPr>
            <a:r>
              <a:rPr lang="ru-RU" sz="2800" b="1" dirty="0" smtClean="0">
                <a:solidFill>
                  <a:srgbClr val="002060"/>
                </a:solidFill>
              </a:rPr>
              <a:t>Пусть несколько учеников А по желанию, или вашему выбору, скажут всему классу, о чем рассказал В. </a:t>
            </a:r>
          </a:p>
        </p:txBody>
      </p:sp>
      <p:pic>
        <p:nvPicPr>
          <p:cNvPr id="30724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283839">
            <a:off x="903289" y="1654181"/>
            <a:ext cx="2170112" cy="160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Прямая со стрелкой 5"/>
          <p:cNvCxnSpPr/>
          <p:nvPr/>
        </p:nvCxnSpPr>
        <p:spPr>
          <a:xfrm flipH="1" flipV="1">
            <a:off x="7091762" y="2653420"/>
            <a:ext cx="936625" cy="158591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8028387" y="2505294"/>
            <a:ext cx="144463" cy="1727200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Скругленная соединительная линия 10"/>
          <p:cNvCxnSpPr/>
          <p:nvPr/>
        </p:nvCxnSpPr>
        <p:spPr>
          <a:xfrm flipV="1">
            <a:off x="3278030" y="1770049"/>
            <a:ext cx="4424362" cy="2611438"/>
          </a:xfrm>
          <a:prstGeom prst="curvedConnector3">
            <a:avLst>
              <a:gd name="adj1" fmla="val 92627"/>
            </a:avLst>
          </a:prstGeom>
          <a:ln>
            <a:solidFill>
              <a:srgbClr val="FFC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Скругленная соединительная линия 16"/>
          <p:cNvCxnSpPr/>
          <p:nvPr/>
        </p:nvCxnSpPr>
        <p:spPr>
          <a:xfrm rot="5400000" flipH="1" flipV="1">
            <a:off x="3073244" y="2481266"/>
            <a:ext cx="2106613" cy="1697037"/>
          </a:xfrm>
          <a:prstGeom prst="curvedConnector3">
            <a:avLst>
              <a:gd name="adj1" fmla="val 50000"/>
            </a:avLst>
          </a:prstGeom>
          <a:ln>
            <a:solidFill>
              <a:srgbClr val="FFC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504034" y="205981"/>
            <a:ext cx="8424863" cy="118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3200" b="1" dirty="0">
                <a:solidFill>
                  <a:srgbClr val="C00000"/>
                </a:solidFill>
                <a:latin typeface="Georgia" pitchFamily="18" charset="0"/>
              </a:rPr>
              <a:t>Алгоритм работы по структуре </a:t>
            </a:r>
            <a:endParaRPr lang="ru-RU" sz="3200" b="1" dirty="0" smtClean="0">
              <a:solidFill>
                <a:srgbClr val="C00000"/>
              </a:solidFill>
              <a:latin typeface="Georgia" pitchFamily="18" charset="0"/>
            </a:endParaRPr>
          </a:p>
          <a:p>
            <a:pPr algn="ctr" eaLnBrk="1" hangingPunct="1"/>
            <a:r>
              <a:rPr lang="ru-RU" sz="3200" b="1" dirty="0" smtClean="0">
                <a:solidFill>
                  <a:srgbClr val="C00000"/>
                </a:solidFill>
                <a:latin typeface="Georgia" pitchFamily="18" charset="0"/>
              </a:rPr>
              <a:t>«</a:t>
            </a:r>
            <a:r>
              <a:rPr lang="ru-RU" sz="3200" b="1" dirty="0">
                <a:solidFill>
                  <a:srgbClr val="C00000"/>
                </a:solidFill>
                <a:latin typeface="Georgia" pitchFamily="18" charset="0"/>
              </a:rPr>
              <a:t>R</a:t>
            </a:r>
            <a:r>
              <a:rPr lang="en-US" sz="3200" b="1" dirty="0">
                <a:solidFill>
                  <a:srgbClr val="C00000"/>
                </a:solidFill>
                <a:latin typeface="Georgia" pitchFamily="18" charset="0"/>
              </a:rPr>
              <a:t>ally</a:t>
            </a:r>
            <a:r>
              <a:rPr lang="ru-RU" sz="3200" b="1" dirty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latin typeface="Georgia" pitchFamily="18" charset="0"/>
              </a:rPr>
              <a:t>Robin</a:t>
            </a:r>
            <a:r>
              <a:rPr lang="ru-RU" sz="3200" b="1" dirty="0" smtClean="0">
                <a:solidFill>
                  <a:srgbClr val="C00000"/>
                </a:solidFill>
                <a:latin typeface="Georgia" pitchFamily="18" charset="0"/>
              </a:rPr>
              <a:t>».Шаг 3</a:t>
            </a:r>
            <a:endParaRPr lang="en-US" dirty="0">
              <a:solidFill>
                <a:srgbClr val="262626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568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6080" y="2780934"/>
            <a:ext cx="8640763" cy="2879725"/>
          </a:xfrm>
        </p:spPr>
        <p:txBody>
          <a:bodyPr/>
          <a:lstStyle/>
          <a:p>
            <a:pPr marL="457200" indent="-457200" eaLnBrk="1" hangingPunct="1">
              <a:buFont typeface="Arial" charset="0"/>
              <a:buAutoNum type="arabicPeriod"/>
              <a:defRPr/>
            </a:pPr>
            <a:endParaRPr lang="ru-RU" sz="2000" dirty="0">
              <a:solidFill>
                <a:srgbClr val="FF0000"/>
              </a:solidFill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ru-RU" sz="2000" dirty="0">
              <a:solidFill>
                <a:srgbClr val="FF0000"/>
              </a:solidFill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ru-RU" sz="2400" b="1" dirty="0">
                <a:solidFill>
                  <a:srgbClr val="002060"/>
                </a:solidFill>
              </a:rPr>
              <a:t>4</a:t>
            </a:r>
            <a:r>
              <a:rPr lang="ru-RU" sz="2400" b="1" dirty="0" smtClean="0">
                <a:solidFill>
                  <a:srgbClr val="002060"/>
                </a:solidFill>
              </a:rPr>
              <a:t>. </a:t>
            </a:r>
            <a:r>
              <a:rPr lang="ru-RU" sz="2400" b="1" dirty="0">
                <a:solidFill>
                  <a:srgbClr val="002060"/>
                </a:solidFill>
              </a:rPr>
              <a:t>Дальше </a:t>
            </a:r>
            <a:r>
              <a:rPr lang="ru-RU" sz="2400" b="1" dirty="0" smtClean="0">
                <a:solidFill>
                  <a:srgbClr val="002060"/>
                </a:solidFill>
              </a:rPr>
              <a:t>работаем в команде : ученики </a:t>
            </a:r>
            <a:r>
              <a:rPr lang="ru-RU" sz="2400" b="1" dirty="0">
                <a:solidFill>
                  <a:srgbClr val="002060"/>
                </a:solidFill>
              </a:rPr>
              <a:t>А и В, под </a:t>
            </a:r>
            <a:r>
              <a:rPr lang="ru-RU" sz="2400" b="1" u="sng" dirty="0">
                <a:solidFill>
                  <a:srgbClr val="002060"/>
                </a:solidFill>
              </a:rPr>
              <a:t>№1 </a:t>
            </a:r>
            <a:r>
              <a:rPr lang="ru-RU" sz="2400" b="1" u="sng" dirty="0" smtClean="0">
                <a:solidFill>
                  <a:srgbClr val="002060"/>
                </a:solidFill>
              </a:rPr>
              <a:t>и №2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>
                <a:solidFill>
                  <a:srgbClr val="002060"/>
                </a:solidFill>
              </a:rPr>
              <a:t>сообщают партнёрам «по лицу», </a:t>
            </a:r>
            <a:r>
              <a:rPr lang="ru-RU" sz="2400" b="1" dirty="0" smtClean="0">
                <a:solidFill>
                  <a:srgbClr val="002060"/>
                </a:solidFill>
              </a:rPr>
              <a:t>свою информацию и информацию партнера по плечу. Через </a:t>
            </a:r>
            <a:r>
              <a:rPr lang="ru-RU" sz="2400" b="1" dirty="0">
                <a:solidFill>
                  <a:srgbClr val="002060"/>
                </a:solidFill>
              </a:rPr>
              <a:t>30 секунд, когда рассказ закончится, п</a:t>
            </a:r>
            <a:r>
              <a:rPr lang="ru-RU" sz="2400" b="1" dirty="0" smtClean="0">
                <a:solidFill>
                  <a:srgbClr val="002060"/>
                </a:solidFill>
              </a:rPr>
              <a:t>опросим </a:t>
            </a:r>
            <a:r>
              <a:rPr lang="ru-RU" sz="2400" b="1" dirty="0">
                <a:solidFill>
                  <a:srgbClr val="002060"/>
                </a:solidFill>
              </a:rPr>
              <a:t>одного-двух учеников под №3 или №4 рассказать всему классу, о чем они услышали</a:t>
            </a:r>
            <a:r>
              <a:rPr lang="ru-RU" sz="2400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31748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283839">
            <a:off x="460444" y="1209521"/>
            <a:ext cx="2315030" cy="1712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Прямая со стрелкой 5"/>
          <p:cNvCxnSpPr/>
          <p:nvPr/>
        </p:nvCxnSpPr>
        <p:spPr>
          <a:xfrm flipH="1">
            <a:off x="5126041" y="2455869"/>
            <a:ext cx="2034416" cy="793"/>
          </a:xfrm>
          <a:prstGeom prst="straightConnector1">
            <a:avLst/>
          </a:prstGeom>
          <a:ln w="76200">
            <a:solidFill>
              <a:srgbClr val="FF9933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5940428" y="1978025"/>
            <a:ext cx="1583903" cy="0"/>
          </a:xfrm>
          <a:prstGeom prst="straightConnector1">
            <a:avLst/>
          </a:prstGeom>
          <a:ln w="76200">
            <a:solidFill>
              <a:srgbClr val="FF9933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504034" y="205981"/>
            <a:ext cx="8424863" cy="118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3200" b="1" dirty="0">
                <a:solidFill>
                  <a:srgbClr val="C00000"/>
                </a:solidFill>
                <a:latin typeface="Georgia" pitchFamily="18" charset="0"/>
              </a:rPr>
              <a:t>Алгоритм работы по структуре </a:t>
            </a:r>
            <a:endParaRPr lang="ru-RU" sz="3200" b="1" dirty="0" smtClean="0">
              <a:solidFill>
                <a:srgbClr val="C00000"/>
              </a:solidFill>
              <a:latin typeface="Georgia" pitchFamily="18" charset="0"/>
            </a:endParaRPr>
          </a:p>
          <a:p>
            <a:pPr algn="ctr" eaLnBrk="1" hangingPunct="1"/>
            <a:r>
              <a:rPr lang="ru-RU" sz="3200" b="1" dirty="0" smtClean="0">
                <a:solidFill>
                  <a:srgbClr val="C00000"/>
                </a:solidFill>
                <a:latin typeface="Georgia" pitchFamily="18" charset="0"/>
              </a:rPr>
              <a:t>«</a:t>
            </a:r>
            <a:r>
              <a:rPr lang="ru-RU" sz="3200" b="1" dirty="0">
                <a:solidFill>
                  <a:srgbClr val="C00000"/>
                </a:solidFill>
                <a:latin typeface="Georgia" pitchFamily="18" charset="0"/>
              </a:rPr>
              <a:t>R</a:t>
            </a:r>
            <a:r>
              <a:rPr lang="en-US" sz="3200" b="1" dirty="0">
                <a:solidFill>
                  <a:srgbClr val="C00000"/>
                </a:solidFill>
                <a:latin typeface="Georgia" pitchFamily="18" charset="0"/>
              </a:rPr>
              <a:t>ally</a:t>
            </a:r>
            <a:r>
              <a:rPr lang="ru-RU" sz="3200" b="1" dirty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latin typeface="Georgia" pitchFamily="18" charset="0"/>
              </a:rPr>
              <a:t>Robin</a:t>
            </a:r>
            <a:r>
              <a:rPr lang="ru-RU" sz="3200" b="1" dirty="0" smtClean="0">
                <a:solidFill>
                  <a:srgbClr val="C00000"/>
                </a:solidFill>
                <a:latin typeface="Georgia" pitchFamily="18" charset="0"/>
              </a:rPr>
              <a:t>».Шаг 4 </a:t>
            </a:r>
            <a:endParaRPr lang="en-US" dirty="0">
              <a:solidFill>
                <a:srgbClr val="262626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49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9151" y="2852942"/>
            <a:ext cx="8640763" cy="2879725"/>
          </a:xfrm>
        </p:spPr>
        <p:txBody>
          <a:bodyPr/>
          <a:lstStyle/>
          <a:p>
            <a:pPr marL="457200" indent="-457200" eaLnBrk="1" hangingPunct="1">
              <a:buFont typeface="Arial" charset="0"/>
              <a:buAutoNum type="arabicPeriod"/>
              <a:defRPr/>
            </a:pPr>
            <a:endParaRPr lang="ru-RU" sz="2000" dirty="0">
              <a:solidFill>
                <a:srgbClr val="FF0000"/>
              </a:solidFill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ru-RU" sz="2000" dirty="0">
              <a:solidFill>
                <a:srgbClr val="FF0000"/>
              </a:solidFill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ru-RU" sz="2400" b="1" dirty="0">
                <a:solidFill>
                  <a:srgbClr val="002060"/>
                </a:solidFill>
              </a:rPr>
              <a:t>5</a:t>
            </a:r>
            <a:r>
              <a:rPr lang="ru-RU" sz="2400" b="1" dirty="0" smtClean="0">
                <a:solidFill>
                  <a:srgbClr val="002060"/>
                </a:solidFill>
              </a:rPr>
              <a:t>. </a:t>
            </a:r>
            <a:r>
              <a:rPr lang="ru-RU" sz="2400" b="1" dirty="0">
                <a:solidFill>
                  <a:srgbClr val="002060"/>
                </a:solidFill>
              </a:rPr>
              <a:t>Очередь А и В под </a:t>
            </a:r>
            <a:r>
              <a:rPr lang="ru-RU" sz="2400" b="1" u="sng" dirty="0">
                <a:solidFill>
                  <a:srgbClr val="002060"/>
                </a:solidFill>
              </a:rPr>
              <a:t>№3 и №4</a:t>
            </a:r>
            <a:r>
              <a:rPr lang="ru-RU" sz="2400" b="1" dirty="0">
                <a:solidFill>
                  <a:srgbClr val="002060"/>
                </a:solidFill>
              </a:rPr>
              <a:t> рассказать </a:t>
            </a:r>
            <a:r>
              <a:rPr lang="ru-RU" sz="2400" b="1" dirty="0" smtClean="0">
                <a:solidFill>
                  <a:srgbClr val="002060"/>
                </a:solidFill>
              </a:rPr>
              <a:t>ученикам </a:t>
            </a:r>
            <a:r>
              <a:rPr lang="ru-RU" sz="2400" b="1" dirty="0">
                <a:solidFill>
                  <a:srgbClr val="002060"/>
                </a:solidFill>
              </a:rPr>
              <a:t>№1 и №2. Ставим таймер на 30 </a:t>
            </a:r>
            <a:r>
              <a:rPr lang="ru-RU" sz="2400" b="1" dirty="0" smtClean="0">
                <a:solidFill>
                  <a:srgbClr val="002060"/>
                </a:solidFill>
              </a:rPr>
              <a:t>секунд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ru-RU" sz="2400" b="1" dirty="0" smtClean="0">
                <a:solidFill>
                  <a:srgbClr val="002060"/>
                </a:solidFill>
              </a:rPr>
              <a:t>6. Можно устроить перекрёстное обсуждение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ru-RU" sz="2400" b="1" dirty="0" smtClean="0">
                <a:solidFill>
                  <a:srgbClr val="002060"/>
                </a:solidFill>
              </a:rPr>
              <a:t>7. </a:t>
            </a:r>
            <a:r>
              <a:rPr lang="ru-RU" sz="2400" b="1" dirty="0">
                <a:solidFill>
                  <a:srgbClr val="002060"/>
                </a:solidFill>
              </a:rPr>
              <a:t>В дополнении, можно дать задание </a:t>
            </a:r>
            <a:r>
              <a:rPr lang="ru-RU" sz="2400" b="1" dirty="0" smtClean="0">
                <a:solidFill>
                  <a:srgbClr val="002060"/>
                </a:solidFill>
              </a:rPr>
              <a:t>записать на листе бумаги свои мысли, которые возникли после обсуждения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32772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283839">
            <a:off x="702698" y="1422441"/>
            <a:ext cx="2422647" cy="1791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Прямая со стрелкой 5"/>
          <p:cNvCxnSpPr/>
          <p:nvPr/>
        </p:nvCxnSpPr>
        <p:spPr>
          <a:xfrm>
            <a:off x="4932040" y="2554288"/>
            <a:ext cx="1849760" cy="0"/>
          </a:xfrm>
          <a:prstGeom prst="straightConnector1">
            <a:avLst/>
          </a:prstGeom>
          <a:ln w="76200">
            <a:solidFill>
              <a:srgbClr val="FF9933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5580114" y="2082800"/>
            <a:ext cx="1444576" cy="0"/>
          </a:xfrm>
          <a:prstGeom prst="straightConnector1">
            <a:avLst/>
          </a:prstGeom>
          <a:ln w="76200">
            <a:solidFill>
              <a:srgbClr val="FF9933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504034" y="205981"/>
            <a:ext cx="8424863" cy="118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3200" b="1" dirty="0">
                <a:solidFill>
                  <a:srgbClr val="C00000"/>
                </a:solidFill>
                <a:latin typeface="Georgia" pitchFamily="18" charset="0"/>
              </a:rPr>
              <a:t>Алгоритм работы по структуре </a:t>
            </a:r>
            <a:endParaRPr lang="ru-RU" sz="3200" b="1" dirty="0" smtClean="0">
              <a:solidFill>
                <a:srgbClr val="C00000"/>
              </a:solidFill>
              <a:latin typeface="Georgia" pitchFamily="18" charset="0"/>
            </a:endParaRPr>
          </a:p>
          <a:p>
            <a:pPr algn="ctr" eaLnBrk="1" hangingPunct="1"/>
            <a:r>
              <a:rPr lang="ru-RU" sz="3200" b="1" dirty="0" smtClean="0">
                <a:solidFill>
                  <a:srgbClr val="C00000"/>
                </a:solidFill>
                <a:latin typeface="Georgia" pitchFamily="18" charset="0"/>
              </a:rPr>
              <a:t>«</a:t>
            </a:r>
            <a:r>
              <a:rPr lang="ru-RU" sz="3200" b="1" dirty="0">
                <a:solidFill>
                  <a:srgbClr val="C00000"/>
                </a:solidFill>
                <a:latin typeface="Georgia" pitchFamily="18" charset="0"/>
              </a:rPr>
              <a:t>R</a:t>
            </a:r>
            <a:r>
              <a:rPr lang="en-US" sz="3200" b="1" dirty="0">
                <a:solidFill>
                  <a:srgbClr val="C00000"/>
                </a:solidFill>
                <a:latin typeface="Georgia" pitchFamily="18" charset="0"/>
              </a:rPr>
              <a:t>ally</a:t>
            </a:r>
            <a:r>
              <a:rPr lang="ru-RU" sz="3200" b="1" dirty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latin typeface="Georgia" pitchFamily="18" charset="0"/>
              </a:rPr>
              <a:t>Robin</a:t>
            </a:r>
            <a:r>
              <a:rPr lang="ru-RU" sz="3200" b="1" dirty="0" smtClean="0">
                <a:solidFill>
                  <a:srgbClr val="C00000"/>
                </a:solidFill>
                <a:latin typeface="Georgia" pitchFamily="18" charset="0"/>
              </a:rPr>
              <a:t>».Шаг 5 </a:t>
            </a:r>
            <a:endParaRPr lang="en-US" dirty="0">
              <a:solidFill>
                <a:srgbClr val="262626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860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8229600" cy="1143000"/>
          </a:xfrm>
        </p:spPr>
        <p:txBody>
          <a:bodyPr/>
          <a:lstStyle/>
          <a:p>
            <a:r>
              <a:rPr lang="ru-RU" altLang="ru-RU" b="1" dirty="0" smtClean="0">
                <a:solidFill>
                  <a:srgbClr val="C00000"/>
                </a:solidFill>
              </a:rPr>
              <a:t>«</a:t>
            </a:r>
            <a:r>
              <a:rPr lang="ru-RU" altLang="ru-RU" b="1" dirty="0" err="1" smtClean="0">
                <a:solidFill>
                  <a:srgbClr val="C00000"/>
                </a:solidFill>
              </a:rPr>
              <a:t>Конэрс</a:t>
            </a:r>
            <a:r>
              <a:rPr lang="ru-RU" altLang="ru-RU" b="1" dirty="0" smtClean="0">
                <a:solidFill>
                  <a:srgbClr val="C00000"/>
                </a:solidFill>
              </a:rPr>
              <a:t>»</a:t>
            </a:r>
            <a:br>
              <a:rPr lang="ru-RU" altLang="ru-RU" b="1" dirty="0" smtClean="0">
                <a:solidFill>
                  <a:srgbClr val="C00000"/>
                </a:solidFill>
              </a:rPr>
            </a:br>
            <a:r>
              <a:rPr lang="ru-RU" altLang="ru-RU" sz="4000" b="1" dirty="0" smtClean="0">
                <a:solidFill>
                  <a:srgbClr val="002060"/>
                </a:solidFill>
              </a:rPr>
              <a:t>(углы)</a:t>
            </a:r>
          </a:p>
        </p:txBody>
      </p:sp>
      <p:sp>
        <p:nvSpPr>
          <p:cNvPr id="38915" name="TextBox 2"/>
          <p:cNvSpPr txBox="1">
            <a:spLocks noChangeArrowheads="1"/>
          </p:cNvSpPr>
          <p:nvPr/>
        </p:nvSpPr>
        <p:spPr bwMode="auto">
          <a:xfrm>
            <a:off x="381000" y="2819400"/>
            <a:ext cx="3200400" cy="42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 dirty="0">
                <a:solidFill>
                  <a:srgbClr val="002060"/>
                </a:solidFill>
              </a:rPr>
              <a:t>Обучающая структура, в которой ученики распределяются по разным углам в зависимости от выбранного ими варианта ответа.</a:t>
            </a:r>
          </a:p>
          <a:p>
            <a:pPr eaLnBrk="1" hangingPunct="1"/>
            <a:endParaRPr lang="ru-RU" altLang="ru-RU" sz="2000" dirty="0">
              <a:solidFill>
                <a:srgbClr val="0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181600" y="3048000"/>
            <a:ext cx="2057400" cy="1524000"/>
          </a:xfrm>
          <a:prstGeom prst="rect">
            <a:avLst/>
          </a:prstGeom>
          <a:solidFill>
            <a:srgbClr val="DCEF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rgbClr val="FFFFFF"/>
              </a:solidFill>
            </a:endParaRPr>
          </a:p>
        </p:txBody>
      </p:sp>
      <p:pic>
        <p:nvPicPr>
          <p:cNvPr id="38917" name="Рисунок 4" descr="C:\Users\user\Desktop\depositphotos_1058786-Un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1905000"/>
            <a:ext cx="1346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Рисунок 5" descr="C:\Users\user\Desktop\Df8Y1ZFPr6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3" y="1905006"/>
            <a:ext cx="1319213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9" name="Рисунок 6" descr="C:\Users\user\Desktop\opreste-l-pe-clien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4572006"/>
            <a:ext cx="137160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0" name="Рисунок 7" descr="C:\Users\user\Desktop\i (2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4572000"/>
            <a:ext cx="13144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21" name="TextBox 8"/>
          <p:cNvSpPr txBox="1">
            <a:spLocks noChangeArrowheads="1"/>
          </p:cNvSpPr>
          <p:nvPr/>
        </p:nvSpPr>
        <p:spPr bwMode="auto">
          <a:xfrm>
            <a:off x="5486400" y="3429004"/>
            <a:ext cx="1524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002060"/>
                </a:solidFill>
              </a:rPr>
              <a:t>Классная комната</a:t>
            </a:r>
          </a:p>
        </p:txBody>
      </p:sp>
    </p:spTree>
    <p:extLst>
      <p:ext uri="{BB962C8B-B14F-4D97-AF65-F5344CB8AC3E}">
        <p14:creationId xmlns:p14="http://schemas.microsoft.com/office/powerpoint/2010/main" val="222526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dirty="0" smtClean="0">
                <a:solidFill>
                  <a:srgbClr val="C00000"/>
                </a:solidFill>
              </a:rPr>
              <a:t>«</a:t>
            </a:r>
            <a:r>
              <a:rPr lang="ru-RU" altLang="ru-RU" b="1" dirty="0" err="1" smtClean="0">
                <a:solidFill>
                  <a:srgbClr val="C00000"/>
                </a:solidFill>
              </a:rPr>
              <a:t>Сте</a:t>
            </a:r>
            <a:r>
              <a:rPr lang="ru-RU" altLang="ru-RU" b="1" dirty="0" smtClean="0">
                <a:solidFill>
                  <a:srgbClr val="C00000"/>
                </a:solidFill>
              </a:rPr>
              <a:t> </a:t>
            </a:r>
            <a:r>
              <a:rPr lang="ru-RU" altLang="ru-RU" b="1" dirty="0" err="1" smtClean="0">
                <a:solidFill>
                  <a:srgbClr val="C00000"/>
                </a:solidFill>
              </a:rPr>
              <a:t>Зе</a:t>
            </a:r>
            <a:r>
              <a:rPr lang="ru-RU" altLang="ru-RU" b="1" dirty="0" smtClean="0">
                <a:solidFill>
                  <a:srgbClr val="C00000"/>
                </a:solidFill>
              </a:rPr>
              <a:t> Класс»</a:t>
            </a:r>
            <a:br>
              <a:rPr lang="ru-RU" altLang="ru-RU" b="1" dirty="0" smtClean="0">
                <a:solidFill>
                  <a:srgbClr val="C00000"/>
                </a:solidFill>
              </a:rPr>
            </a:br>
            <a:r>
              <a:rPr lang="ru-RU" altLang="ru-RU" sz="4000" b="1" dirty="0" smtClean="0">
                <a:solidFill>
                  <a:srgbClr val="002060"/>
                </a:solidFill>
              </a:rPr>
              <a:t>(перемешай класс)</a:t>
            </a:r>
            <a:endParaRPr lang="ru-RU" altLang="ru-RU" sz="4000" dirty="0" smtClean="0">
              <a:solidFill>
                <a:srgbClr val="002060"/>
              </a:solidFill>
            </a:endParaRPr>
          </a:p>
        </p:txBody>
      </p:sp>
      <p:sp>
        <p:nvSpPr>
          <p:cNvPr id="39939" name="TextBox 2"/>
          <p:cNvSpPr txBox="1">
            <a:spLocks noChangeArrowheads="1"/>
          </p:cNvSpPr>
          <p:nvPr/>
        </p:nvSpPr>
        <p:spPr bwMode="auto">
          <a:xfrm>
            <a:off x="533400" y="1676400"/>
            <a:ext cx="3657600" cy="4678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000" dirty="0">
                <a:solidFill>
                  <a:srgbClr val="002060"/>
                </a:solidFill>
              </a:rPr>
              <a:t>Обучающая структура, в которой учащиеся молча передвигаются по классу для того, чтобы добавить как можно больше идей участников к своему списку. После своей записи проводят  горизонтальную линию, собирают идеи одноклассников, записывают, снова проводят линию, после чего готовы записывать правильные ответы </a:t>
            </a:r>
          </a:p>
          <a:p>
            <a:pPr eaLnBrk="1" hangingPunct="1"/>
            <a:endParaRPr lang="ru-RU" altLang="ru-RU" dirty="0">
              <a:solidFill>
                <a:srgbClr val="002060"/>
              </a:solidFill>
            </a:endParaRPr>
          </a:p>
        </p:txBody>
      </p:sp>
      <p:pic>
        <p:nvPicPr>
          <p:cNvPr id="39940" name="Рисунок 3" descr="C:\Users\user\Desktop\bigstock_Public_Information_29584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2" y="2057400"/>
            <a:ext cx="3656013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2505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/>
          <a:lstStyle/>
          <a:p>
            <a:r>
              <a:rPr lang="ru-RU" altLang="ru-RU" sz="4000" b="1" dirty="0" smtClean="0">
                <a:solidFill>
                  <a:srgbClr val="C00000"/>
                </a:solidFill>
              </a:rPr>
              <a:t>«</a:t>
            </a:r>
            <a:r>
              <a:rPr lang="ru-RU" altLang="ru-RU" sz="4000" b="1" dirty="0" err="1" smtClean="0">
                <a:solidFill>
                  <a:srgbClr val="C00000"/>
                </a:solidFill>
              </a:rPr>
              <a:t>Микс</a:t>
            </a:r>
            <a:r>
              <a:rPr lang="ru-RU" altLang="ru-RU" sz="4000" b="1" dirty="0" smtClean="0">
                <a:solidFill>
                  <a:srgbClr val="C00000"/>
                </a:solidFill>
              </a:rPr>
              <a:t> </a:t>
            </a:r>
            <a:r>
              <a:rPr lang="ru-RU" altLang="ru-RU" sz="4000" b="1" dirty="0" err="1" smtClean="0">
                <a:solidFill>
                  <a:srgbClr val="C00000"/>
                </a:solidFill>
              </a:rPr>
              <a:t>Пэа</a:t>
            </a:r>
            <a:r>
              <a:rPr lang="ru-RU" altLang="ru-RU" sz="4000" b="1" dirty="0" smtClean="0">
                <a:solidFill>
                  <a:srgbClr val="C00000"/>
                </a:solidFill>
              </a:rPr>
              <a:t> </a:t>
            </a:r>
            <a:r>
              <a:rPr lang="ru-RU" altLang="ru-RU" sz="4000" b="1" dirty="0" err="1" smtClean="0">
                <a:solidFill>
                  <a:srgbClr val="C00000"/>
                </a:solidFill>
              </a:rPr>
              <a:t>Шэа</a:t>
            </a:r>
            <a:r>
              <a:rPr lang="ru-RU" altLang="ru-RU" sz="4000" b="1" dirty="0" smtClean="0">
                <a:solidFill>
                  <a:srgbClr val="C00000"/>
                </a:solidFill>
              </a:rPr>
              <a:t>»</a:t>
            </a:r>
            <a:r>
              <a:rPr lang="ru-RU" altLang="ru-RU" sz="4000" dirty="0" smtClean="0">
                <a:solidFill>
                  <a:srgbClr val="C00000"/>
                </a:solidFill>
              </a:rPr>
              <a:t> </a:t>
            </a:r>
          </a:p>
        </p:txBody>
      </p:sp>
      <p:sp>
        <p:nvSpPr>
          <p:cNvPr id="48131" name="TextBox 2"/>
          <p:cNvSpPr txBox="1">
            <a:spLocks noChangeArrowheads="1"/>
          </p:cNvSpPr>
          <p:nvPr/>
        </p:nvSpPr>
        <p:spPr bwMode="auto">
          <a:xfrm>
            <a:off x="685800" y="1371600"/>
            <a:ext cx="29718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000" dirty="0">
                <a:solidFill>
                  <a:srgbClr val="002060"/>
                </a:solidFill>
              </a:rPr>
              <a:t>Ученики под музыку перемещаются по кабинету, как только музыка прекращает играть, образуют пару для обсуждения темы</a:t>
            </a:r>
          </a:p>
        </p:txBody>
      </p:sp>
      <p:pic>
        <p:nvPicPr>
          <p:cNvPr id="48132" name="Рисунок 3" descr="C:\Users\user\Desktop\teachers-students-fellows-board-white-background-1280x9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1219200"/>
            <a:ext cx="30480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3" name="Рисунок 4" descr="C:\Users\user\Desktop\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276600"/>
            <a:ext cx="1143000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4" name="Рисунок 5" descr="C:\Users\user\Desktop\hello_html_m1d9b6d4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4572006"/>
            <a:ext cx="274320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5" name="TextBox 6"/>
          <p:cNvSpPr txBox="1">
            <a:spLocks noChangeArrowheads="1"/>
          </p:cNvSpPr>
          <p:nvPr/>
        </p:nvSpPr>
        <p:spPr bwMode="auto">
          <a:xfrm>
            <a:off x="381000" y="4419606"/>
            <a:ext cx="4800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000" b="1" dirty="0">
                <a:solidFill>
                  <a:srgbClr val="C00000"/>
                </a:solidFill>
              </a:rPr>
              <a:t>«</a:t>
            </a:r>
            <a:r>
              <a:rPr lang="ru-RU" altLang="ru-RU" sz="4000" b="1" dirty="0" err="1">
                <a:solidFill>
                  <a:srgbClr val="C00000"/>
                </a:solidFill>
              </a:rPr>
              <a:t>Микс</a:t>
            </a:r>
            <a:r>
              <a:rPr lang="ru-RU" altLang="ru-RU" sz="4000" b="1" dirty="0">
                <a:solidFill>
                  <a:srgbClr val="C00000"/>
                </a:solidFill>
              </a:rPr>
              <a:t> Фриз </a:t>
            </a:r>
            <a:r>
              <a:rPr lang="ru-RU" altLang="ru-RU" sz="4000" b="1" dirty="0" err="1">
                <a:solidFill>
                  <a:srgbClr val="C00000"/>
                </a:solidFill>
              </a:rPr>
              <a:t>Груп</a:t>
            </a:r>
            <a:r>
              <a:rPr lang="ru-RU" altLang="ru-RU" sz="4000" b="1" dirty="0">
                <a:solidFill>
                  <a:srgbClr val="C00000"/>
                </a:solidFill>
              </a:rPr>
              <a:t>»</a:t>
            </a:r>
          </a:p>
        </p:txBody>
      </p:sp>
      <p:sp>
        <p:nvSpPr>
          <p:cNvPr id="48136" name="TextBox 7"/>
          <p:cNvSpPr txBox="1">
            <a:spLocks noChangeArrowheads="1"/>
          </p:cNvSpPr>
          <p:nvPr/>
        </p:nvSpPr>
        <p:spPr bwMode="auto">
          <a:xfrm>
            <a:off x="685800" y="5334002"/>
            <a:ext cx="41148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000" dirty="0">
                <a:solidFill>
                  <a:srgbClr val="002060"/>
                </a:solidFill>
              </a:rPr>
              <a:t>Образуют группы для обсуждения. Количество человек в группе не ограничено</a:t>
            </a:r>
          </a:p>
        </p:txBody>
      </p:sp>
    </p:spTree>
    <p:extLst>
      <p:ext uri="{BB962C8B-B14F-4D97-AF65-F5344CB8AC3E}">
        <p14:creationId xmlns:p14="http://schemas.microsoft.com/office/powerpoint/2010/main" val="2918552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ъект 1"/>
          <p:cNvSpPr>
            <a:spLocks noGrp="1"/>
          </p:cNvSpPr>
          <p:nvPr>
            <p:ph idx="1"/>
          </p:nvPr>
        </p:nvSpPr>
        <p:spPr>
          <a:xfrm>
            <a:off x="141289" y="1266831"/>
            <a:ext cx="8894762" cy="3446463"/>
          </a:xfrm>
          <a:solidFill>
            <a:schemeClr val="bg1"/>
          </a:solidFill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Урок должен обеспечивать </a:t>
            </a:r>
            <a:r>
              <a:rPr lang="ru-RU" sz="2000" b="1" dirty="0" smtClean="0">
                <a:solidFill>
                  <a:srgbClr val="002060"/>
                </a:solidFill>
              </a:rPr>
              <a:t>результаты учебного процесса, </a:t>
            </a:r>
            <a:r>
              <a:rPr lang="ru-RU" sz="2100" b="1" dirty="0" smtClean="0">
                <a:solidFill>
                  <a:srgbClr val="002060"/>
                </a:solidFill>
              </a:rPr>
              <a:t>социализацию</a:t>
            </a:r>
            <a:r>
              <a:rPr lang="ru-RU" sz="2000" b="1" dirty="0" smtClean="0">
                <a:solidFill>
                  <a:srgbClr val="002060"/>
                </a:solidFill>
              </a:rPr>
              <a:t>,</a:t>
            </a:r>
            <a:r>
              <a:rPr lang="ru-RU" sz="2000" dirty="0" smtClean="0">
                <a:solidFill>
                  <a:srgbClr val="002060"/>
                </a:solidFill>
              </a:rPr>
              <a:t> развитие</a:t>
            </a:r>
            <a:r>
              <a:rPr lang="ru-RU" sz="2000" b="1" dirty="0" smtClean="0">
                <a:solidFill>
                  <a:srgbClr val="002060"/>
                </a:solidFill>
              </a:rPr>
              <a:t> </a:t>
            </a:r>
            <a:r>
              <a:rPr lang="ru-RU" sz="2200" b="1" dirty="0" smtClean="0">
                <a:solidFill>
                  <a:srgbClr val="002060"/>
                </a:solidFill>
              </a:rPr>
              <a:t>познавательной</a:t>
            </a:r>
            <a:r>
              <a:rPr lang="ru-RU" sz="2200" dirty="0" smtClean="0">
                <a:solidFill>
                  <a:srgbClr val="002060"/>
                </a:solidFill>
              </a:rPr>
              <a:t>,</a:t>
            </a:r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ru-RU" sz="2300" b="1" dirty="0" smtClean="0">
                <a:solidFill>
                  <a:srgbClr val="002060"/>
                </a:solidFill>
              </a:rPr>
              <a:t>эмоциональной</a:t>
            </a:r>
            <a:r>
              <a:rPr lang="ru-RU" sz="2000" dirty="0" smtClean="0">
                <a:solidFill>
                  <a:srgbClr val="002060"/>
                </a:solidFill>
              </a:rPr>
              <a:t> и </a:t>
            </a:r>
            <a:r>
              <a:rPr lang="ru-RU" b="1" dirty="0" smtClean="0">
                <a:solidFill>
                  <a:srgbClr val="002060"/>
                </a:solidFill>
              </a:rPr>
              <a:t>волевой сфер </a:t>
            </a:r>
            <a:r>
              <a:rPr lang="ru-RU" sz="2000" dirty="0" smtClean="0">
                <a:solidFill>
                  <a:srgbClr val="002060"/>
                </a:solidFill>
              </a:rPr>
              <a:t>обучаемых, освоение </a:t>
            </a:r>
            <a:r>
              <a:rPr lang="ru-RU" sz="2500" b="1" dirty="0" smtClean="0">
                <a:solidFill>
                  <a:srgbClr val="002060"/>
                </a:solidFill>
              </a:rPr>
              <a:t>правил речевого поведения</a:t>
            </a:r>
            <a:r>
              <a:rPr lang="ru-RU" sz="2000" dirty="0" smtClean="0">
                <a:solidFill>
                  <a:srgbClr val="002060"/>
                </a:solidFill>
              </a:rPr>
              <a:t>, формирование </a:t>
            </a:r>
            <a:r>
              <a:rPr lang="ru-RU" sz="2600" b="1" dirty="0" smtClean="0">
                <a:solidFill>
                  <a:srgbClr val="002060"/>
                </a:solidFill>
              </a:rPr>
              <a:t>дружелюбного отношения </a:t>
            </a:r>
            <a:r>
              <a:rPr lang="ru-RU" sz="2000" dirty="0" smtClean="0">
                <a:solidFill>
                  <a:srgbClr val="002060"/>
                </a:solidFill>
              </a:rPr>
              <a:t>и толерантности друг к другу. Учитель должен делать упор на </a:t>
            </a:r>
            <a:r>
              <a:rPr lang="ru-RU" sz="2700" b="1" dirty="0" smtClean="0">
                <a:solidFill>
                  <a:srgbClr val="002060"/>
                </a:solidFill>
              </a:rPr>
              <a:t>взаимодействие учащихся друг с другом</a:t>
            </a:r>
            <a:r>
              <a:rPr lang="ru-RU" sz="2800" dirty="0" smtClean="0">
                <a:solidFill>
                  <a:srgbClr val="002060"/>
                </a:solidFill>
              </a:rPr>
              <a:t>,</a:t>
            </a:r>
            <a:r>
              <a:rPr lang="ru-RU" sz="2000" dirty="0" smtClean="0">
                <a:solidFill>
                  <a:srgbClr val="002060"/>
                </a:solidFill>
              </a:rPr>
              <a:t> чтобы каждый из них стал активным участником образовательного процесса </a:t>
            </a:r>
            <a:r>
              <a:rPr lang="ru-RU" sz="2800" b="1" dirty="0" smtClean="0">
                <a:solidFill>
                  <a:srgbClr val="002060"/>
                </a:solidFill>
              </a:rPr>
              <a:t>в комфортной</a:t>
            </a:r>
            <a:r>
              <a:rPr lang="ru-RU" sz="2000" dirty="0" smtClean="0">
                <a:solidFill>
                  <a:srgbClr val="002060"/>
                </a:solidFill>
              </a:rPr>
              <a:t> для  себя </a:t>
            </a:r>
            <a:r>
              <a:rPr lang="ru-RU" sz="2800" b="1" dirty="0" smtClean="0">
                <a:solidFill>
                  <a:srgbClr val="002060"/>
                </a:solidFill>
              </a:rPr>
              <a:t>обстановке</a:t>
            </a:r>
            <a:r>
              <a:rPr lang="ru-RU" sz="2000" dirty="0" smtClean="0"/>
              <a:t>. </a:t>
            </a:r>
            <a:endParaRPr lang="en-GB" sz="20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5013180"/>
            <a:ext cx="68541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2800" b="1" dirty="0">
                <a:solidFill>
                  <a:srgbClr val="C00000"/>
                </a:solidFill>
                <a:latin typeface="Times New Roman"/>
                <a:cs typeface="Arial" charset="0"/>
              </a:rPr>
              <a:t>Для большей наглядности: </a:t>
            </a:r>
          </a:p>
          <a:p>
            <a:pPr marL="342900" indent="-342900" eaLnBrk="1" hangingPunct="1">
              <a:buFontTx/>
              <a:buChar char="-"/>
              <a:defRPr/>
            </a:pPr>
            <a:r>
              <a:rPr lang="ru-RU" sz="2800" b="1" dirty="0">
                <a:solidFill>
                  <a:srgbClr val="C00000"/>
                </a:solidFill>
                <a:latin typeface="Times New Roman"/>
                <a:cs typeface="Arial" charset="0"/>
              </a:rPr>
              <a:t>пронумеруем их, и</a:t>
            </a:r>
          </a:p>
          <a:p>
            <a:pPr marL="342900" indent="-342900" eaLnBrk="1" hangingPunct="1">
              <a:buFontTx/>
              <a:buChar char="-"/>
              <a:defRPr/>
            </a:pPr>
            <a:r>
              <a:rPr lang="ru-RU" sz="2800" b="1" dirty="0">
                <a:solidFill>
                  <a:srgbClr val="C00000"/>
                </a:solidFill>
                <a:latin typeface="Times New Roman"/>
                <a:cs typeface="Arial" charset="0"/>
              </a:rPr>
              <a:t>выведем  в </a:t>
            </a:r>
            <a:r>
              <a:rPr lang="ru-RU" sz="2800" b="1" dirty="0" smtClean="0">
                <a:solidFill>
                  <a:srgbClr val="C00000"/>
                </a:solidFill>
                <a:latin typeface="Times New Roman"/>
                <a:cs typeface="Arial" charset="0"/>
              </a:rPr>
              <a:t>сравнительную </a:t>
            </a:r>
            <a:r>
              <a:rPr lang="ru-RU" sz="2800" b="1" dirty="0">
                <a:solidFill>
                  <a:srgbClr val="C00000"/>
                </a:solidFill>
                <a:latin typeface="Times New Roman"/>
                <a:cs typeface="Arial" charset="0"/>
              </a:rPr>
              <a:t>таблицу:</a:t>
            </a:r>
            <a:endParaRPr lang="ru-RU" sz="2800" b="1" dirty="0">
              <a:solidFill>
                <a:srgbClr val="C00000"/>
              </a:solidFill>
              <a:cs typeface="Arial" charset="0"/>
            </a:endParaRPr>
          </a:p>
        </p:txBody>
      </p:sp>
      <p:sp>
        <p:nvSpPr>
          <p:cNvPr id="49156" name="Прямоугольник 2"/>
          <p:cNvSpPr>
            <a:spLocks noChangeArrowheads="1"/>
          </p:cNvSpPr>
          <p:nvPr/>
        </p:nvSpPr>
        <p:spPr bwMode="auto">
          <a:xfrm>
            <a:off x="1244600" y="188642"/>
            <a:ext cx="738981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Arial" charset="0"/>
              </a:rPr>
              <a:t>Вернемся к требованиям ФГОС к современному уроку: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8" name="Семиугольник 7"/>
          <p:cNvSpPr/>
          <p:nvPr/>
        </p:nvSpPr>
        <p:spPr>
          <a:xfrm>
            <a:off x="2916238" y="1412881"/>
            <a:ext cx="215900" cy="576263"/>
          </a:xfrm>
          <a:prstGeom prst="heptagon">
            <a:avLst/>
          </a:prstGeom>
          <a:solidFill>
            <a:srgbClr val="DB5F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9" name="Семиугольник 8"/>
          <p:cNvSpPr/>
          <p:nvPr/>
        </p:nvSpPr>
        <p:spPr>
          <a:xfrm>
            <a:off x="6588127" y="1412881"/>
            <a:ext cx="215900" cy="576263"/>
          </a:xfrm>
          <a:prstGeom prst="heptagon">
            <a:avLst/>
          </a:prstGeom>
          <a:solidFill>
            <a:srgbClr val="DB5F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10" name="Семиугольник 9"/>
          <p:cNvSpPr/>
          <p:nvPr/>
        </p:nvSpPr>
        <p:spPr>
          <a:xfrm>
            <a:off x="20641" y="1824038"/>
            <a:ext cx="217487" cy="576262"/>
          </a:xfrm>
          <a:prstGeom prst="heptagon">
            <a:avLst/>
          </a:prstGeom>
          <a:solidFill>
            <a:srgbClr val="DB5F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11" name="Семиугольник 10"/>
          <p:cNvSpPr/>
          <p:nvPr/>
        </p:nvSpPr>
        <p:spPr>
          <a:xfrm>
            <a:off x="1028701" y="2247906"/>
            <a:ext cx="215900" cy="576263"/>
          </a:xfrm>
          <a:prstGeom prst="heptagon">
            <a:avLst/>
          </a:prstGeom>
          <a:solidFill>
            <a:srgbClr val="DB5F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12" name="Семиугольник 11"/>
          <p:cNvSpPr/>
          <p:nvPr/>
        </p:nvSpPr>
        <p:spPr>
          <a:xfrm>
            <a:off x="5580064" y="1824038"/>
            <a:ext cx="215900" cy="576262"/>
          </a:xfrm>
          <a:prstGeom prst="heptagon">
            <a:avLst/>
          </a:prstGeom>
          <a:solidFill>
            <a:srgbClr val="DB5F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13" name="Семиугольник 12"/>
          <p:cNvSpPr/>
          <p:nvPr/>
        </p:nvSpPr>
        <p:spPr>
          <a:xfrm>
            <a:off x="3276601" y="1824038"/>
            <a:ext cx="215900" cy="576262"/>
          </a:xfrm>
          <a:prstGeom prst="heptagon">
            <a:avLst/>
          </a:prstGeom>
          <a:solidFill>
            <a:srgbClr val="DB5F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14" name="Семиугольник 13"/>
          <p:cNvSpPr/>
          <p:nvPr/>
        </p:nvSpPr>
        <p:spPr>
          <a:xfrm>
            <a:off x="52390" y="2657481"/>
            <a:ext cx="215900" cy="576263"/>
          </a:xfrm>
          <a:prstGeom prst="heptagon">
            <a:avLst/>
          </a:prstGeom>
          <a:solidFill>
            <a:srgbClr val="DB5F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15" name="Семиугольник 14"/>
          <p:cNvSpPr/>
          <p:nvPr/>
        </p:nvSpPr>
        <p:spPr>
          <a:xfrm>
            <a:off x="2484439" y="3068638"/>
            <a:ext cx="215900" cy="576262"/>
          </a:xfrm>
          <a:prstGeom prst="heptagon">
            <a:avLst/>
          </a:prstGeom>
          <a:solidFill>
            <a:srgbClr val="DB5F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16" name="Семиугольник 15"/>
          <p:cNvSpPr/>
          <p:nvPr/>
        </p:nvSpPr>
        <p:spPr>
          <a:xfrm>
            <a:off x="1042990" y="3792538"/>
            <a:ext cx="215900" cy="576262"/>
          </a:xfrm>
          <a:prstGeom prst="heptagon">
            <a:avLst/>
          </a:prstGeom>
          <a:solidFill>
            <a:srgbClr val="DB5F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solidFill>
                  <a:prstClr val="white"/>
                </a:solidFill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269610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5128328"/>
              </p:ext>
            </p:extLst>
          </p:nvPr>
        </p:nvGraphicFramePr>
        <p:xfrm>
          <a:off x="179389" y="549279"/>
          <a:ext cx="8569076" cy="61259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14301">
                  <a:extLst>
                    <a:ext uri="{9D8B030D-6E8A-4147-A177-3AD203B41FA5}"/>
                  </a:extLst>
                </a:gridCol>
                <a:gridCol w="2107091">
                  <a:extLst>
                    <a:ext uri="{9D8B030D-6E8A-4147-A177-3AD203B41FA5}"/>
                  </a:extLst>
                </a:gridCol>
                <a:gridCol w="2247684">
                  <a:extLst>
                    <a:ext uri="{9D8B030D-6E8A-4147-A177-3AD203B41FA5}"/>
                  </a:extLst>
                </a:gridCol>
              </a:tblGrid>
              <a:tr h="5607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</a:rPr>
                        <a:t>Требования к уроку</a:t>
                      </a:r>
                      <a:endParaRPr lang="ru-RU" sz="24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Фронтальный опрос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solidFill>
                            <a:srgbClr val="002060"/>
                          </a:solidFill>
                          <a:effectLst/>
                        </a:rPr>
                        <a:t>Rally</a:t>
                      </a: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600" dirty="0" err="1">
                          <a:solidFill>
                            <a:srgbClr val="002060"/>
                          </a:solidFill>
                          <a:effectLst/>
                        </a:rPr>
                        <a:t>Robin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extLst>
                  <a:ext uri="{0D108BD9-81ED-4DB2-BD59-A6C34878D82A}"/>
                </a:extLst>
              </a:tr>
              <a:tr h="5607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1)  результат учебного 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effectLst/>
                        </a:rPr>
                        <a:t>процесса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да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да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extLst>
                  <a:ext uri="{0D108BD9-81ED-4DB2-BD59-A6C34878D82A}"/>
                </a:extLst>
              </a:tr>
              <a:tr h="6555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2)+8) социализация, взаимодействие учащихся друг с другом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нет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да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extLst>
                  <a:ext uri="{0D108BD9-81ED-4DB2-BD59-A6C34878D82A}"/>
                </a:extLst>
              </a:tr>
              <a:tr h="5607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3) развитие познавательной сферы обучаемых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возможно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да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extLst>
                  <a:ext uri="{0D108BD9-81ED-4DB2-BD59-A6C34878D82A}"/>
                </a:extLst>
              </a:tr>
              <a:tr h="5607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4) развитие эмоциональной сферы обучаемых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возможно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да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extLst>
                  <a:ext uri="{0D108BD9-81ED-4DB2-BD59-A6C34878D82A}"/>
                </a:extLst>
              </a:tr>
              <a:tr h="4229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5) развитие волевой сферы обучаемых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возможно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да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extLst>
                  <a:ext uri="{0D108BD9-81ED-4DB2-BD59-A6C34878D82A}"/>
                </a:extLst>
              </a:tr>
              <a:tr h="4229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6) освоение правил речевого поведения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</a:rPr>
                        <a:t>Скорее нет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да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extLst>
                  <a:ext uri="{0D108BD9-81ED-4DB2-BD59-A6C34878D82A}"/>
                </a:extLst>
              </a:tr>
              <a:tr h="6344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7) формирование дружелюбного отношения и толерантности друг к другу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возможно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да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extLst>
                  <a:ext uri="{0D108BD9-81ED-4DB2-BD59-A6C34878D82A}"/>
                </a:extLst>
              </a:tr>
              <a:tr h="11215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9) комфортная обстановка: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А. для активных,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Б. для тех, кто испытывает затруднения, отвечая перед всем классом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Да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нет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89" marR="6498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Да,</a:t>
                      </a:r>
                      <a:r>
                        <a:rPr lang="ru-RU" sz="1600" baseline="0" dirty="0">
                          <a:effectLst/>
                        </a:rPr>
                        <a:t> </a:t>
                      </a:r>
                      <a:r>
                        <a:rPr lang="ru-RU" sz="1600" baseline="0" dirty="0">
                          <a:effectLst/>
                          <a:latin typeface="Calibri"/>
                          <a:cs typeface="Times New Roman"/>
                        </a:rPr>
                        <a:t> 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 соблюдении  принципов.</a:t>
                      </a:r>
                    </a:p>
                  </a:txBody>
                  <a:tcPr marL="64989" marR="64989" marT="0" marB="0"/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4406461" y="1090184"/>
            <a:ext cx="4392612" cy="574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404546" y="1664855"/>
            <a:ext cx="4392612" cy="5762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406461" y="2195442"/>
            <a:ext cx="4392612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405503" y="2732355"/>
            <a:ext cx="4392612" cy="5762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390724" y="3335220"/>
            <a:ext cx="4392612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97621" y="3838251"/>
            <a:ext cx="4392612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405504" y="4369558"/>
            <a:ext cx="4384730" cy="5762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405503" y="4945820"/>
            <a:ext cx="4392612" cy="16785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1" name="Управляющая кнопка: справка 20">
            <a:hlinkClick r:id="" action="ppaction://noaction" highlightClick="1"/>
          </p:cNvPr>
          <p:cNvSpPr/>
          <p:nvPr/>
        </p:nvSpPr>
        <p:spPr>
          <a:xfrm>
            <a:off x="8388350" y="5456238"/>
            <a:ext cx="504825" cy="56515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099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Заголовок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4000" b="1" smtClean="0"/>
              <a:t>Педагогические эффекты</a:t>
            </a:r>
          </a:p>
        </p:txBody>
      </p:sp>
      <p:sp>
        <p:nvSpPr>
          <p:cNvPr id="54275" name="TextBox 2"/>
          <p:cNvSpPr txBox="1">
            <a:spLocks noChangeArrowheads="1"/>
          </p:cNvSpPr>
          <p:nvPr/>
        </p:nvSpPr>
        <p:spPr bwMode="auto">
          <a:xfrm>
            <a:off x="1143000" y="1219200"/>
            <a:ext cx="7467600" cy="48320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● </a:t>
            </a:r>
            <a:r>
              <a:rPr lang="ru-RU" altLang="ru-RU" sz="2800" b="1" dirty="0">
                <a:solidFill>
                  <a:srgbClr val="002060"/>
                </a:solidFill>
                <a:latin typeface="Georgia" pitchFamily="18" charset="0"/>
              </a:rPr>
              <a:t>Возможность реальной организации сотрудничества детей и учителя</a:t>
            </a:r>
          </a:p>
          <a:p>
            <a:pPr eaLnBrk="1" hangingPunct="1"/>
            <a:r>
              <a:rPr lang="ru-RU" altLang="ru-RU" sz="2800" b="1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● </a:t>
            </a:r>
            <a:r>
              <a:rPr lang="ru-RU" altLang="ru-RU" sz="2800" b="1" dirty="0">
                <a:solidFill>
                  <a:srgbClr val="002060"/>
                </a:solidFill>
                <a:latin typeface="Georgia" pitchFamily="18" charset="0"/>
              </a:rPr>
              <a:t>Решение поставленных целей и задач обучения путем вовлечения всех  без исключения учеников в обучающий процесс</a:t>
            </a:r>
          </a:p>
          <a:p>
            <a:pPr eaLnBrk="1" hangingPunct="1"/>
            <a:r>
              <a:rPr lang="ru-RU" altLang="ru-RU" sz="2800" b="1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● </a:t>
            </a:r>
            <a:r>
              <a:rPr lang="ru-RU" altLang="ru-RU" sz="2800" b="1" dirty="0">
                <a:solidFill>
                  <a:srgbClr val="002060"/>
                </a:solidFill>
                <a:latin typeface="Georgia" pitchFamily="18" charset="0"/>
              </a:rPr>
              <a:t>Создание условий для развития мышления и речи учащихся</a:t>
            </a:r>
          </a:p>
          <a:p>
            <a:pPr eaLnBrk="1" hangingPunct="1"/>
            <a:r>
              <a:rPr lang="ru-RU" altLang="ru-RU" sz="2800" b="1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● </a:t>
            </a:r>
            <a:r>
              <a:rPr lang="ru-RU" altLang="ru-RU" sz="2800" b="1" dirty="0" err="1">
                <a:solidFill>
                  <a:srgbClr val="002060"/>
                </a:solidFill>
                <a:latin typeface="Georgia" pitchFamily="18" charset="0"/>
              </a:rPr>
              <a:t>Здоровьесберегающая</a:t>
            </a:r>
            <a:r>
              <a:rPr lang="ru-RU" altLang="ru-RU" sz="2800" b="1" dirty="0">
                <a:solidFill>
                  <a:srgbClr val="002060"/>
                </a:solidFill>
                <a:latin typeface="Georgia" pitchFamily="18" charset="0"/>
              </a:rPr>
              <a:t> направленность</a:t>
            </a:r>
          </a:p>
        </p:txBody>
      </p:sp>
      <p:pic>
        <p:nvPicPr>
          <p:cNvPr id="54276" name="Рисунок 3" descr="C:\Users\user\Desktop\i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047" y="5322635"/>
            <a:ext cx="2057400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023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55299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55300" name="Picture 2" descr="Затруднения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1" t="1" r="4465" b="14887"/>
          <a:stretch/>
        </p:blipFill>
        <p:spPr bwMode="auto">
          <a:xfrm>
            <a:off x="539552" y="188641"/>
            <a:ext cx="8424936" cy="640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586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5632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56324" name="Picture 2" descr="Преимуществ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4" t="2462" r="1846" b="10359"/>
          <a:stretch/>
        </p:blipFill>
        <p:spPr bwMode="auto">
          <a:xfrm>
            <a:off x="395536" y="0"/>
            <a:ext cx="8748464" cy="65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703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Заголовок 1"/>
          <p:cNvSpPr txBox="1">
            <a:spLocks/>
          </p:cNvSpPr>
          <p:nvPr/>
        </p:nvSpPr>
        <p:spPr bwMode="auto">
          <a:xfrm>
            <a:off x="2555778" y="332656"/>
            <a:ext cx="3760564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3600" b="1" dirty="0">
                <a:solidFill>
                  <a:srgbClr val="C00000"/>
                </a:solidFill>
                <a:latin typeface="Georgia" pitchFamily="18" charset="0"/>
              </a:rPr>
              <a:t>Заключение</a:t>
            </a:r>
            <a:r>
              <a:rPr lang="en-US" sz="3600" b="1" dirty="0">
                <a:solidFill>
                  <a:srgbClr val="C00000"/>
                </a:solidFill>
                <a:latin typeface="Georgia" pitchFamily="18" charset="0"/>
              </a:rPr>
              <a:t>.</a:t>
            </a:r>
            <a:endParaRPr lang="ru-RU" sz="2800" b="1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541469"/>
            <a:ext cx="8460556" cy="4983881"/>
          </a:xfrm>
          <a:solidFill>
            <a:schemeClr val="bg1"/>
          </a:solidFill>
        </p:spPr>
        <p:txBody>
          <a:bodyPr/>
          <a:lstStyle/>
          <a:p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>Не предполагает полный отказ от традиционного подхода. Можно использовать одну из обучающих структур на любом этапе урока.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>Обеспечивает полную вовлеченность всех обучаемых в учебную деятельность;</a:t>
            </a:r>
            <a:endParaRPr lang="en-US" sz="2400" b="1" dirty="0" smtClean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>Обеспечивает социализацию;</a:t>
            </a:r>
            <a:endParaRPr lang="en-US" sz="2400" b="1" dirty="0" smtClean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>Дает возможность создать комфортную, дружелюбную атмосферу;</a:t>
            </a:r>
            <a:endParaRPr lang="en-US" sz="2400" b="1" dirty="0" smtClean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>Позволяет провести урок в соответствии с требованиями ФГОС;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>Отвечает требованиям всех стилей обучения.</a:t>
            </a:r>
          </a:p>
        </p:txBody>
      </p:sp>
      <p:sp>
        <p:nvSpPr>
          <p:cNvPr id="57348" name="Прямоугольник 2"/>
          <p:cNvSpPr>
            <a:spLocks noChangeArrowheads="1"/>
          </p:cNvSpPr>
          <p:nvPr/>
        </p:nvSpPr>
        <p:spPr bwMode="auto">
          <a:xfrm>
            <a:off x="611563" y="1004888"/>
            <a:ext cx="888605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ru-RU" sz="2800" b="1" dirty="0">
                <a:solidFill>
                  <a:srgbClr val="C00000"/>
                </a:solidFill>
                <a:latin typeface="Georgia" pitchFamily="18" charset="0"/>
                <a:cs typeface="Arial" charset="0"/>
              </a:rPr>
              <a:t>Использование Сингапурской методики</a:t>
            </a:r>
            <a:r>
              <a:rPr lang="en-US" sz="2800" b="1" dirty="0">
                <a:solidFill>
                  <a:srgbClr val="C00000"/>
                </a:solidFill>
                <a:latin typeface="Georgia" pitchFamily="18" charset="0"/>
                <a:cs typeface="Arial" charset="0"/>
              </a:rPr>
              <a:t>:</a:t>
            </a:r>
            <a:endParaRPr lang="ru-RU" sz="2400" b="1" dirty="0">
              <a:solidFill>
                <a:srgbClr val="C00000"/>
              </a:solidFill>
              <a:latin typeface="Georgia" pitchFamily="18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472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2699793" y="590550"/>
            <a:ext cx="424844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4800" b="1" dirty="0">
                <a:solidFill>
                  <a:srgbClr val="002060"/>
                </a:solidFill>
                <a:latin typeface="Georgia" pitchFamily="18" charset="0"/>
              </a:rPr>
              <a:t>Пожелание: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36998" y="1628800"/>
            <a:ext cx="8174038" cy="3963988"/>
          </a:xfrm>
        </p:spPr>
        <p:txBody>
          <a:bodyPr/>
          <a:lstStyle/>
          <a:p>
            <a:pPr marL="0" indent="0" algn="ctr">
              <a:buFont typeface="Arial" charset="0"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Georgia" pitchFamily="18" charset="0"/>
              </a:rPr>
              <a:t>Пусть все что меняется, </a:t>
            </a:r>
            <a:endParaRPr lang="en-US" sz="4000" b="1" dirty="0" smtClean="0">
              <a:solidFill>
                <a:srgbClr val="C00000"/>
              </a:solidFill>
              <a:latin typeface="Georgia" pitchFamily="18" charset="0"/>
            </a:endParaRPr>
          </a:p>
          <a:p>
            <a:pPr marL="0" indent="0" algn="ctr">
              <a:buFont typeface="Arial" charset="0"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Georgia" pitchFamily="18" charset="0"/>
              </a:rPr>
              <a:t>и все, что мы можем изменить, </a:t>
            </a:r>
          </a:p>
          <a:p>
            <a:pPr marL="0" indent="0" algn="ctr">
              <a:buFont typeface="Arial" charset="0"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Georgia" pitchFamily="18" charset="0"/>
              </a:rPr>
              <a:t>столкнувшись с этими изменениями, </a:t>
            </a:r>
            <a:endParaRPr lang="en-US" sz="4000" b="1" dirty="0" smtClean="0">
              <a:solidFill>
                <a:srgbClr val="C00000"/>
              </a:solidFill>
              <a:latin typeface="Georgia" pitchFamily="18" charset="0"/>
            </a:endParaRPr>
          </a:p>
          <a:p>
            <a:pPr marL="0" indent="0" algn="ctr">
              <a:buFont typeface="Arial" charset="0"/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Georgia" pitchFamily="18" charset="0"/>
              </a:rPr>
              <a:t>сделают нашу жизнь лучше.</a:t>
            </a:r>
          </a:p>
          <a:p>
            <a:pPr marL="0" indent="0">
              <a:buFont typeface="Arial" charset="0"/>
              <a:buNone/>
            </a:pPr>
            <a:endParaRPr lang="ru-RU" sz="4000" dirty="0" smtClean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723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owerpoint-template">
  <a:themeElements>
    <a:clrScheme name="powerpoint-template-24 9">
      <a:dk1>
        <a:srgbClr val="4D4D4D"/>
      </a:dk1>
      <a:lt1>
        <a:srgbClr val="FFFFFF"/>
      </a:lt1>
      <a:dk2>
        <a:srgbClr val="4D4D4D"/>
      </a:dk2>
      <a:lt2>
        <a:srgbClr val="356D11"/>
      </a:lt2>
      <a:accent1>
        <a:srgbClr val="A8D925"/>
      </a:accent1>
      <a:accent2>
        <a:srgbClr val="5C9B20"/>
      </a:accent2>
      <a:accent3>
        <a:srgbClr val="FFFFFF"/>
      </a:accent3>
      <a:accent4>
        <a:srgbClr val="404040"/>
      </a:accent4>
      <a:accent5>
        <a:srgbClr val="D1E9AC"/>
      </a:accent5>
      <a:accent6>
        <a:srgbClr val="538C1C"/>
      </a:accent6>
      <a:hlink>
        <a:srgbClr val="61CB0C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4793C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0E0F83"/>
        </a:lt2>
        <a:accent1>
          <a:srgbClr val="4049D2"/>
        </a:accent1>
        <a:accent2>
          <a:srgbClr val="494FD9"/>
        </a:accent2>
        <a:accent3>
          <a:srgbClr val="FFFFFF"/>
        </a:accent3>
        <a:accent4>
          <a:srgbClr val="404040"/>
        </a:accent4>
        <a:accent5>
          <a:srgbClr val="AFB1E5"/>
        </a:accent5>
        <a:accent6>
          <a:srgbClr val="4147C4"/>
        </a:accent6>
        <a:hlink>
          <a:srgbClr val="757DD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4B8ACD"/>
        </a:lt2>
        <a:accent1>
          <a:srgbClr val="5C98C2"/>
        </a:accent1>
        <a:accent2>
          <a:srgbClr val="93BAD6"/>
        </a:accent2>
        <a:accent3>
          <a:srgbClr val="FFFFFF"/>
        </a:accent3>
        <a:accent4>
          <a:srgbClr val="404040"/>
        </a:accent4>
        <a:accent5>
          <a:srgbClr val="B5CADD"/>
        </a:accent5>
        <a:accent6>
          <a:srgbClr val="85A8C2"/>
        </a:accent6>
        <a:hlink>
          <a:srgbClr val="AECDE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114682"/>
        </a:lt2>
        <a:accent1>
          <a:srgbClr val="295B99"/>
        </a:accent1>
        <a:accent2>
          <a:srgbClr val="406DA6"/>
        </a:accent2>
        <a:accent3>
          <a:srgbClr val="FFFFFF"/>
        </a:accent3>
        <a:accent4>
          <a:srgbClr val="404040"/>
        </a:accent4>
        <a:accent5>
          <a:srgbClr val="ACB5CA"/>
        </a:accent5>
        <a:accent6>
          <a:srgbClr val="396296"/>
        </a:accent6>
        <a:hlink>
          <a:srgbClr val="5F84B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1984CC"/>
        </a:lt2>
        <a:accent1>
          <a:srgbClr val="0960AF"/>
        </a:accent1>
        <a:accent2>
          <a:srgbClr val="05438C"/>
        </a:accent2>
        <a:accent3>
          <a:srgbClr val="FFFFFF"/>
        </a:accent3>
        <a:accent4>
          <a:srgbClr val="404040"/>
        </a:accent4>
        <a:accent5>
          <a:srgbClr val="AAB6D4"/>
        </a:accent5>
        <a:accent6>
          <a:srgbClr val="043C7E"/>
        </a:accent6>
        <a:hlink>
          <a:srgbClr val="0230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116DE4"/>
        </a:lt2>
        <a:accent1>
          <a:srgbClr val="235CAF"/>
        </a:accent1>
        <a:accent2>
          <a:srgbClr val="54A1EE"/>
        </a:accent2>
        <a:accent3>
          <a:srgbClr val="FFFFFF"/>
        </a:accent3>
        <a:accent4>
          <a:srgbClr val="404040"/>
        </a:accent4>
        <a:accent5>
          <a:srgbClr val="ACB5D4"/>
        </a:accent5>
        <a:accent6>
          <a:srgbClr val="4B91D8"/>
        </a:accent6>
        <a:hlink>
          <a:srgbClr val="1391E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1E5F0B"/>
        </a:lt2>
        <a:accent1>
          <a:srgbClr val="2A830F"/>
        </a:accent1>
        <a:accent2>
          <a:srgbClr val="7CCF38"/>
        </a:accent2>
        <a:accent3>
          <a:srgbClr val="FFFFFF"/>
        </a:accent3>
        <a:accent4>
          <a:srgbClr val="404040"/>
        </a:accent4>
        <a:accent5>
          <a:srgbClr val="ACC1AA"/>
        </a:accent5>
        <a:accent6>
          <a:srgbClr val="70BB32"/>
        </a:accent6>
        <a:hlink>
          <a:srgbClr val="44931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356D11"/>
        </a:lt2>
        <a:accent1>
          <a:srgbClr val="A8D925"/>
        </a:accent1>
        <a:accent2>
          <a:srgbClr val="5C9B20"/>
        </a:accent2>
        <a:accent3>
          <a:srgbClr val="FFFFFF"/>
        </a:accent3>
        <a:accent4>
          <a:srgbClr val="404040"/>
        </a:accent4>
        <a:accent5>
          <a:srgbClr val="D1E9AC"/>
        </a:accent5>
        <a:accent6>
          <a:srgbClr val="538C1C"/>
        </a:accent6>
        <a:hlink>
          <a:srgbClr val="61CB0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540</TotalTime>
  <Words>1235</Words>
  <Application>Microsoft Office PowerPoint</Application>
  <PresentationFormat>Экран (4:3)</PresentationFormat>
  <Paragraphs>222</Paragraphs>
  <Slides>39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39</vt:i4>
      </vt:variant>
    </vt:vector>
  </HeadingPairs>
  <TitlesOfParts>
    <vt:vector size="43" baseType="lpstr">
      <vt:lpstr>Воздушный поток</vt:lpstr>
      <vt:lpstr>powerpoint-template</vt:lpstr>
      <vt:lpstr>Оформление по умолчанию</vt:lpstr>
      <vt:lpstr>1_Оформление по умолчанию</vt:lpstr>
      <vt:lpstr>МЕТОДИЧЕСКИЙ СЕМИНАР  Современные  способы организации учебного процесса.  </vt:lpstr>
      <vt:lpstr>Вопросы:</vt:lpstr>
      <vt:lpstr>Применение современных образовательных технологий и/или методик </vt:lpstr>
      <vt:lpstr>Критическое мышление</vt:lpstr>
      <vt:lpstr>Кластер</vt:lpstr>
      <vt:lpstr>Презентация PowerPoint</vt:lpstr>
      <vt:lpstr>Инсерт</vt:lpstr>
      <vt:lpstr>Презентация PowerPoint</vt:lpstr>
      <vt:lpstr>Ситуационная задача. Кейс-задача.</vt:lpstr>
      <vt:lpstr> Техника МЕНТАЛЬНЫХ КАРТ    «Карта Ума»                Автор: Тони Бьюзен (Tony Buzan, род. 2 июня 1943, Лондон) – психолог, автор методики запоминания, творчества и организации мышления – «Карты ума» (памяти). </vt:lpstr>
      <vt:lpstr>Презентация PowerPoint</vt:lpstr>
      <vt:lpstr>Сингапурская методика обучения</vt:lpstr>
      <vt:lpstr>По основным положениям  ФГОС  и  ООП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Технология основана на командных формах работы</vt:lpstr>
      <vt:lpstr>Презентация PowerPoint</vt:lpstr>
      <vt:lpstr>Парты должны отходить лучами от учительского стола для того, чтобы никто не сидел спиной к учителю</vt:lpstr>
      <vt:lpstr>«Хай Фай» (сигнал тишины)</vt:lpstr>
      <vt:lpstr>«Мэнэдж  Мэт» (КАРТОЧКА- инструмент для управления классом)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«Конэрс» (углы)</vt:lpstr>
      <vt:lpstr>«Сте Зе Класс» (перемешай класс)</vt:lpstr>
      <vt:lpstr>«Микс Пэа Шэа» </vt:lpstr>
      <vt:lpstr>Презентация PowerPoint</vt:lpstr>
      <vt:lpstr>Презентация PowerPoint</vt:lpstr>
      <vt:lpstr>Педагогические эффекты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Наташа</cp:lastModifiedBy>
  <cp:revision>48</cp:revision>
  <dcterms:created xsi:type="dcterms:W3CDTF">2017-04-16T18:44:05Z</dcterms:created>
  <dcterms:modified xsi:type="dcterms:W3CDTF">2020-02-17T20:00:36Z</dcterms:modified>
</cp:coreProperties>
</file>