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notesSlides/_rels/notesSlide3.xml.rels" ContentType="application/vnd.openxmlformats-package.relationships+xml"/>
  <Override PartName="/ppt/notesSlides/_rels/notesSlide2.xml.rels" ContentType="application/vnd.openxmlformats-package.relationships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s/_rels/slide19.xml.rels" ContentType="application/vnd.openxmlformats-package.relationships+xml"/>
  <Override PartName="/ppt/slides/_rels/slide18.xml.rels" ContentType="application/vnd.openxmlformats-package.relationships+xml"/>
  <Override PartName="/ppt/slides/_rels/slide14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15.xml.rels" ContentType="application/vnd.openxmlformats-package.relationships+xml"/>
  <Override PartName="/ppt/slides/_rels/slide11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6.xml.rels" ContentType="application/vnd.openxmlformats-package.relationships+xml"/>
  <Override PartName="/ppt/slides/_rels/slide7.xml.rels" ContentType="application/vnd.openxmlformats-package.relationships+xml"/>
  <Override PartName="/ppt/slides/_rels/slide10.xml.rels" ContentType="application/vnd.openxmlformats-package.relationships+xml"/>
  <Override PartName="/ppt/slides/_rels/slide5.xml.rels" ContentType="application/vnd.openxmlformats-package.relationships+xml"/>
  <Override PartName="/ppt/slides/_rels/slide17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6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15.xml" ContentType="application/vnd.openxmlformats-officedocument.presentationml.slide+xml"/>
  <Override PartName="/ppt/slides/slide1.xml" ContentType="application/vnd.openxmlformats-officedocument.presentationml.slide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slideLayouts/slideLayout2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.xml.rels" ContentType="application/vnd.openxmlformats-package.relationships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media/image29.jpeg" ContentType="image/jpeg"/>
  <Override PartName="/ppt/media/image26.jpeg" ContentType="image/jpeg"/>
  <Override PartName="/ppt/media/image25.jpeg" ContentType="image/jpeg"/>
  <Override PartName="/ppt/media/image22.jpeg" ContentType="image/jpeg"/>
  <Override PartName="/ppt/media/image23.jpeg" ContentType="image/jpeg"/>
  <Override PartName="/ppt/media/image21.jpeg" ContentType="image/jpeg"/>
  <Override PartName="/ppt/media/image28.jpeg" ContentType="image/jpeg"/>
  <Override PartName="/ppt/media/image24.jpeg" ContentType="image/jpeg"/>
  <Override PartName="/ppt/media/image19.jpeg" ContentType="image/jpeg"/>
  <Override PartName="/ppt/media/image18.jpeg" ContentType="image/jpeg"/>
  <Override PartName="/ppt/media/image17.jpeg" ContentType="image/jpeg"/>
  <Override PartName="/ppt/media/image16.jpeg" ContentType="image/jpeg"/>
  <Override PartName="/ppt/media/image31.jpeg" ContentType="image/jpeg"/>
  <Override PartName="/ppt/media/image15.jpeg" ContentType="image/jpeg"/>
  <Override PartName="/ppt/media/image30.jpeg" ContentType="image/jpeg"/>
  <Override PartName="/ppt/media/image11.jpeg" ContentType="image/jpeg"/>
  <Override PartName="/ppt/media/image8.jpeg" ContentType="image/jpeg"/>
  <Override PartName="/ppt/media/image7.jpeg" ContentType="image/jpeg"/>
  <Override PartName="/ppt/media/image6.png" ContentType="image/png"/>
  <Override PartName="/ppt/media/image10.jpeg" ContentType="image/jpeg"/>
  <Override PartName="/ppt/media/image27.jpeg" ContentType="image/jpeg"/>
  <Override PartName="/ppt/media/image5.png" ContentType="image/png"/>
  <Override PartName="/ppt/media/image4.png" ContentType="image/png"/>
  <Override PartName="/ppt/media/image13.jpeg" ContentType="image/jpeg"/>
  <Override PartName="/ppt/media/image20.jpeg" ContentType="image/jpeg"/>
  <Override PartName="/ppt/media/image12.jpeg" ContentType="image/jpeg"/>
  <Override PartName="/ppt/media/image3.png" ContentType="image/png"/>
  <Override PartName="/ppt/media/image9.jpeg" ContentType="image/jpeg"/>
  <Override PartName="/ppt/media/image2.png" ContentType="image/png"/>
  <Override PartName="/ppt/media/image14.jpeg" ContentType="image/jpeg"/>
  <Override PartName="/ppt/media/image1.png" ContentType="image/png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/>
          <a:p>
            <a:r>
              <a:rPr lang="ru-RU" sz="2000">
                <a:latin typeface="Arial"/>
              </a:rPr>
              <a:t>Для правки формата примечаний щёлкните мышью</a:t>
            </a:r>
            <a:endParaRPr/>
          </a:p>
        </p:txBody>
      </p:sp>
      <p:sp>
        <p:nvSpPr>
          <p:cNvPr id="74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r>
              <a:rPr lang="ru-RU" sz="1400">
                <a:latin typeface="Times New Roman"/>
              </a:rPr>
              <a:t>&lt;заголовок&gt;</a:t>
            </a:r>
            <a:endParaRPr/>
          </a:p>
        </p:txBody>
      </p:sp>
      <p:sp>
        <p:nvSpPr>
          <p:cNvPr id="75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pPr algn="r"/>
            <a:r>
              <a:rPr lang="ru-RU" sz="1400">
                <a:latin typeface="Times New Roman"/>
              </a:rPr>
              <a:t>&lt;дата/время&gt;</a:t>
            </a:r>
            <a:endParaRPr/>
          </a:p>
        </p:txBody>
      </p:sp>
      <p:sp>
        <p:nvSpPr>
          <p:cNvPr id="76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r>
              <a:rPr lang="ru-RU" sz="1400">
                <a:latin typeface="Times New Roman"/>
              </a:rPr>
              <a:t>&lt;нижний колонтитул&gt;</a:t>
            </a:r>
            <a:endParaRPr/>
          </a:p>
        </p:txBody>
      </p:sp>
      <p:sp>
        <p:nvSpPr>
          <p:cNvPr id="77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pPr algn="r"/>
            <a:fld id="{F2062306-B3A9-47D5-911F-18963113CA93}" type="slidenum">
              <a:rPr lang="ru-RU" sz="1400">
                <a:latin typeface="Times New Roman"/>
              </a:rPr>
              <a:t>&lt;номер&gt;</a:t>
            </a:fld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1" name="CustomShape 2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/>
          <a:p>
            <a:pPr algn="r">
              <a:lnSpc>
                <a:spcPct val="100000"/>
              </a:lnSpc>
            </a:pPr>
            <a:fld id="{ADC3E0F6-7A96-4AE2-A5E1-62BC5EA059B6}" type="slidenum">
              <a:rPr lang="ru-RU" sz="1200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3" name="CustomShape 2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/>
          <a:p>
            <a:pPr algn="r">
              <a:lnSpc>
                <a:spcPct val="100000"/>
              </a:lnSpc>
            </a:pPr>
            <a:fld id="{89473530-AA29-4F63-BDAA-4C19A4BB0A06}" type="slidenum">
              <a:rPr lang="ru-RU" sz="1200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/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1371600" y="3331800"/>
            <a:ext cx="6400080" cy="1751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1371600" y="3331800"/>
            <a:ext cx="6400080" cy="17517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1371600" y="3331800"/>
            <a:ext cx="3123000" cy="17517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4651200" y="3331800"/>
            <a:ext cx="3123000" cy="17517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421920" y="1371600"/>
            <a:ext cx="8228880" cy="84751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1371600" y="333180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1371600" y="424728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4651200" y="3331800"/>
            <a:ext cx="3123000" cy="17517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1371600" y="3331800"/>
            <a:ext cx="3123000" cy="17517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51200" y="333180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651200" y="424728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1371600" y="333180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51200" y="333180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1371600" y="4247280"/>
            <a:ext cx="640008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1371600" y="3331800"/>
            <a:ext cx="640008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1371600" y="4247280"/>
            <a:ext cx="640008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1371600" y="333180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51200" y="333180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651200" y="424728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1371600" y="424728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1371600" y="3331800"/>
            <a:ext cx="6400080" cy="17517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1371600" y="3331800"/>
            <a:ext cx="6400080" cy="17517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5" name="" descr=""/>
          <p:cNvPicPr/>
          <p:nvPr/>
        </p:nvPicPr>
        <p:blipFill>
          <a:blip r:embed="rId2"/>
          <a:stretch/>
        </p:blipFill>
        <p:spPr>
          <a:xfrm>
            <a:off x="3474000" y="3331800"/>
            <a:ext cx="2195280" cy="1751760"/>
          </a:xfrm>
          <a:prstGeom prst="rect">
            <a:avLst/>
          </a:prstGeom>
          <a:ln>
            <a:noFill/>
          </a:ln>
        </p:spPr>
      </p:pic>
      <p:pic>
        <p:nvPicPr>
          <p:cNvPr id="36" name="" descr=""/>
          <p:cNvPicPr/>
          <p:nvPr/>
        </p:nvPicPr>
        <p:blipFill>
          <a:blip r:embed="rId3"/>
          <a:stretch/>
        </p:blipFill>
        <p:spPr>
          <a:xfrm>
            <a:off x="3474000" y="3331800"/>
            <a:ext cx="2195280" cy="175176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0" name="PlaceHolder 2"/>
          <p:cNvSpPr>
            <a:spLocks noGrp="1"/>
          </p:cNvSpPr>
          <p:nvPr>
            <p:ph type="subTitle"/>
          </p:nvPr>
        </p:nvSpPr>
        <p:spPr>
          <a:xfrm>
            <a:off x="1371600" y="3331800"/>
            <a:ext cx="6400080" cy="1751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1371600" y="3331800"/>
            <a:ext cx="6400080" cy="17517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1371600" y="3331800"/>
            <a:ext cx="3123000" cy="17517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4651200" y="3331800"/>
            <a:ext cx="3123000" cy="17517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subTitle"/>
          </p:nvPr>
        </p:nvSpPr>
        <p:spPr>
          <a:xfrm>
            <a:off x="421920" y="1371600"/>
            <a:ext cx="8228880" cy="84751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1371600" y="333180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1371600" y="424728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1" name="PlaceHolder 4"/>
          <p:cNvSpPr>
            <a:spLocks noGrp="1"/>
          </p:cNvSpPr>
          <p:nvPr>
            <p:ph type="body"/>
          </p:nvPr>
        </p:nvSpPr>
        <p:spPr>
          <a:xfrm>
            <a:off x="4651200" y="3331800"/>
            <a:ext cx="3123000" cy="17517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1371600" y="3331800"/>
            <a:ext cx="3123000" cy="17517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4651200" y="333180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5" name="PlaceHolder 4"/>
          <p:cNvSpPr>
            <a:spLocks noGrp="1"/>
          </p:cNvSpPr>
          <p:nvPr>
            <p:ph type="body"/>
          </p:nvPr>
        </p:nvSpPr>
        <p:spPr>
          <a:xfrm>
            <a:off x="4651200" y="424728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1371600" y="333180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4651200" y="333180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1371600" y="4247280"/>
            <a:ext cx="640008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1371600" y="3331800"/>
            <a:ext cx="640008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1371600" y="4247280"/>
            <a:ext cx="640008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1371600" y="333180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51200" y="333180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651200" y="424728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7" name="PlaceHolder 5"/>
          <p:cNvSpPr>
            <a:spLocks noGrp="1"/>
          </p:cNvSpPr>
          <p:nvPr>
            <p:ph type="body"/>
          </p:nvPr>
        </p:nvSpPr>
        <p:spPr>
          <a:xfrm>
            <a:off x="1371600" y="4247280"/>
            <a:ext cx="3123000" cy="83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1371600" y="3331800"/>
            <a:ext cx="6400080" cy="17517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1371600" y="3331800"/>
            <a:ext cx="6400080" cy="17517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71" name="" descr=""/>
          <p:cNvPicPr/>
          <p:nvPr/>
        </p:nvPicPr>
        <p:blipFill>
          <a:blip r:embed="rId2"/>
          <a:stretch/>
        </p:blipFill>
        <p:spPr>
          <a:xfrm>
            <a:off x="3474000" y="3331800"/>
            <a:ext cx="2195280" cy="1751760"/>
          </a:xfrm>
          <a:prstGeom prst="rect">
            <a:avLst/>
          </a:prstGeom>
          <a:ln>
            <a:noFill/>
          </a:ln>
        </p:spPr>
      </p:pic>
      <p:pic>
        <p:nvPicPr>
          <p:cNvPr id="72" name="" descr=""/>
          <p:cNvPicPr/>
          <p:nvPr/>
        </p:nvPicPr>
        <p:blipFill>
          <a:blip r:embed="rId3"/>
          <a:stretch/>
        </p:blipFill>
        <p:spPr>
          <a:xfrm>
            <a:off x="3474000" y="3331800"/>
            <a:ext cx="2195280" cy="175176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8880" cy="1828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subTitle"/>
          </p:nvPr>
        </p:nvSpPr>
        <p:spPr>
          <a:xfrm>
            <a:off x="1371600" y="3331800"/>
            <a:ext cx="6400080" cy="1751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ru-RU" sz="3200">
                <a:latin typeface="Arial"/>
              </a:rPr>
              <a:t>Для правки структуры щёлкните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 sz="2800">
                <a:latin typeface="Arial"/>
              </a:rPr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 sz="2400">
                <a:latin typeface="Arial"/>
              </a:rPr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 sz="2000">
                <a:latin typeface="Arial"/>
              </a:rPr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Седьмой уровень структуры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ru-RU" sz="4400">
                <a:latin typeface="Arial"/>
              </a:rPr>
              <a:t>Для правки текста заголовка щёлкните мышью</a:t>
            </a:r>
            <a:endParaRPr/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ru-RU" sz="3200">
                <a:latin typeface="Arial"/>
              </a:rPr>
              <a:t>Для правки структуры щёлкните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 sz="2800">
                <a:latin typeface="Arial"/>
              </a:rPr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 sz="2400">
                <a:latin typeface="Arial"/>
              </a:rPr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 sz="2000">
                <a:latin typeface="Arial"/>
              </a:rPr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Седьмой уровень структуры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1.jpeg"/><Relationship Id="rId3" Type="http://schemas.openxmlformats.org/officeDocument/2006/relationships/image" Target="../media/image12.jpeg"/><Relationship Id="rId4" Type="http://schemas.openxmlformats.org/officeDocument/2006/relationships/slideLayout" Target="../slideLayouts/slideLayout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image" Target="../media/image15.jpeg"/><Relationship Id="rId3" Type="http://schemas.openxmlformats.org/officeDocument/2006/relationships/slideLayout" Target="../slideLayouts/slideLayout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slideLayout" Target="../slideLayouts/slideLayout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image" Target="../media/image18.jpeg"/><Relationship Id="rId3" Type="http://schemas.openxmlformats.org/officeDocument/2006/relationships/slideLayout" Target="../slideLayouts/slideLayout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image" Target="../media/image20.jpeg"/><Relationship Id="rId3" Type="http://schemas.openxmlformats.org/officeDocument/2006/relationships/image" Target="../media/image21.jpeg"/><Relationship Id="rId4" Type="http://schemas.openxmlformats.org/officeDocument/2006/relationships/slideLayout" Target="../slideLayouts/slideLayout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image" Target="../media/image23.jpeg"/><Relationship Id="rId3" Type="http://schemas.openxmlformats.org/officeDocument/2006/relationships/slideLayout" Target="../slideLayouts/slideLayout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slideLayout" Target="../slideLayouts/slideLayout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image" Target="../media/image26.jpeg"/><Relationship Id="rId3" Type="http://schemas.openxmlformats.org/officeDocument/2006/relationships/slideLayout" Target="../slideLayouts/slideLayout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7.jpeg"/><Relationship Id="rId2" Type="http://schemas.openxmlformats.org/officeDocument/2006/relationships/slideLayout" Target="../slideLayouts/slideLayout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slideLayout" Target="../slideLayouts/slideLayout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29.jpeg"/><Relationship Id="rId2" Type="http://schemas.openxmlformats.org/officeDocument/2006/relationships/slideLayout" Target="../slideLayouts/slideLayout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30.jpeg"/><Relationship Id="rId2" Type="http://schemas.openxmlformats.org/officeDocument/2006/relationships/image" Target="../media/image31.jpeg"/><Relationship Id="rId3" Type="http://schemas.openxmlformats.org/officeDocument/2006/relationships/slideLayout" Target="../slideLayouts/slideLayout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CustomShape 1"/>
          <p:cNvSpPr/>
          <p:nvPr/>
        </p:nvSpPr>
        <p:spPr>
          <a:xfrm>
            <a:off x="285840" y="857160"/>
            <a:ext cx="8500320" cy="1928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r>
              <a:rPr b="1" lang="ru-RU" sz="4800" strike="noStrike" cap="all">
                <a:solidFill>
                  <a:srgbClr val="e9d596"/>
                </a:solidFill>
                <a:latin typeface="Lucida Sans"/>
              </a:rPr>
              <a:t>МБОУ СОШ №26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4800" strike="noStrike" cap="all">
                <a:solidFill>
                  <a:srgbClr val="e9d596"/>
                </a:solidFill>
                <a:latin typeface="Lucida Sans"/>
              </a:rPr>
              <a:t>Проект «Паломнический маршрут по святым местам Кубани»</a:t>
            </a:r>
            <a:endParaRPr/>
          </a:p>
        </p:txBody>
      </p:sp>
      <p:sp>
        <p:nvSpPr>
          <p:cNvPr id="79" name="CustomShape 2"/>
          <p:cNvSpPr/>
          <p:nvPr/>
        </p:nvSpPr>
        <p:spPr>
          <a:xfrm>
            <a:off x="1285920" y="5862600"/>
            <a:ext cx="6400080" cy="99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lang="ru-RU" sz="2800" strike="noStrike">
                <a:solidFill>
                  <a:srgbClr val="ffffff"/>
                </a:solidFill>
                <a:latin typeface="Book Antiqua"/>
              </a:rPr>
              <a:t>Подготовила учитель ОПК и ОРКСЭ Воронина Ю.С. 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2800" strike="noStrike">
                <a:solidFill>
                  <a:srgbClr val="ffffff"/>
                </a:solidFill>
                <a:latin typeface="Book Antiqua"/>
              </a:rPr>
              <a:t>2015год </a:t>
            </a:r>
            <a:endParaRPr/>
          </a:p>
        </p:txBody>
      </p:sp>
      <p:pic>
        <p:nvPicPr>
          <p:cNvPr id="80" name="Рисунок 3" descr=""/>
          <p:cNvPicPr/>
          <p:nvPr/>
        </p:nvPicPr>
        <p:blipFill>
          <a:blip r:embed="rId1"/>
          <a:stretch/>
        </p:blipFill>
        <p:spPr>
          <a:xfrm>
            <a:off x="3143160" y="3000240"/>
            <a:ext cx="2761560" cy="2856960"/>
          </a:xfrm>
          <a:prstGeom prst="rect">
            <a:avLst/>
          </a:prstGeom>
          <a:ln w="9360">
            <a:noFill/>
          </a:ln>
        </p:spPr>
      </p:pic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CustomShape 1"/>
          <p:cNvSpPr/>
          <p:nvPr/>
        </p:nvSpPr>
        <p:spPr>
          <a:xfrm>
            <a:off x="571320" y="2714760"/>
            <a:ext cx="7771680" cy="1642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pPr algn="ctr">
              <a:lnSpc>
                <a:spcPct val="100000"/>
              </a:lnSpc>
            </a:pPr>
            <a:r>
              <a:rPr b="1" lang="ru-RU" sz="4800" strike="noStrike" cap="all">
                <a:solidFill>
                  <a:srgbClr val="d4bf79"/>
                </a:solidFill>
                <a:latin typeface="Times New Roman"/>
              </a:rPr>
              <a:t>Цель  проекта: знакомство учеников со святыми местами Кубани. Расширение знаний учащихся о культуре родного края.</a:t>
            </a:r>
            <a:endParaRPr/>
          </a:p>
        </p:txBody>
      </p:sp>
      <p:sp>
        <p:nvSpPr>
          <p:cNvPr id="82" name="CustomShape 2"/>
          <p:cNvSpPr/>
          <p:nvPr/>
        </p:nvSpPr>
        <p:spPr>
          <a:xfrm>
            <a:off x="785880" y="4303440"/>
            <a:ext cx="7714440" cy="2527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 sz="4000" strike="noStrike" cap="all">
                <a:solidFill>
                  <a:srgbClr val="d4bf79"/>
                </a:solidFill>
                <a:latin typeface="Times New Roman"/>
                <a:ea typeface="DejaVu Sans"/>
              </a:rPr>
              <a:t>Формирование познавательного  интереса учащихся к ОПК.</a:t>
            </a:r>
            <a:endParaRPr/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CustomShape 1"/>
          <p:cNvSpPr/>
          <p:nvPr/>
        </p:nvSpPr>
        <p:spPr>
          <a:xfrm>
            <a:off x="642960" y="1143000"/>
            <a:ext cx="7771680" cy="5714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r>
              <a:rPr b="1" lang="ru-RU" sz="3100" strike="noStrike" cap="all">
                <a:solidFill>
                  <a:srgbClr val="e9d596"/>
                </a:solidFill>
                <a:latin typeface="Lucida Sans"/>
              </a:rPr>
              <a:t>1. Познакомить учащихся со святыми  местами Кубани.</a:t>
            </a:r>
            <a:endParaRPr/>
          </a:p>
          <a:p>
            <a:r>
              <a:rPr b="1" lang="ru-RU" sz="3100" strike="noStrike" cap="all">
                <a:solidFill>
                  <a:srgbClr val="e9d596"/>
                </a:solidFill>
                <a:latin typeface="Lucida Sans"/>
              </a:rPr>
              <a:t> </a:t>
            </a:r>
            <a:endParaRPr/>
          </a:p>
          <a:p>
            <a:r>
              <a:rPr b="1" i="1" lang="ru-RU" sz="3100" strike="noStrike" cap="all">
                <a:solidFill>
                  <a:srgbClr val="e9d596"/>
                </a:solidFill>
                <a:latin typeface="Lucida Sans"/>
              </a:rPr>
              <a:t>2. </a:t>
            </a:r>
            <a:r>
              <a:rPr b="1" lang="ru-RU" sz="3100" strike="noStrike" cap="all">
                <a:solidFill>
                  <a:srgbClr val="e9d596"/>
                </a:solidFill>
                <a:latin typeface="Lucida Sans"/>
              </a:rPr>
              <a:t>Воспитывать уважение к религиозным, культурным, духовным ценностям православного казачества.</a:t>
            </a:r>
            <a:endParaRPr/>
          </a:p>
          <a:p>
            <a:endParaRPr/>
          </a:p>
          <a:p>
            <a:r>
              <a:rPr b="1" lang="ru-RU" sz="3100" strike="noStrike" cap="all">
                <a:solidFill>
                  <a:srgbClr val="e9d596"/>
                </a:solidFill>
                <a:latin typeface="Lucida Sans"/>
              </a:rPr>
              <a:t>3.Познакомить с историей возникновения святых источников, храмов, часовен.</a:t>
            </a:r>
            <a:endParaRPr/>
          </a:p>
          <a:p>
            <a:pPr algn="ctr">
              <a:lnSpc>
                <a:spcPct val="90000"/>
              </a:lnSpc>
            </a:pPr>
            <a:endParaRPr/>
          </a:p>
        </p:txBody>
      </p:sp>
      <p:sp>
        <p:nvSpPr>
          <p:cNvPr id="84" name="CustomShape 2"/>
          <p:cNvSpPr/>
          <p:nvPr/>
        </p:nvSpPr>
        <p:spPr>
          <a:xfrm>
            <a:off x="1071360" y="357120"/>
            <a:ext cx="6400080" cy="175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lang="ru-RU" sz="2800" strike="noStrike">
                <a:solidFill>
                  <a:srgbClr val="ffffff"/>
                </a:solidFill>
                <a:latin typeface="Book Antiqua"/>
              </a:rPr>
              <a:t>ЗАДАЧИ ПРОЕКТА:</a:t>
            </a:r>
            <a:endParaRPr/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CustomShape 1"/>
          <p:cNvSpPr/>
          <p:nvPr/>
        </p:nvSpPr>
        <p:spPr>
          <a:xfrm>
            <a:off x="714240" y="0"/>
            <a:ext cx="7771680" cy="3285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r>
              <a:rPr b="1" lang="ru-RU" sz="2800" strike="noStrike" cap="all">
                <a:solidFill>
                  <a:srgbClr val="e9d596"/>
                </a:solidFill>
                <a:latin typeface="Times New Roman"/>
              </a:rPr>
              <a:t>Актуальность проекта: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800" strike="noStrike" cap="all">
                <a:solidFill>
                  <a:srgbClr val="e9d596"/>
                </a:solidFill>
                <a:latin typeface="Times New Roman"/>
              </a:rPr>
              <a:t>наше государство, Президент РФ  и  патриарх подчеркивают важность формирования у учащихся нравственных ориентиров, уважения  к  культуре народа, истории, памяти своих предков.</a:t>
            </a:r>
            <a:endParaRPr/>
          </a:p>
        </p:txBody>
      </p:sp>
      <p:pic>
        <p:nvPicPr>
          <p:cNvPr id="86" name="Picture 5" descr=""/>
          <p:cNvPicPr/>
          <p:nvPr/>
        </p:nvPicPr>
        <p:blipFill>
          <a:blip r:embed="rId1"/>
          <a:stretch/>
        </p:blipFill>
        <p:spPr>
          <a:xfrm>
            <a:off x="2143080" y="3322440"/>
            <a:ext cx="4505040" cy="3372840"/>
          </a:xfrm>
          <a:prstGeom prst="rect">
            <a:avLst/>
          </a:prstGeom>
          <a:ln w="9360">
            <a:noFill/>
          </a:ln>
        </p:spPr>
      </p:pic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CustomShape 1"/>
          <p:cNvSpPr/>
          <p:nvPr/>
        </p:nvSpPr>
        <p:spPr>
          <a:xfrm>
            <a:off x="457200" y="274680"/>
            <a:ext cx="8228880" cy="791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3200" strike="noStrike">
                <a:solidFill>
                  <a:srgbClr val="e9d596"/>
                </a:solidFill>
                <a:latin typeface="Times New Roman"/>
              </a:rPr>
              <a:t>Современные образовательные технологии</a:t>
            </a:r>
            <a:endParaRPr/>
          </a:p>
        </p:txBody>
      </p:sp>
      <p:graphicFrame>
        <p:nvGraphicFramePr>
          <p:cNvPr id="88" name="Table 2"/>
          <p:cNvGraphicFramePr/>
          <p:nvPr/>
        </p:nvGraphicFramePr>
        <p:xfrm>
          <a:off x="457200" y="990720"/>
          <a:ext cx="8228880" cy="5866560"/>
        </p:xfrm>
        <a:graphic>
          <a:graphicData uri="http://schemas.openxmlformats.org/drawingml/2006/table">
            <a:tbl>
              <a:tblPr/>
              <a:tblGrid>
                <a:gridCol w="2895480"/>
                <a:gridCol w="5333760"/>
              </a:tblGrid>
              <a:tr h="65880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Технология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Виды  деятельности</a:t>
                      </a:r>
                      <a:endParaRPr/>
                    </a:p>
                  </a:txBody>
                  <a:tcPr/>
                </a:tc>
              </a:tr>
              <a:tr h="83628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Игровая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Путешествия по Святым  местам, заочные экскурсии, ролевые игры</a:t>
                      </a:r>
                      <a:endParaRPr/>
                    </a:p>
                  </a:txBody>
                  <a:tcPr/>
                </a:tc>
              </a:tr>
              <a:tr h="83484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Развивающего обучения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Работа  с источниками, самостоятельное овладение основными понятиями</a:t>
                      </a:r>
                      <a:endParaRPr/>
                    </a:p>
                  </a:txBody>
                  <a:tcPr/>
                </a:tc>
              </a:tr>
              <a:tr h="12063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Объяснительно-иллюстрированного  обучения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Формирование умения информировать, просвещать других, используя иллюстрации</a:t>
                      </a:r>
                      <a:endParaRPr/>
                    </a:p>
                  </a:txBody>
                  <a:tcPr/>
                </a:tc>
              </a:tr>
              <a:tr h="83484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Исследовательской  деятельности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Беседы, встречи  с батюшкой, работа  с архивными документами, экскурсии</a:t>
                      </a:r>
                      <a:endParaRPr/>
                    </a:p>
                  </a:txBody>
                  <a:tcPr/>
                </a:tc>
              </a:tr>
              <a:tr h="83628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Педагогика сотрудничества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Взаимодействие  с каждым учеником, родителями</a:t>
                      </a:r>
                      <a:endParaRPr/>
                    </a:p>
                  </a:txBody>
                  <a:tcPr/>
                </a:tc>
              </a:tr>
              <a:tr h="659520">
                <a:tc>
                  <a:tcPr/>
                </a:tc>
                <a:tc>
                  <a:tcPr/>
                </a:tc>
              </a:tr>
            </a:tbl>
          </a:graphicData>
        </a:graphic>
      </p:graphicFrame>
    </p:spTree>
  </p:cSld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CustomShape 1"/>
          <p:cNvSpPr/>
          <p:nvPr/>
        </p:nvSpPr>
        <p:spPr>
          <a:xfrm>
            <a:off x="785880" y="1714320"/>
            <a:ext cx="7771680" cy="146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pPr algn="ctr">
              <a:lnSpc>
                <a:spcPct val="100000"/>
              </a:lnSpc>
            </a:pPr>
            <a:r>
              <a:rPr b="1" lang="ru-RU" sz="4800" strike="noStrike" cap="all">
                <a:solidFill>
                  <a:srgbClr val="e9d596"/>
                </a:solidFill>
                <a:latin typeface="Lucida Sans"/>
              </a:rPr>
              <a:t>Святые источники «Святая ручка» (расположены между Новороссийском и Анапой)</a:t>
            </a:r>
            <a:endParaRPr/>
          </a:p>
        </p:txBody>
      </p:sp>
      <p:sp>
        <p:nvSpPr>
          <p:cNvPr id="90" name="CustomShape 2"/>
          <p:cNvSpPr/>
          <p:nvPr/>
        </p:nvSpPr>
        <p:spPr>
          <a:xfrm>
            <a:off x="1371600" y="3331800"/>
            <a:ext cx="6400080" cy="175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1" name="Picture 4" descr=""/>
          <p:cNvPicPr/>
          <p:nvPr/>
        </p:nvPicPr>
        <p:blipFill>
          <a:blip r:embed="rId1"/>
          <a:stretch/>
        </p:blipFill>
        <p:spPr>
          <a:xfrm>
            <a:off x="1714320" y="3143160"/>
            <a:ext cx="5742720" cy="3371040"/>
          </a:xfrm>
          <a:prstGeom prst="rect">
            <a:avLst/>
          </a:prstGeom>
          <a:ln>
            <a:noFill/>
          </a:ln>
        </p:spPr>
      </p:pic>
    </p:spTree>
  </p:cSld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CustomShape 1"/>
          <p:cNvSpPr/>
          <p:nvPr/>
        </p:nvSpPr>
        <p:spPr>
          <a:xfrm>
            <a:off x="714240" y="642960"/>
            <a:ext cx="7771680" cy="2999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r>
              <a:rPr b="1" lang="ru-RU" sz="2400" strike="noStrike" cap="all">
                <a:solidFill>
                  <a:srgbClr val="e9d596"/>
                </a:solidFill>
                <a:latin typeface="Lucida Sans"/>
              </a:rPr>
              <a:t>На «Святой ручке» воздвигнуты часовни: во имя Святого великомученика Пантелеимона, Святителя Николая, Иоанна Крестителя, что дает представление о сердечной глубине традиции почитания этих святых. В таких местах остро ощущается особая духовная связь с православными традициями.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93" name="CustomShape 2"/>
          <p:cNvSpPr/>
          <p:nvPr/>
        </p:nvSpPr>
        <p:spPr>
          <a:xfrm>
            <a:off x="1371600" y="3331800"/>
            <a:ext cx="6400080" cy="175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4" name="Picture 2" descr=""/>
          <p:cNvPicPr/>
          <p:nvPr/>
        </p:nvPicPr>
        <p:blipFill>
          <a:blip r:embed="rId1"/>
          <a:stretch/>
        </p:blipFill>
        <p:spPr>
          <a:xfrm>
            <a:off x="285840" y="4134600"/>
            <a:ext cx="1951920" cy="2318040"/>
          </a:xfrm>
          <a:prstGeom prst="rect">
            <a:avLst/>
          </a:prstGeom>
          <a:ln>
            <a:noFill/>
          </a:ln>
        </p:spPr>
      </p:pic>
      <p:pic>
        <p:nvPicPr>
          <p:cNvPr id="95" name="Picture 4" descr=""/>
          <p:cNvPicPr/>
          <p:nvPr/>
        </p:nvPicPr>
        <p:blipFill>
          <a:blip r:embed="rId2"/>
          <a:stretch/>
        </p:blipFill>
        <p:spPr>
          <a:xfrm>
            <a:off x="6643800" y="4357800"/>
            <a:ext cx="1856520" cy="2218680"/>
          </a:xfrm>
          <a:prstGeom prst="rect">
            <a:avLst/>
          </a:prstGeom>
          <a:ln>
            <a:noFill/>
          </a:ln>
        </p:spPr>
      </p:pic>
      <p:pic>
        <p:nvPicPr>
          <p:cNvPr id="96" name="Picture 6" descr=""/>
          <p:cNvPicPr/>
          <p:nvPr/>
        </p:nvPicPr>
        <p:blipFill>
          <a:blip r:embed="rId3"/>
          <a:stretch/>
        </p:blipFill>
        <p:spPr>
          <a:xfrm>
            <a:off x="3000240" y="3357720"/>
            <a:ext cx="3087000" cy="2309040"/>
          </a:xfrm>
          <a:prstGeom prst="rect">
            <a:avLst/>
          </a:prstGeom>
          <a:ln>
            <a:noFill/>
          </a:ln>
        </p:spPr>
      </p:pic>
    </p:spTree>
  </p:cSld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CustomShape 1"/>
          <p:cNvSpPr/>
          <p:nvPr/>
        </p:nvSpPr>
        <p:spPr>
          <a:xfrm>
            <a:off x="642960" y="1785960"/>
            <a:ext cx="7771680" cy="146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r>
              <a:rPr b="1" lang="ru-RU" sz="3600" strike="noStrike" cap="all">
                <a:solidFill>
                  <a:srgbClr val="e9d596"/>
                </a:solidFill>
                <a:latin typeface="Lucida Sans"/>
              </a:rPr>
              <a:t>Часовня Андрея Первозванного в Тамани (станица Тамань и этнографический комплекс «Атамань»)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98" name="CustomShape 2"/>
          <p:cNvSpPr/>
          <p:nvPr/>
        </p:nvSpPr>
        <p:spPr>
          <a:xfrm>
            <a:off x="1371600" y="3331800"/>
            <a:ext cx="6400080" cy="175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9" name="Picture 2" descr=""/>
          <p:cNvPicPr/>
          <p:nvPr/>
        </p:nvPicPr>
        <p:blipFill>
          <a:blip r:embed="rId1"/>
          <a:stretch/>
        </p:blipFill>
        <p:spPr>
          <a:xfrm>
            <a:off x="2786040" y="2571840"/>
            <a:ext cx="3280680" cy="4051080"/>
          </a:xfrm>
          <a:prstGeom prst="rect">
            <a:avLst/>
          </a:prstGeom>
          <a:ln>
            <a:noFill/>
          </a:ln>
        </p:spPr>
      </p:pic>
    </p:spTree>
  </p:cSld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CustomShape 1"/>
          <p:cNvSpPr/>
          <p:nvPr/>
        </p:nvSpPr>
        <p:spPr>
          <a:xfrm>
            <a:off x="500040" y="2071800"/>
            <a:ext cx="7771680" cy="146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pPr algn="ctr">
              <a:lnSpc>
                <a:spcPct val="100000"/>
              </a:lnSpc>
            </a:pPr>
            <a:r>
              <a:rPr b="1" lang="ru-RU" sz="4800" strike="noStrike" cap="all">
                <a:solidFill>
                  <a:srgbClr val="e9d596"/>
                </a:solidFill>
                <a:latin typeface="Lucida Sans"/>
              </a:rPr>
              <a:t>Поклонный крест и храм святого великомученика Пантелеймона </a:t>
            </a:r>
            <a:r>
              <a:rPr b="1" lang="ru-RU" sz="3600" strike="noStrike" cap="all">
                <a:solidFill>
                  <a:srgbClr val="e9d596"/>
                </a:solidFill>
                <a:latin typeface="Lucida Sans"/>
              </a:rPr>
              <a:t>(поселок Кабардинка)</a:t>
            </a:r>
            <a:endParaRPr/>
          </a:p>
        </p:txBody>
      </p:sp>
      <p:sp>
        <p:nvSpPr>
          <p:cNvPr id="101" name="CustomShape 2"/>
          <p:cNvSpPr/>
          <p:nvPr/>
        </p:nvSpPr>
        <p:spPr>
          <a:xfrm>
            <a:off x="1371600" y="3331800"/>
            <a:ext cx="6400080" cy="175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02" name="Picture 2" descr=""/>
          <p:cNvPicPr/>
          <p:nvPr/>
        </p:nvPicPr>
        <p:blipFill>
          <a:blip r:embed="rId1"/>
          <a:stretch/>
        </p:blipFill>
        <p:spPr>
          <a:xfrm>
            <a:off x="4857840" y="3571920"/>
            <a:ext cx="3785400" cy="2809080"/>
          </a:xfrm>
          <a:prstGeom prst="rect">
            <a:avLst/>
          </a:prstGeom>
          <a:ln>
            <a:noFill/>
          </a:ln>
        </p:spPr>
      </p:pic>
      <p:pic>
        <p:nvPicPr>
          <p:cNvPr id="103" name="Picture 4" descr=""/>
          <p:cNvPicPr/>
          <p:nvPr/>
        </p:nvPicPr>
        <p:blipFill>
          <a:blip r:embed="rId2"/>
          <a:stretch/>
        </p:blipFill>
        <p:spPr>
          <a:xfrm>
            <a:off x="192240" y="3571920"/>
            <a:ext cx="4424040" cy="2809080"/>
          </a:xfrm>
          <a:prstGeom prst="rect">
            <a:avLst/>
          </a:prstGeom>
          <a:ln>
            <a:noFill/>
          </a:ln>
        </p:spPr>
      </p:pic>
    </p:spTree>
  </p:cSld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CustomShape 1"/>
          <p:cNvSpPr/>
          <p:nvPr/>
        </p:nvSpPr>
        <p:spPr>
          <a:xfrm>
            <a:off x="714240" y="357120"/>
            <a:ext cx="7771680" cy="146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pPr algn="ctr">
              <a:lnSpc>
                <a:spcPct val="100000"/>
              </a:lnSpc>
            </a:pPr>
            <a:r>
              <a:rPr b="1" lang="ru-RU" sz="4800" strike="noStrike" cap="all">
                <a:solidFill>
                  <a:srgbClr val="e9d596"/>
                </a:solidFill>
                <a:latin typeface="Lucida Sans"/>
              </a:rPr>
              <a:t>Свято Никольский храм в Геленджике</a:t>
            </a:r>
            <a:endParaRPr/>
          </a:p>
        </p:txBody>
      </p:sp>
      <p:sp>
        <p:nvSpPr>
          <p:cNvPr id="105" name="CustomShape 2"/>
          <p:cNvSpPr/>
          <p:nvPr/>
        </p:nvSpPr>
        <p:spPr>
          <a:xfrm>
            <a:off x="1285920" y="5500800"/>
            <a:ext cx="6400080" cy="1356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lang="ru-RU" sz="2800" strike="noStrike">
                <a:solidFill>
                  <a:srgbClr val="ffffff"/>
                </a:solidFill>
                <a:latin typeface="Book Antiqua"/>
              </a:rPr>
              <a:t>Построен в честь Николая Чудотворца.</a:t>
            </a:r>
            <a:endParaRPr/>
          </a:p>
        </p:txBody>
      </p:sp>
      <p:pic>
        <p:nvPicPr>
          <p:cNvPr id="106" name="Picture 2" descr=""/>
          <p:cNvPicPr/>
          <p:nvPr/>
        </p:nvPicPr>
        <p:blipFill>
          <a:blip r:embed="rId1"/>
          <a:stretch/>
        </p:blipFill>
        <p:spPr>
          <a:xfrm>
            <a:off x="1856520" y="1928880"/>
            <a:ext cx="5379120" cy="3571200"/>
          </a:xfrm>
          <a:prstGeom prst="rect">
            <a:avLst/>
          </a:prstGeom>
          <a:ln>
            <a:noFill/>
          </a:ln>
        </p:spPr>
      </p:pic>
    </p:spTree>
  </p:cSld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CustomShape 1"/>
          <p:cNvSpPr/>
          <p:nvPr/>
        </p:nvSpPr>
        <p:spPr>
          <a:xfrm>
            <a:off x="642960" y="2500200"/>
            <a:ext cx="7771680" cy="146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r>
              <a:rPr b="1" lang="ru-RU" sz="4800" strike="noStrike" cap="all">
                <a:solidFill>
                  <a:srgbClr val="e9d596"/>
                </a:solidFill>
                <a:latin typeface="Lucida Sans"/>
              </a:rPr>
              <a:t>Гора святой Нины и Джанхотская усадьба семьи Короленко (15 км от Геленджика)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08" name="CustomShape 2"/>
          <p:cNvSpPr/>
          <p:nvPr/>
        </p:nvSpPr>
        <p:spPr>
          <a:xfrm>
            <a:off x="1371600" y="3331800"/>
            <a:ext cx="6400080" cy="175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09" name="Picture 2" descr=""/>
          <p:cNvPicPr/>
          <p:nvPr/>
        </p:nvPicPr>
        <p:blipFill>
          <a:blip r:embed="rId1"/>
          <a:stretch/>
        </p:blipFill>
        <p:spPr>
          <a:xfrm>
            <a:off x="785880" y="3500280"/>
            <a:ext cx="3692160" cy="2761560"/>
          </a:xfrm>
          <a:prstGeom prst="rect">
            <a:avLst/>
          </a:prstGeom>
          <a:ln>
            <a:noFill/>
          </a:ln>
        </p:spPr>
      </p:pic>
      <p:pic>
        <p:nvPicPr>
          <p:cNvPr id="110" name="Picture 4" descr=""/>
          <p:cNvPicPr/>
          <p:nvPr/>
        </p:nvPicPr>
        <p:blipFill>
          <a:blip r:embed="rId2"/>
          <a:stretch/>
        </p:blipFill>
        <p:spPr>
          <a:xfrm>
            <a:off x="4786200" y="3429000"/>
            <a:ext cx="4109040" cy="2880720"/>
          </a:xfrm>
          <a:prstGeom prst="rect">
            <a:avLst/>
          </a:prstGeom>
          <a:ln>
            <a:noFill/>
          </a:ln>
        </p:spPr>
      </p:pic>
    </p:spTree>
  </p:cSld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CustomShape 1"/>
          <p:cNvSpPr/>
          <p:nvPr/>
        </p:nvSpPr>
        <p:spPr>
          <a:xfrm>
            <a:off x="642960" y="0"/>
            <a:ext cx="7771680" cy="1928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pPr algn="ctr">
              <a:lnSpc>
                <a:spcPct val="100000"/>
              </a:lnSpc>
            </a:pPr>
            <a:r>
              <a:rPr b="1" lang="ru-RU" sz="3200" strike="noStrike" cap="all">
                <a:solidFill>
                  <a:srgbClr val="e9d596"/>
                </a:solidFill>
                <a:latin typeface="Lucida Sans"/>
              </a:rPr>
              <a:t>Обстановка усадьбы Короленко. Дом-музей хранит атмосферу и самобытность того времени.</a:t>
            </a:r>
            <a:endParaRPr/>
          </a:p>
        </p:txBody>
      </p:sp>
      <p:sp>
        <p:nvSpPr>
          <p:cNvPr id="112" name="CustomShape 2"/>
          <p:cNvSpPr/>
          <p:nvPr/>
        </p:nvSpPr>
        <p:spPr>
          <a:xfrm>
            <a:off x="1371600" y="3331800"/>
            <a:ext cx="6400080" cy="175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13" name="Picture 2" descr=""/>
          <p:cNvPicPr/>
          <p:nvPr/>
        </p:nvPicPr>
        <p:blipFill>
          <a:blip r:embed="rId1"/>
          <a:stretch/>
        </p:blipFill>
        <p:spPr>
          <a:xfrm>
            <a:off x="571320" y="4286160"/>
            <a:ext cx="3357000" cy="2176560"/>
          </a:xfrm>
          <a:prstGeom prst="rect">
            <a:avLst/>
          </a:prstGeom>
          <a:ln>
            <a:noFill/>
          </a:ln>
        </p:spPr>
      </p:pic>
      <p:pic>
        <p:nvPicPr>
          <p:cNvPr id="114" name="Picture 4" descr=""/>
          <p:cNvPicPr/>
          <p:nvPr/>
        </p:nvPicPr>
        <p:blipFill>
          <a:blip r:embed="rId2"/>
          <a:stretch/>
        </p:blipFill>
        <p:spPr>
          <a:xfrm>
            <a:off x="5214960" y="4071960"/>
            <a:ext cx="3295080" cy="2445120"/>
          </a:xfrm>
          <a:prstGeom prst="rect">
            <a:avLst/>
          </a:prstGeom>
          <a:ln>
            <a:noFill/>
          </a:ln>
        </p:spPr>
      </p:pic>
      <p:pic>
        <p:nvPicPr>
          <p:cNvPr id="115" name="Picture 6" descr=""/>
          <p:cNvPicPr/>
          <p:nvPr/>
        </p:nvPicPr>
        <p:blipFill>
          <a:blip r:embed="rId3"/>
          <a:stretch/>
        </p:blipFill>
        <p:spPr>
          <a:xfrm>
            <a:off x="2786040" y="2071800"/>
            <a:ext cx="3857040" cy="2714040"/>
          </a:xfrm>
          <a:prstGeom prst="rect">
            <a:avLst/>
          </a:prstGeom>
          <a:ln>
            <a:noFill/>
          </a:ln>
        </p:spPr>
      </p:pic>
    </p:spTree>
  </p:cSld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CustomShape 1"/>
          <p:cNvSpPr/>
          <p:nvPr/>
        </p:nvSpPr>
        <p:spPr>
          <a:xfrm>
            <a:off x="642960" y="1071720"/>
            <a:ext cx="7771680" cy="146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pPr algn="ctr">
              <a:lnSpc>
                <a:spcPct val="100000"/>
              </a:lnSpc>
            </a:pPr>
            <a:r>
              <a:rPr b="1" lang="ru-RU" sz="4800" strike="noStrike" cap="all">
                <a:solidFill>
                  <a:srgbClr val="e9d596"/>
                </a:solidFill>
                <a:latin typeface="Lucida Sans"/>
              </a:rPr>
              <a:t>Храм усекновения главы Иоанна Предтечи (село Прасковеевка, </a:t>
            </a:r>
            <a:r>
              <a:rPr b="1" lang="ru-RU" sz="3600" strike="noStrike" cap="all">
                <a:solidFill>
                  <a:srgbClr val="e9d596"/>
                </a:solidFill>
                <a:latin typeface="Lucida Sans"/>
              </a:rPr>
              <a:t>17 км от Геленджика</a:t>
            </a:r>
            <a:r>
              <a:rPr b="1" lang="ru-RU" sz="4800" strike="noStrike" cap="all">
                <a:solidFill>
                  <a:srgbClr val="e9d596"/>
                </a:solidFill>
                <a:latin typeface="Lucida Sans"/>
              </a:rPr>
              <a:t>) </a:t>
            </a:r>
            <a:endParaRPr/>
          </a:p>
        </p:txBody>
      </p:sp>
      <p:sp>
        <p:nvSpPr>
          <p:cNvPr id="117" name="CustomShape 2"/>
          <p:cNvSpPr/>
          <p:nvPr/>
        </p:nvSpPr>
        <p:spPr>
          <a:xfrm>
            <a:off x="428760" y="5286240"/>
            <a:ext cx="8357400" cy="175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lang="ru-RU" sz="2800" strike="noStrike">
                <a:solidFill>
                  <a:srgbClr val="ffffff"/>
                </a:solidFill>
                <a:latin typeface="Book Antiqua"/>
              </a:rPr>
              <a:t>Поучительна жизнь святых и вера наполняют духовным смыслом процесс оздоровления там, куда следуешь по маршруту паломника.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pic>
        <p:nvPicPr>
          <p:cNvPr id="118" name="Picture 2" descr=""/>
          <p:cNvPicPr/>
          <p:nvPr/>
        </p:nvPicPr>
        <p:blipFill>
          <a:blip r:embed="rId1"/>
          <a:stretch/>
        </p:blipFill>
        <p:spPr>
          <a:xfrm>
            <a:off x="357120" y="2571840"/>
            <a:ext cx="3660120" cy="2737800"/>
          </a:xfrm>
          <a:prstGeom prst="rect">
            <a:avLst/>
          </a:prstGeom>
          <a:ln>
            <a:noFill/>
          </a:ln>
        </p:spPr>
      </p:pic>
      <p:pic>
        <p:nvPicPr>
          <p:cNvPr id="119" name="Picture 4" descr=""/>
          <p:cNvPicPr/>
          <p:nvPr/>
        </p:nvPicPr>
        <p:blipFill>
          <a:blip r:embed="rId2"/>
          <a:stretch/>
        </p:blipFill>
        <p:spPr>
          <a:xfrm>
            <a:off x="4429080" y="2500200"/>
            <a:ext cx="4228920" cy="2809080"/>
          </a:xfrm>
          <a:prstGeom prst="rect">
            <a:avLst/>
          </a:prstGeom>
          <a:ln>
            <a:noFill/>
          </a:ln>
        </p:spPr>
      </p:pic>
    </p:spTree>
  </p:cSld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CustomShape 1"/>
          <p:cNvSpPr/>
          <p:nvPr/>
        </p:nvSpPr>
        <p:spPr>
          <a:xfrm>
            <a:off x="642960" y="1143000"/>
            <a:ext cx="7771680" cy="146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r>
              <a:rPr b="1" lang="ru-RU" sz="3600" strike="noStrike" cap="all">
                <a:solidFill>
                  <a:srgbClr val="e9d596"/>
                </a:solidFill>
                <a:latin typeface="Lucida Sans"/>
              </a:rPr>
              <a:t>Часовня преподобного Сергия Радонежского (Михайловский перевал, 19 км от Геленджика)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21" name="CustomShape 2"/>
          <p:cNvSpPr/>
          <p:nvPr/>
        </p:nvSpPr>
        <p:spPr>
          <a:xfrm>
            <a:off x="1371600" y="3331800"/>
            <a:ext cx="6400080" cy="175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22" name="Picture 4" descr=""/>
          <p:cNvPicPr/>
          <p:nvPr/>
        </p:nvPicPr>
        <p:blipFill>
          <a:blip r:embed="rId1"/>
          <a:stretch/>
        </p:blipFill>
        <p:spPr>
          <a:xfrm>
            <a:off x="1071360" y="2214720"/>
            <a:ext cx="6786000" cy="4534200"/>
          </a:xfrm>
          <a:prstGeom prst="rect">
            <a:avLst/>
          </a:prstGeom>
          <a:ln>
            <a:noFill/>
          </a:ln>
        </p:spPr>
      </p:pic>
    </p:spTree>
  </p:cSld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CustomShape 1"/>
          <p:cNvSpPr/>
          <p:nvPr/>
        </p:nvSpPr>
        <p:spPr>
          <a:xfrm>
            <a:off x="500040" y="6265800"/>
            <a:ext cx="7771680" cy="1183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r>
              <a:rPr b="1" lang="ru-RU" sz="3100" strike="noStrike" cap="all">
                <a:solidFill>
                  <a:srgbClr val="e9d596"/>
                </a:solidFill>
                <a:latin typeface="Lucida Sans"/>
              </a:rPr>
              <a:t>Теперь стало традицией для молодоженов посещать родник «Наташа», как символ вечной любви.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24" name="CustomShape 2"/>
          <p:cNvSpPr/>
          <p:nvPr/>
        </p:nvSpPr>
        <p:spPr>
          <a:xfrm>
            <a:off x="1285920" y="500040"/>
            <a:ext cx="6400080" cy="1251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 sz="2800" strike="noStrike">
                <a:solidFill>
                  <a:srgbClr val="fbda6c"/>
                </a:solidFill>
                <a:latin typeface="Book Antiqua"/>
              </a:rPr>
              <a:t>РОДНИК «НАТАША»</a:t>
            </a:r>
            <a:endParaRPr/>
          </a:p>
        </p:txBody>
      </p:sp>
      <p:pic>
        <p:nvPicPr>
          <p:cNvPr id="125" name="Picture 2" descr=""/>
          <p:cNvPicPr/>
          <p:nvPr/>
        </p:nvPicPr>
        <p:blipFill>
          <a:blip r:embed="rId1"/>
          <a:stretch/>
        </p:blipFill>
        <p:spPr>
          <a:xfrm>
            <a:off x="642960" y="1166760"/>
            <a:ext cx="2856960" cy="3809160"/>
          </a:xfrm>
          <a:prstGeom prst="rect">
            <a:avLst/>
          </a:prstGeom>
          <a:ln>
            <a:noFill/>
          </a:ln>
        </p:spPr>
      </p:pic>
      <p:pic>
        <p:nvPicPr>
          <p:cNvPr id="126" name="Picture 4" descr=""/>
          <p:cNvPicPr/>
          <p:nvPr/>
        </p:nvPicPr>
        <p:blipFill>
          <a:blip r:embed="rId2"/>
          <a:stretch/>
        </p:blipFill>
        <p:spPr>
          <a:xfrm>
            <a:off x="4018680" y="1500120"/>
            <a:ext cx="4615200" cy="3452040"/>
          </a:xfrm>
          <a:prstGeom prst="rect">
            <a:avLst/>
          </a:prstGeom>
          <a:ln>
            <a:noFill/>
          </a:ln>
        </p:spPr>
      </p:pic>
    </p:spTree>
  </p:cSld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642960" y="214200"/>
            <a:ext cx="7771680" cy="146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pPr algn="ctr">
              <a:lnSpc>
                <a:spcPct val="100000"/>
              </a:lnSpc>
            </a:pPr>
            <a:r>
              <a:rPr b="1" lang="ru-RU" sz="3200" strike="noStrike" cap="all">
                <a:solidFill>
                  <a:srgbClr val="e9d596"/>
                </a:solidFill>
                <a:latin typeface="Lucida Sans"/>
              </a:rPr>
              <a:t>Часовня иконы Иверской Божьей Матери и лечебный парк (Горячий ключ)</a:t>
            </a:r>
            <a:endParaRPr/>
          </a:p>
        </p:txBody>
      </p:sp>
      <p:sp>
        <p:nvSpPr>
          <p:cNvPr id="128" name="CustomShape 2"/>
          <p:cNvSpPr/>
          <p:nvPr/>
        </p:nvSpPr>
        <p:spPr>
          <a:xfrm>
            <a:off x="1371600" y="3331800"/>
            <a:ext cx="6400080" cy="175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29" name="Picture 2" descr=""/>
          <p:cNvPicPr/>
          <p:nvPr/>
        </p:nvPicPr>
        <p:blipFill>
          <a:blip r:embed="rId1"/>
          <a:stretch/>
        </p:blipFill>
        <p:spPr>
          <a:xfrm>
            <a:off x="214200" y="1857240"/>
            <a:ext cx="8576640" cy="48096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CustomShape 1"/>
          <p:cNvSpPr/>
          <p:nvPr/>
        </p:nvSpPr>
        <p:spPr>
          <a:xfrm>
            <a:off x="571320" y="0"/>
            <a:ext cx="7771680" cy="146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pPr algn="ctr">
              <a:lnSpc>
                <a:spcPct val="100000"/>
              </a:lnSpc>
            </a:pPr>
            <a:r>
              <a:rPr b="1" lang="ru-RU" sz="4800" strike="noStrike" cap="all">
                <a:solidFill>
                  <a:srgbClr val="e9d596"/>
                </a:solidFill>
                <a:latin typeface="Lucida Sans"/>
              </a:rPr>
              <a:t>Икона Иверской Божьей Матери</a:t>
            </a:r>
            <a:endParaRPr/>
          </a:p>
        </p:txBody>
      </p:sp>
      <p:sp>
        <p:nvSpPr>
          <p:cNvPr id="131" name="CustomShape 2"/>
          <p:cNvSpPr/>
          <p:nvPr/>
        </p:nvSpPr>
        <p:spPr>
          <a:xfrm>
            <a:off x="4500720" y="1571760"/>
            <a:ext cx="4428360" cy="5000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lang="ru-RU" sz="2800" strike="noStrike">
                <a:solidFill>
                  <a:srgbClr val="ffffff"/>
                </a:solidFill>
                <a:latin typeface="Book Antiqua"/>
              </a:rPr>
              <a:t>Иноки с радостью воздвигли храм во славу Пресвятой Богородицы и над вратами обители поставили икону, которая стала называться «Потраитисса», что с греческого означает «Вратарница».</a:t>
            </a:r>
            <a:endParaRPr/>
          </a:p>
        </p:txBody>
      </p:sp>
      <p:pic>
        <p:nvPicPr>
          <p:cNvPr id="132" name="Picture 2" descr=""/>
          <p:cNvPicPr/>
          <p:nvPr/>
        </p:nvPicPr>
        <p:blipFill>
          <a:blip r:embed="rId1"/>
          <a:stretch/>
        </p:blipFill>
        <p:spPr>
          <a:xfrm>
            <a:off x="642960" y="1928880"/>
            <a:ext cx="3490200" cy="41709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CustomShape 1"/>
          <p:cNvSpPr/>
          <p:nvPr/>
        </p:nvSpPr>
        <p:spPr>
          <a:xfrm>
            <a:off x="285840" y="571320"/>
            <a:ext cx="8571960" cy="146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r>
              <a:rPr b="1" lang="ru-RU" sz="3200" strike="noStrike" cap="all">
                <a:solidFill>
                  <a:srgbClr val="e9d596"/>
                </a:solidFill>
                <a:latin typeface="Lucida Sans"/>
              </a:rPr>
              <a:t>Святой источник целителя Пантелеймона в Горячем Ключе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3200" strike="noStrike" cap="all">
                <a:solidFill>
                  <a:srgbClr val="e9d596"/>
                </a:solidFill>
                <a:latin typeface="Lucida Sans"/>
              </a:rPr>
              <a:t>рядом с часовней Иверской Божьей Матери</a:t>
            </a:r>
            <a:endParaRPr/>
          </a:p>
        </p:txBody>
      </p:sp>
      <p:sp>
        <p:nvSpPr>
          <p:cNvPr id="134" name="CustomShape 2"/>
          <p:cNvSpPr/>
          <p:nvPr/>
        </p:nvSpPr>
        <p:spPr>
          <a:xfrm>
            <a:off x="1371600" y="3331800"/>
            <a:ext cx="6400080" cy="175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35" name="Picture 2" descr=""/>
          <p:cNvPicPr/>
          <p:nvPr/>
        </p:nvPicPr>
        <p:blipFill>
          <a:blip r:embed="rId1"/>
          <a:stretch/>
        </p:blipFill>
        <p:spPr>
          <a:xfrm>
            <a:off x="785880" y="2143080"/>
            <a:ext cx="7571520" cy="47142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3" dur="indefinite" restart="never" nodeType="tmRoot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CustomShape 1"/>
          <p:cNvSpPr/>
          <p:nvPr/>
        </p:nvSpPr>
        <p:spPr>
          <a:xfrm>
            <a:off x="428760" y="214200"/>
            <a:ext cx="8228880" cy="1785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45720" rIns="45720" tIns="0" bIns="0" anchor="b"/>
          <a:p>
            <a:pPr algn="ctr">
              <a:lnSpc>
                <a:spcPct val="100000"/>
              </a:lnSpc>
            </a:pPr>
            <a:r>
              <a:rPr b="1" lang="ru-RU" sz="3200" strike="noStrike" cap="all">
                <a:solidFill>
                  <a:srgbClr val="e9d596"/>
                </a:solidFill>
                <a:latin typeface="Lucida Sans"/>
              </a:rPr>
              <a:t>Совершайте поломнические поездки – это обоготит и исцелит вашу душу!</a:t>
            </a:r>
            <a:endParaRPr/>
          </a:p>
        </p:txBody>
      </p:sp>
      <p:sp>
        <p:nvSpPr>
          <p:cNvPr id="137" name="CustomShape 2"/>
          <p:cNvSpPr/>
          <p:nvPr/>
        </p:nvSpPr>
        <p:spPr>
          <a:xfrm>
            <a:off x="1357200" y="5643720"/>
            <a:ext cx="6400080" cy="868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38" name="" descr=""/>
          <p:cNvPicPr/>
          <p:nvPr/>
        </p:nvPicPr>
        <p:blipFill>
          <a:blip r:embed="rId1"/>
          <a:stretch/>
        </p:blipFill>
        <p:spPr>
          <a:xfrm>
            <a:off x="285840" y="1946520"/>
            <a:ext cx="3785400" cy="4910760"/>
          </a:xfrm>
          <a:prstGeom prst="rect">
            <a:avLst/>
          </a:prstGeom>
          <a:ln>
            <a:noFill/>
          </a:ln>
        </p:spPr>
      </p:pic>
      <p:pic>
        <p:nvPicPr>
          <p:cNvPr id="139" name="" descr=""/>
          <p:cNvPicPr/>
          <p:nvPr/>
        </p:nvPicPr>
        <p:blipFill>
          <a:blip r:embed="rId2"/>
          <a:stretch/>
        </p:blipFill>
        <p:spPr>
          <a:xfrm>
            <a:off x="5000760" y="2000160"/>
            <a:ext cx="3714120" cy="49521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5" dur="indefinite" restart="never" nodeType="tmRoot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0</TotalTime>
  <Application>LibreOffice/4.4.3.2$Linux_X86_64 LibreOffice_project/40m0$Build-2</Application>
  <Paragraphs>41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2015-11-16T15:31:15Z</dcterms:created>
  <dc:creator>user</dc:creator>
  <dc:language>ru-RU</dc:language>
  <dcterms:modified xsi:type="dcterms:W3CDTF">2016-10-23T16:39:58Z</dcterms:modified>
  <cp:revision>16</cp:revision>
  <dc:title>МБОУ СОШ №26 Проект «Паломнический маршрут по святым местам Кубани»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2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19</vt:i4>
  </property>
</Properties>
</file>