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73" r:id="rId4"/>
    <p:sldId id="258" r:id="rId5"/>
    <p:sldId id="259" r:id="rId6"/>
    <p:sldId id="274" r:id="rId7"/>
    <p:sldId id="260" r:id="rId8"/>
    <p:sldId id="276" r:id="rId9"/>
    <p:sldId id="275" r:id="rId10"/>
    <p:sldId id="277" r:id="rId11"/>
    <p:sldId id="278" r:id="rId12"/>
    <p:sldId id="263" r:id="rId13"/>
    <p:sldId id="264" r:id="rId14"/>
    <p:sldId id="265" r:id="rId15"/>
    <p:sldId id="266" r:id="rId16"/>
    <p:sldId id="269" r:id="rId17"/>
    <p:sldId id="270" r:id="rId18"/>
  </p:sldIdLst>
  <p:sldSz cx="12192000" cy="6858000"/>
  <p:notesSz cx="6858000" cy="12192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14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">
    <p:spTree>
      <p:nvGrpSpPr>
        <p:cNvPr id="1" name="Group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Shape 40"/>
          <p:cNvGrpSpPr/>
          <p:nvPr/>
        </p:nvGrpSpPr>
        <p:grpSpPr>
          <a:xfrm>
            <a:off x="0" y="-8467"/>
            <a:ext cx="12192000" cy="6866467"/>
            <a:chOff x="0" y="0"/>
            <a:chExt cx="12192000" cy="6866467"/>
          </a:xfrm>
        </p:grpSpPr>
        <p:sp>
          <p:nvSpPr>
            <p:cNvPr id="41" name="Shape 41"/>
            <p:cNvSpPr/>
            <p:nvPr/>
          </p:nvSpPr>
          <p:spPr>
            <a:xfrm>
              <a:off x="9371012" y="8467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42" name="Shape 42"/>
            <p:cNvSpPr/>
            <p:nvPr/>
          </p:nvSpPr>
          <p:spPr>
            <a:xfrm flipH="1">
              <a:off x="7425267" y="3689879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43" name="Shape 43"/>
            <p:cNvSpPr/>
            <p:nvPr/>
          </p:nvSpPr>
          <p:spPr>
            <a:xfrm>
              <a:off x="9181476" y="0"/>
              <a:ext cx="3007349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3007349"/>
                <a:gd name="ODFBottom" fmla="val 6866467"/>
                <a:gd name="ODFWidth" fmla="val 3007349"/>
                <a:gd name="ODFHeight" fmla="val 6866467"/>
              </a:gdLst>
              <a:ahLst/>
              <a:cxnLst/>
              <a:rect l="OXMLTextRectL" t="OXMLTextRectT" r="OXMLTextRectR" b="OXMLTextRect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</p:sp>
        <p:sp>
          <p:nvSpPr>
            <p:cNvPr id="44" name="Shape 44"/>
            <p:cNvSpPr/>
            <p:nvPr/>
          </p:nvSpPr>
          <p:spPr>
            <a:xfrm>
              <a:off x="9603442" y="0"/>
              <a:ext cx="2588558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2573311"/>
                <a:gd name="ODFBottom" fmla="val 6866467"/>
                <a:gd name="ODFWidth" fmla="val 2573311"/>
                <a:gd name="ODFHeight" fmla="val 6866467"/>
              </a:gdLst>
              <a:ahLst/>
              <a:cxnLst/>
              <a:rect l="OXMLTextRectL" t="OXMLTextRectT" r="OXMLTextRectR" b="OXMLTextRect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45" name="Shape 45"/>
            <p:cNvSpPr/>
            <p:nvPr/>
          </p:nvSpPr>
          <p:spPr>
            <a:xfrm>
              <a:off x="8932333" y="3056467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</p:spPr>
        </p:sp>
        <p:sp>
          <p:nvSpPr>
            <p:cNvPr id="46" name="Shape 46"/>
            <p:cNvSpPr/>
            <p:nvPr/>
          </p:nvSpPr>
          <p:spPr>
            <a:xfrm>
              <a:off x="9334500" y="0"/>
              <a:ext cx="2854325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2858013"/>
                <a:gd name="ODFBottom" fmla="val 6866467"/>
                <a:gd name="ODFWidth" fmla="val 2858013"/>
                <a:gd name="ODFHeight" fmla="val 6866467"/>
              </a:gdLst>
              <a:ahLst/>
              <a:cxnLst/>
              <a:rect l="OXMLTextRectL" t="OXMLTextRectT" r="OXMLTextRectR" b="OXMLTextRect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</p:spPr>
        </p:sp>
        <p:sp>
          <p:nvSpPr>
            <p:cNvPr id="47" name="Shape 47"/>
            <p:cNvSpPr/>
            <p:nvPr/>
          </p:nvSpPr>
          <p:spPr>
            <a:xfrm>
              <a:off x="10898730" y="0"/>
              <a:ext cx="1290094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1290094"/>
                <a:gd name="ODFBottom" fmla="val 6858000"/>
                <a:gd name="ODFWidth" fmla="val 1290094"/>
                <a:gd name="ODFHeight" fmla="val 6858000"/>
              </a:gdLst>
              <a:ahLst/>
              <a:cxnLst/>
              <a:rect l="OXMLTextRectL" t="OXMLTextRectT" r="OXMLTextRectR" b="OXMLTextRect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</p:sp>
        <p:sp>
          <p:nvSpPr>
            <p:cNvPr id="48" name="Shape 48"/>
            <p:cNvSpPr/>
            <p:nvPr/>
          </p:nvSpPr>
          <p:spPr>
            <a:xfrm>
              <a:off x="10938999" y="0"/>
              <a:ext cx="1249826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1249825"/>
                <a:gd name="ODFBottom" fmla="val 6858000"/>
                <a:gd name="ODFWidth" fmla="val 1249825"/>
                <a:gd name="ODFHeight" fmla="val 6858000"/>
              </a:gdLst>
              <a:ahLst/>
              <a:cxnLst/>
              <a:rect l="OXMLTextRectL" t="OXMLTextRectT" r="OXMLTextRectR" b="OXMLTextRect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</p:spPr>
        </p:sp>
        <p:sp>
          <p:nvSpPr>
            <p:cNvPr id="49" name="Shape 49"/>
            <p:cNvSpPr/>
            <p:nvPr/>
          </p:nvSpPr>
          <p:spPr>
            <a:xfrm>
              <a:off x="10371666" y="3598333"/>
              <a:ext cx="1817158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</p:sp>
        <p:sp>
          <p:nvSpPr>
            <p:cNvPr id="50" name="Shape 50"/>
            <p:cNvSpPr/>
            <p:nvPr/>
          </p:nvSpPr>
          <p:spPr>
            <a:xfrm rot="10800000">
              <a:off x="0" y="8467"/>
              <a:ext cx="842595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</p:spPr>
        </p:sp>
      </p:grpSp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lvl="0"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t>Образец заголовка</a:t>
            </a:r>
          </a:p>
        </p:txBody>
      </p:sp>
      <p:sp>
        <p:nvSpPr>
          <p:cNvPr id="52" name="Shape 52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</p:spPr>
        <p:txBody>
          <a:bodyPr anchor="t"/>
          <a:lstStyle>
            <a:defPPr/>
            <a:lvl1pPr marL="0" lv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lvl="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54" name="Shape 5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defPPr/>
            <a:lvl1pPr lvl="0">
              <a:defRPr sz="3600"/>
            </a:lvl1pPr>
          </a:lstStyle>
          <a:p>
            <a:r>
              <a:t>Образец заголовка</a:t>
            </a:r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6" name="Shape 3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37" name="Shape 3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0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4000" b="0" cap="none"/>
            </a:lvl1pPr>
          </a:lstStyle>
          <a:p>
            <a:r>
              <a:t>Образец заголовка</a:t>
            </a:r>
          </a:p>
        </p:txBody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399"/>
          </a:xfrm>
          <a:prstGeom prst="rect">
            <a:avLst/>
          </a:prstGeom>
        </p:spPr>
        <p:txBody>
          <a:bodyPr anchor="t"/>
          <a:lstStyle>
            <a:defPPr/>
            <a:lvl1pPr marL="0" lv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22" name="Shape 12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123" name="Shape 12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1" name="Shape 71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2" cy="576261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marL="0" lvl="0" indent="0">
              <a:buNone/>
              <a:defRPr sz="2400" b="0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2" cy="330411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8" name="Shape 28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1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marL="0" lvl="0" indent="0">
              <a:buNone/>
              <a:defRPr sz="2400" b="0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29" name="Shape 29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</p:spPr>
        <p:txBody>
          <a:bodyPr anchor="b">
            <a:normAutofit/>
          </a:bodyPr>
          <a:lstStyle>
            <a:defPPr/>
            <a:lvl1pPr lvl="0">
              <a:defRPr sz="2000"/>
            </a:lvl1pPr>
          </a:lstStyle>
          <a:p>
            <a:r>
              <a:t>Образец заголовка</a:t>
            </a:r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0" name="Shape 100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marL="0" lvl="0" indent="0">
              <a:buNone/>
              <a:defRPr sz="1400"/>
            </a:lvl1pPr>
            <a:lvl2pPr marL="457063" lvl="1" indent="0">
              <a:buNone/>
              <a:defRPr sz="1400"/>
            </a:lvl2pPr>
            <a:lvl3pPr marL="914126" lvl="2" indent="0">
              <a:buNone/>
              <a:defRPr sz="1200"/>
            </a:lvl3pPr>
            <a:lvl4pPr marL="1371189" lvl="3" indent="0">
              <a:buNone/>
              <a:defRPr sz="1000"/>
            </a:lvl4pPr>
            <a:lvl5pPr marL="1828251" lvl="4" indent="0">
              <a:buNone/>
              <a:defRPr sz="1000"/>
            </a:lvl5pPr>
            <a:lvl6pPr marL="2285314" lvl="5" indent="0">
              <a:buNone/>
              <a:defRPr sz="1000"/>
            </a:lvl6pPr>
            <a:lvl7pPr marL="2742377" lvl="6" indent="0">
              <a:buNone/>
              <a:defRPr sz="1000"/>
            </a:lvl7pPr>
            <a:lvl8pPr marL="3199440" lvl="7" indent="0">
              <a:buNone/>
              <a:defRPr sz="1000"/>
            </a:lvl8pPr>
            <a:lvl9pPr marL="3656503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01" name="Shape 10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102" name="Shape 10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7"/>
          </a:xfrm>
          <a:prstGeom prst="rect">
            <a:avLst/>
          </a:prstGeom>
        </p:spPr>
        <p:txBody>
          <a:bodyPr anchor="b">
            <a:normAutofit/>
          </a:bodyPr>
          <a:lstStyle>
            <a:defPPr/>
            <a:lvl1pPr lvl="0" algn="l">
              <a:defRPr sz="2400" b="0"/>
            </a:lvl1pPr>
          </a:lstStyle>
          <a:p>
            <a:r>
              <a:t>Образец заголовка</a:t>
            </a:r>
          </a:p>
        </p:txBody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</p:spPr>
        <p:txBody>
          <a:bodyPr anchor="t">
            <a:normAutofit/>
          </a:bodyPr>
          <a:lstStyle>
            <a:defPPr/>
            <a:lvl1pPr marL="0" lvl="0" indent="0" algn="ctr">
              <a:buNone/>
              <a:defRPr sz="1600"/>
            </a:lvl1pPr>
            <a:lvl2pPr marL="457200" lvl="1" indent="0">
              <a:buNone/>
              <a:defRPr sz="1600"/>
            </a:lvl2pPr>
            <a:lvl3pPr marL="914400" lvl="2" indent="0">
              <a:buNone/>
              <a:defRPr sz="1600"/>
            </a:lvl3pPr>
            <a:lvl4pPr marL="1371600" lvl="3" indent="0">
              <a:buNone/>
              <a:defRPr sz="1600"/>
            </a:lvl4pPr>
            <a:lvl5pPr marL="1828800" lvl="4" indent="0">
              <a:buNone/>
              <a:defRPr sz="1600"/>
            </a:lvl5pPr>
            <a:lvl6pPr marL="2286000" lvl="5" indent="0">
              <a:buNone/>
              <a:defRPr sz="1600"/>
            </a:lvl6pPr>
            <a:lvl7pPr marL="2743200" lvl="6" indent="0">
              <a:buNone/>
              <a:defRPr sz="1600"/>
            </a:lvl7pPr>
            <a:lvl8pPr marL="3200400" lvl="7" indent="0">
              <a:buNone/>
              <a:defRPr sz="1600"/>
            </a:lvl8pPr>
            <a:lvl9pPr marL="3657600" lvl="8" indent="0">
              <a:buNone/>
              <a:defRPr sz="1600"/>
            </a:lvl9pPr>
          </a:lstStyle>
          <a:p>
            <a:r>
              <a:t>Вставка рисунка</a:t>
            </a:r>
          </a:p>
        </p:txBody>
      </p:sp>
      <p:sp>
        <p:nvSpPr>
          <p:cNvPr id="84" name="Shape 84"/>
          <p:cNvSpPr txBox="1">
            <a:spLocks noGrp="1"/>
          </p:cNvSpPr>
          <p:nvPr>
            <p:ph type="body" idx="2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marL="0" lvl="0" indent="0">
              <a:buNone/>
              <a:defRPr sz="12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85" name="Shape 85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86" name="Shape 86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1" name="Shape 2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22" name="Shape 2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title"/>
          </p:nvPr>
        </p:nvSpPr>
        <p:spPr>
          <a:xfrm>
            <a:off x="7967673" y="609599"/>
            <a:ext cx="1304742" cy="5251451"/>
          </a:xfrm>
          <a:prstGeom prst="rect">
            <a:avLst/>
          </a:prstGeom>
        </p:spPr>
        <p:txBody>
          <a:bodyPr vert="eaVert" anchor="ctr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77335" y="609600"/>
            <a:ext cx="7060149" cy="5251450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8" name="Shape 12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129" name="Shape 12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30" name="Shape 1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Истина или ложь">
    <p:spTree>
      <p:nvGrpSpPr>
        <p:cNvPr id="1" name="Group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</p:spPr>
        <p:txBody>
          <a:bodyPr anchor="ctr">
            <a:normAutofit/>
          </a:bodyPr>
          <a:lstStyle>
            <a:defPPr/>
            <a:lvl1pPr lvl="0" algn="l">
              <a:defRPr sz="4400" b="0" cap="none"/>
            </a:lvl1pPr>
          </a:lstStyle>
          <a:p>
            <a:r>
              <a:t>Образец заголовка</a:t>
            </a:r>
          </a:p>
        </p:txBody>
      </p:sp>
      <p:sp>
        <p:nvSpPr>
          <p:cNvPr id="63" name="Shape 63"/>
          <p:cNvSpPr txBox="1">
            <a:spLocks noGrp="1"/>
          </p:cNvSpPr>
          <p:nvPr>
            <p:ph type="body" idx="5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marL="0" lvl="0" indent="0">
              <a:buNone/>
              <a:defRPr sz="2400">
                <a:solidFill>
                  <a:schemeClr val="accent1"/>
                </a:solidFill>
              </a:defRPr>
            </a:lvl1pPr>
            <a:lvl2pPr marL="457200" lvl="1" indent="0">
              <a:buNone/>
            </a:lvl2pPr>
            <a:lvl3pPr marL="914400" lvl="2" indent="0">
              <a:buNone/>
            </a:lvl3pPr>
            <a:lvl4pPr marL="1371600" lvl="3" indent="0">
              <a:buNone/>
            </a:lvl4pPr>
            <a:lvl5pPr marL="1828800" lvl="4" indent="0">
              <a:buNone/>
            </a:lvl5pPr>
          </a:lstStyle>
          <a:p>
            <a:pPr lvl="0"/>
            <a:r>
              <a:t>Образец текста</a:t>
            </a:r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</p:spPr>
        <p:txBody>
          <a:bodyPr anchor="t">
            <a:normAutofit/>
          </a:bodyPr>
          <a:lstStyle>
            <a:defPPr/>
            <a:lvl1pPr marL="0" lv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Карточка имени">
    <p:spTree>
      <p:nvGrpSpPr>
        <p:cNvPr id="1" name="Group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</p:spPr>
        <p:txBody>
          <a:bodyPr anchor="b">
            <a:normAutofit/>
          </a:bodyPr>
          <a:lstStyle>
            <a:defPPr/>
            <a:lvl1pPr lvl="0" algn="l">
              <a:defRPr sz="4400" b="0" cap="none"/>
            </a:lvl1pPr>
          </a:lstStyle>
          <a:p>
            <a:r>
              <a:t>Образец заголовка</a:t>
            </a:r>
          </a:p>
        </p:txBody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</p:spPr>
        <p:txBody>
          <a:bodyPr anchor="t">
            <a:normAutofit/>
          </a:bodyPr>
          <a:lstStyle>
            <a:defPPr/>
            <a:lvl1pPr marL="0" lv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78" name="Shape 7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79" name="Shape 7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Цитата карточки имени">
    <p:spTree>
      <p:nvGrpSpPr>
        <p:cNvPr id="1" name="Group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</p:spPr>
        <p:txBody>
          <a:bodyPr anchor="ctr">
            <a:normAutofit/>
          </a:bodyPr>
          <a:lstStyle>
            <a:defPPr/>
            <a:lvl1pPr lvl="0" algn="l">
              <a:defRPr sz="4400" b="0" cap="none"/>
            </a:lvl1pPr>
          </a:lstStyle>
          <a:p>
            <a:r>
              <a:t>Образец заголовка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body" idx="5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marL="0" lv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lvl="1" indent="0">
              <a:buNone/>
            </a:lvl2pPr>
            <a:lvl3pPr marL="914400" lvl="2" indent="0">
              <a:buNone/>
            </a:lvl3pPr>
            <a:lvl4pPr marL="1371600" lvl="3" indent="0">
              <a:buNone/>
            </a:lvl4pPr>
            <a:lvl5pPr marL="1828800" lvl="4" indent="0">
              <a:buNone/>
            </a:lvl5pPr>
          </a:lstStyle>
          <a:p>
            <a:pPr lvl="0"/>
            <a:r>
              <a:t>Образец текста</a:t>
            </a:r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</p:spPr>
        <p:txBody>
          <a:bodyPr anchor="t">
            <a:normAutofit/>
          </a:bodyPr>
          <a:lstStyle>
            <a:defPPr/>
            <a:lvl1pPr marL="0" lv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92" name="Shape 9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93" name="Shape 9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  <p:sp>
        <p:nvSpPr>
          <p:cNvPr id="95" name="Shape 95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/>
          <a:p>
            <a:pPr marL="0" indent="0" algn="l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Arial"/>
                <a:cs typeface="Arial"/>
              </a:rPr>
              <a:t>“</a:t>
            </a:r>
          </a:p>
        </p:txBody>
      </p:sp>
      <p:sp>
        <p:nvSpPr>
          <p:cNvPr id="96" name="Shape 96"/>
          <p:cNvSpPr txBox="1"/>
          <p:nvPr/>
        </p:nvSpPr>
        <p:spPr>
          <a:xfrm>
            <a:off x="8893011" y="2886556"/>
            <a:ext cx="609600" cy="584775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/>
          <a:p>
            <a:pPr marL="0" indent="0" algn="l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Arial"/>
                <a:cs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Цитата с подписью">
    <p:spTree>
      <p:nvGrpSpPr>
        <p:cNvPr id="1" name="Group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</p:spPr>
        <p:txBody>
          <a:bodyPr anchor="ctr">
            <a:normAutofit/>
          </a:bodyPr>
          <a:lstStyle>
            <a:defPPr/>
            <a:lvl1pPr lvl="0" algn="l">
              <a:defRPr sz="4400" b="0" cap="none"/>
            </a:lvl1pPr>
          </a:lstStyle>
          <a:p>
            <a:r>
              <a:t>Образец заголовка</a:t>
            </a:r>
          </a:p>
        </p:txBody>
      </p:sp>
      <p:sp>
        <p:nvSpPr>
          <p:cNvPr id="106" name="Shape 106"/>
          <p:cNvSpPr txBox="1">
            <a:spLocks noGrp="1"/>
          </p:cNvSpPr>
          <p:nvPr>
            <p:ph type="body" idx="5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</p:spPr>
        <p:txBody>
          <a:bodyPr anchor="ctr">
            <a:noAutofit/>
          </a:bodyPr>
          <a:lstStyle>
            <a:defPPr/>
            <a:lvl1pPr marL="0" lvl="0" indent="0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lvl="1" indent="0">
              <a:buNone/>
            </a:lvl2pPr>
            <a:lvl3pPr marL="914400" lvl="2" indent="0">
              <a:buNone/>
            </a:lvl3pPr>
            <a:lvl4pPr marL="1371600" lvl="3" indent="0">
              <a:buNone/>
            </a:lvl4pPr>
            <a:lvl5pPr marL="1828800" lvl="4" indent="0">
              <a:buNone/>
            </a:lvl5pPr>
          </a:lstStyle>
          <a:p>
            <a:pPr lvl="0"/>
            <a:r>
              <a:t>Образец текста</a:t>
            </a:r>
          </a:p>
        </p:txBody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1"/>
          </a:xfrm>
          <a:prstGeom prst="rect">
            <a:avLst/>
          </a:prstGeom>
        </p:spPr>
        <p:txBody>
          <a:bodyPr anchor="ctr">
            <a:normAutofit/>
          </a:bodyPr>
          <a:lstStyle>
            <a:defPPr/>
            <a:lvl1pPr marL="0" lv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  <p:sp>
        <p:nvSpPr>
          <p:cNvPr id="111" name="Shape 111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/>
          <a:p>
            <a:pPr marL="0" indent="0" algn="l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Arial"/>
                <a:cs typeface="Arial"/>
              </a:rPr>
              <a:t>“</a:t>
            </a:r>
          </a:p>
        </p:txBody>
      </p:sp>
      <p:sp>
        <p:nvSpPr>
          <p:cNvPr id="112" name="Shape 112"/>
          <p:cNvSpPr txBox="1"/>
          <p:nvPr/>
        </p:nvSpPr>
        <p:spPr>
          <a:xfrm>
            <a:off x="8893011" y="2886556"/>
            <a:ext cx="609600" cy="584775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/>
          <a:p>
            <a:pPr marL="0" indent="0" algn="l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Arial"/>
                <a:cs typeface="Arial"/>
              </a:rPr>
              <a:t>”</a:t>
            </a:r>
            <a:endParaRPr sz="1800">
              <a:solidFill>
                <a:schemeClr val="accent1">
                  <a:lumMod val="60000"/>
                  <a:lumOff val="40000"/>
                </a:schemeClr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Group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</p:spPr>
        <p:txBody>
          <a:bodyPr anchor="ctr">
            <a:normAutofit/>
          </a:bodyPr>
          <a:lstStyle>
            <a:defPPr/>
            <a:lvl1pPr lvl="0" algn="l">
              <a:defRPr sz="4400" b="0" cap="none"/>
            </a:lvl1pPr>
          </a:lstStyle>
          <a:p>
            <a:r>
              <a:t>Образец заголовка</a:t>
            </a:r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1"/>
          </a:xfrm>
          <a:prstGeom prst="rect">
            <a:avLst/>
          </a:prstGeom>
        </p:spPr>
        <p:txBody>
          <a:bodyPr anchor="ctr">
            <a:normAutofit/>
          </a:bodyPr>
          <a:lstStyle>
            <a:defPPr/>
            <a:lvl1pPr marL="0" lv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16" name="Shape 11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3/23/2024</a:t>
            </a:r>
          </a:p>
        </p:txBody>
      </p:sp>
      <p:sp>
        <p:nvSpPr>
          <p:cNvPr id="117" name="Shape 11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2"/>
          <p:cNvGrpSpPr/>
          <p:nvPr/>
        </p:nvGrpSpPr>
        <p:grpSpPr>
          <a:xfrm>
            <a:off x="0" y="-8467"/>
            <a:ext cx="12192000" cy="6866467"/>
            <a:chOff x="0" y="0"/>
            <a:chExt cx="12192000" cy="6866467"/>
          </a:xfrm>
        </p:grpSpPr>
        <p:sp>
          <p:nvSpPr>
            <p:cNvPr id="3" name="Shape 3"/>
            <p:cNvSpPr/>
            <p:nvPr/>
          </p:nvSpPr>
          <p:spPr>
            <a:xfrm>
              <a:off x="9371012" y="8467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4" name="Shape 4"/>
            <p:cNvSpPr/>
            <p:nvPr/>
          </p:nvSpPr>
          <p:spPr>
            <a:xfrm flipH="1">
              <a:off x="7425267" y="3689879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5" name="Shape 5"/>
            <p:cNvSpPr/>
            <p:nvPr/>
          </p:nvSpPr>
          <p:spPr>
            <a:xfrm>
              <a:off x="9181476" y="0"/>
              <a:ext cx="3007349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3007349"/>
                <a:gd name="ODFBottom" fmla="val 6866467"/>
                <a:gd name="ODFWidth" fmla="val 3007349"/>
                <a:gd name="ODFHeight" fmla="val 6866467"/>
              </a:gdLst>
              <a:ahLst/>
              <a:cxnLst/>
              <a:rect l="OXMLTextRectL" t="OXMLTextRectT" r="OXMLTextRectR" b="OXMLTextRect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</p:sp>
        <p:sp>
          <p:nvSpPr>
            <p:cNvPr id="6" name="Shape 6"/>
            <p:cNvSpPr/>
            <p:nvPr/>
          </p:nvSpPr>
          <p:spPr>
            <a:xfrm>
              <a:off x="9603442" y="0"/>
              <a:ext cx="2588558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2573311"/>
                <a:gd name="ODFBottom" fmla="val 6866467"/>
                <a:gd name="ODFWidth" fmla="val 2573311"/>
                <a:gd name="ODFHeight" fmla="val 6866467"/>
              </a:gdLst>
              <a:ahLst/>
              <a:cxnLst/>
              <a:rect l="OXMLTextRectL" t="OXMLTextRectT" r="OXMLTextRectR" b="OXMLTextRect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7" name="Shape 7"/>
            <p:cNvSpPr/>
            <p:nvPr/>
          </p:nvSpPr>
          <p:spPr>
            <a:xfrm>
              <a:off x="8932333" y="3056467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</p:spPr>
        </p:sp>
        <p:sp>
          <p:nvSpPr>
            <p:cNvPr id="8" name="Shape 8"/>
            <p:cNvSpPr/>
            <p:nvPr/>
          </p:nvSpPr>
          <p:spPr>
            <a:xfrm>
              <a:off x="9334500" y="0"/>
              <a:ext cx="2854325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2858013"/>
                <a:gd name="ODFBottom" fmla="val 6866467"/>
                <a:gd name="ODFWidth" fmla="val 2858013"/>
                <a:gd name="ODFHeight" fmla="val 6866467"/>
              </a:gdLst>
              <a:ahLst/>
              <a:cxnLst/>
              <a:rect l="OXMLTextRectL" t="OXMLTextRectT" r="OXMLTextRectR" b="OXMLTextRect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</p:spPr>
        </p:sp>
        <p:sp>
          <p:nvSpPr>
            <p:cNvPr id="9" name="Shape 9"/>
            <p:cNvSpPr/>
            <p:nvPr/>
          </p:nvSpPr>
          <p:spPr>
            <a:xfrm>
              <a:off x="10898730" y="0"/>
              <a:ext cx="1290094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1290094"/>
                <a:gd name="ODFBottom" fmla="val 6858000"/>
                <a:gd name="ODFWidth" fmla="val 1290094"/>
                <a:gd name="ODFHeight" fmla="val 6858000"/>
              </a:gdLst>
              <a:ahLst/>
              <a:cxnLst/>
              <a:rect l="OXMLTextRectL" t="OXMLTextRectT" r="OXMLTextRectR" b="OXMLTextRect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</p:sp>
        <p:sp>
          <p:nvSpPr>
            <p:cNvPr id="10" name="Shape 10"/>
            <p:cNvSpPr/>
            <p:nvPr/>
          </p:nvSpPr>
          <p:spPr>
            <a:xfrm>
              <a:off x="10938999" y="0"/>
              <a:ext cx="1249826" cy="68664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1249825"/>
                <a:gd name="ODFBottom" fmla="val 6858000"/>
                <a:gd name="ODFWidth" fmla="val 1249825"/>
                <a:gd name="ODFHeight" fmla="val 6858000"/>
              </a:gdLst>
              <a:ahLst/>
              <a:cxnLst/>
              <a:rect l="OXMLTextRectL" t="OXMLTextRectT" r="OXMLTextRectR" b="OXMLTextRect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</p:spPr>
        </p:sp>
        <p:sp>
          <p:nvSpPr>
            <p:cNvPr id="11" name="Shape 11"/>
            <p:cNvSpPr/>
            <p:nvPr/>
          </p:nvSpPr>
          <p:spPr>
            <a:xfrm>
              <a:off x="10371666" y="3598333"/>
              <a:ext cx="1817158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</p:sp>
        <p:sp>
          <p:nvSpPr>
            <p:cNvPr id="12" name="Shape 12"/>
            <p:cNvSpPr/>
            <p:nvPr/>
          </p:nvSpPr>
          <p:spPr>
            <a:xfrm>
              <a:off x="0" y="4021667"/>
              <a:ext cx="448732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</p:spPr>
        </p:sp>
      </p:grp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anchor="t">
            <a:normAutofit/>
          </a:bodyPr>
          <a:lstStyle/>
          <a:p>
            <a:r>
              <a:t>Образец заголовка</a:t>
            </a:r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2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5" name="Shape 15"/>
          <p:cNvSpPr txBox="1">
            <a:spLocks noGrp="1"/>
          </p:cNvSpPr>
          <p:nvPr>
            <p:ph type="dt" idx="2"/>
          </p:nvPr>
        </p:nvSpPr>
        <p:spPr>
          <a:xfrm>
            <a:off x="7205133" y="6041362"/>
            <a:ext cx="911938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3/23/2024</a:t>
            </a:r>
          </a:p>
        </p:txBody>
      </p:sp>
      <p:sp>
        <p:nvSpPr>
          <p:cNvPr id="16" name="Shape 16"/>
          <p:cNvSpPr txBox="1">
            <a:spLocks noGrp="1"/>
          </p:cNvSpPr>
          <p:nvPr>
            <p:ph type="ft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4"/>
          </p:nvPr>
        </p:nvSpPr>
        <p:spPr>
          <a:xfrm>
            <a:off x="8590663" y="6041362"/>
            <a:ext cx="683338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9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defPPr/>
      <a:lvl1pPr lvl="0" algn="l">
        <a:buNone/>
        <a:defRPr sz="3600">
          <a:solidFill>
            <a:schemeClr val="accent1"/>
          </a:solidFill>
          <a:latin typeface="+mj-lt"/>
          <a:ea typeface="+mj-ea"/>
          <a:cs typeface="+mj-cs"/>
        </a:defRPr>
      </a:lvl1pPr>
      <a:lvl2pPr lvl="1">
        <a:defRPr>
          <a:solidFill>
            <a:schemeClr val="tx2"/>
          </a:solidFill>
        </a:defRPr>
      </a:lvl2pPr>
      <a:lvl3pPr lvl="2">
        <a:defRPr>
          <a:solidFill>
            <a:schemeClr val="tx2"/>
          </a:solidFill>
        </a:defRPr>
      </a:lvl3pPr>
      <a:lvl4pPr lvl="3">
        <a:defRPr>
          <a:solidFill>
            <a:schemeClr val="tx2"/>
          </a:solidFill>
        </a:defRPr>
      </a:lvl4pPr>
      <a:lvl5pPr lvl="4">
        <a:defRPr>
          <a:solidFill>
            <a:schemeClr val="tx2"/>
          </a:solidFill>
        </a:defRPr>
      </a:lvl5pPr>
      <a:lvl6pPr lvl="5">
        <a:defRPr>
          <a:solidFill>
            <a:schemeClr val="tx2"/>
          </a:solidFill>
        </a:defRPr>
      </a:lvl6pPr>
      <a:lvl7pPr lvl="6">
        <a:defRPr>
          <a:solidFill>
            <a:schemeClr val="tx2"/>
          </a:solidFill>
        </a:defRPr>
      </a:lvl7pPr>
      <a:lvl8pPr lvl="7">
        <a:defRPr>
          <a:solidFill>
            <a:schemeClr val="tx2"/>
          </a:solidFill>
        </a:defRPr>
      </a:lvl8pPr>
      <a:lvl9pPr lvl="8">
        <a:defRPr>
          <a:solidFill>
            <a:schemeClr val="tx2"/>
          </a:solidFill>
        </a:defRPr>
      </a:lvl9pPr>
    </p:titleStyle>
    <p:bodyStyle>
      <a:defPPr/>
      <a:lvl1pPr marL="342900" lvl="0" indent="-342900" algn="l">
        <a:spcBef>
          <a:spcPts val="1000"/>
        </a:spcBef>
        <a:spcAft>
          <a:spcPts val="0"/>
        </a:spcAft>
        <a:buClr>
          <a:schemeClr val="accent1"/>
        </a:buClr>
        <a:buSzPts val="1440"/>
        <a:buFont typeface="Wingdings 3"/>
        <a:buChar char="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lvl="1" indent="-285750" algn="l">
        <a:spcBef>
          <a:spcPts val="1000"/>
        </a:spcBef>
        <a:spcAft>
          <a:spcPts val="0"/>
        </a:spcAft>
        <a:buClr>
          <a:schemeClr val="accent1"/>
        </a:buClr>
        <a:buSzPts val="1280"/>
        <a:buFont typeface="Wingdings 3"/>
        <a:buChar char="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lvl="2" indent="-228600" algn="l">
        <a:spcBef>
          <a:spcPts val="1000"/>
        </a:spcBef>
        <a:spcAft>
          <a:spcPts val="0"/>
        </a:spcAft>
        <a:buClr>
          <a:schemeClr val="accent1"/>
        </a:buClr>
        <a:buSzPts val="1120"/>
        <a:buFont typeface="Wingdings 3"/>
        <a:buChar char="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lvl="3" indent="-228600" algn="l"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lvl="4" indent="-228600" algn="l"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lvl="5" indent="-228600" algn="l"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lvl="6" indent="-228600" algn="l"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lvl="7" indent="-228600" algn="l"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lvl="8" indent="-228600" algn="l"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857250" y="1957388"/>
            <a:ext cx="9122220" cy="234315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lang="ru-RU" sz="5000" b="1" kern="1200" dirty="0" smtClean="0">
                <a:solidFill>
                  <a:srgbClr val="04617B"/>
                </a:solidFill>
                <a:latin typeface="Calibri"/>
              </a:rPr>
              <a:t>Использование ментальных карт учителем-дефектологом в работе с обучающимися с ТНР</a:t>
            </a:r>
            <a:endParaRPr b="1" dirty="0">
              <a:solidFill>
                <a:schemeClr val="accent2"/>
              </a:solidFill>
            </a:endParaRPr>
          </a:p>
        </p:txBody>
      </p:sp>
      <p:sp>
        <p:nvSpPr>
          <p:cNvPr id="137" name="Shape 137"/>
          <p:cNvSpPr txBox="1">
            <a:spLocks noGrp="1"/>
          </p:cNvSpPr>
          <p:nvPr>
            <p:ph type="subTitle" idx="1"/>
          </p:nvPr>
        </p:nvSpPr>
        <p:spPr>
          <a:xfrm>
            <a:off x="3729038" y="4612981"/>
            <a:ext cx="6386512" cy="1096899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pPr algn="l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Пахомова Н.М. учитель-дефектолог, высшая категория</a:t>
            </a:r>
            <a:endParaRPr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8" name="Shape 138"/>
          <p:cNvSpPr txBox="1"/>
          <p:nvPr/>
        </p:nvSpPr>
        <p:spPr>
          <a:xfrm>
            <a:off x="243325" y="292564"/>
            <a:ext cx="3786274" cy="1099266"/>
          </a:xfrm>
          <a:prstGeom prst="rect">
            <a:avLst/>
          </a:prstGeom>
        </p:spPr>
        <p:txBody>
          <a:bodyPr lIns="91440" tIns="45720" rIns="91440" bIns="45720">
            <a:normAutofit/>
          </a:bodyPr>
          <a:lstStyle>
            <a:defPPr/>
            <a:lvl1pPr marL="342900" lvl="0" indent="-3429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Wingdings 3"/>
              <a:buChar char=""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Wingdings 3"/>
              <a:buChar char=""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Wingdings 3"/>
              <a:buChar char=""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Wingdings 3"/>
              <a:buChar char="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Wingdings 3"/>
              <a:buChar char="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Wingdings 3"/>
              <a:buChar char="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Wingdings 3"/>
              <a:buChar char="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Wingdings 3"/>
              <a:buChar char="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Wingdings 3"/>
              <a:buChar char="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sz="2000"/>
              <a:t>Министерство образования и науки РС(Я)</a:t>
            </a:r>
          </a:p>
        </p:txBody>
      </p:sp>
      <p:sp>
        <p:nvSpPr>
          <p:cNvPr id="139" name="Shape 139"/>
          <p:cNvSpPr txBox="1"/>
          <p:nvPr/>
        </p:nvSpPr>
        <p:spPr>
          <a:xfrm>
            <a:off x="5355926" y="336281"/>
            <a:ext cx="4891009" cy="1099266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>
            <a:defPPr/>
            <a:lvl1pPr marL="0" lvl="0" indent="0" algn="ctr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ctr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2000" dirty="0"/>
              <a:t>ГКОУ РС(Я) «</a:t>
            </a:r>
            <a:r>
              <a:rPr sz="2000" dirty="0" smtClean="0"/>
              <a:t>РС</a:t>
            </a:r>
            <a:r>
              <a:rPr lang="ru-RU" sz="2000" dirty="0" smtClean="0"/>
              <a:t>(</a:t>
            </a:r>
            <a:r>
              <a:rPr sz="2000" dirty="0" smtClean="0"/>
              <a:t>К</a:t>
            </a:r>
            <a:r>
              <a:rPr lang="ru-RU" sz="2000" dirty="0" smtClean="0"/>
              <a:t>)</a:t>
            </a:r>
            <a:r>
              <a:rPr sz="2000" dirty="0" smtClean="0"/>
              <a:t>ШИ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обучающихся</a:t>
            </a:r>
            <a:r>
              <a:rPr sz="2000" dirty="0"/>
              <a:t> с </a:t>
            </a:r>
            <a:r>
              <a:rPr sz="2000" dirty="0" err="1"/>
              <a:t>тяжелыми</a:t>
            </a:r>
            <a:r>
              <a:rPr sz="2000" dirty="0"/>
              <a:t> </a:t>
            </a:r>
            <a:r>
              <a:rPr sz="2000" dirty="0" err="1"/>
              <a:t>нарушениями</a:t>
            </a:r>
            <a:r>
              <a:rPr sz="2000" dirty="0"/>
              <a:t> </a:t>
            </a:r>
            <a:r>
              <a:rPr sz="2000" dirty="0" err="1"/>
              <a:t>речи</a:t>
            </a:r>
            <a:r>
              <a:rPr sz="2000" dirty="0"/>
              <a:t>»</a:t>
            </a:r>
          </a:p>
        </p:txBody>
      </p:sp>
      <p:pic>
        <p:nvPicPr>
          <p:cNvPr id="141" name="Picture 141"/>
          <p:cNvPicPr/>
          <p:nvPr/>
        </p:nvPicPr>
        <p:blipFill>
          <a:blip r:embed="rId2"/>
          <a:srcRect l="3193" t="2798" r="2575" b="2821"/>
          <a:stretch/>
        </p:blipFill>
        <p:spPr>
          <a:xfrm>
            <a:off x="4102519" y="213939"/>
            <a:ext cx="1107568" cy="1080000"/>
          </a:xfrm>
          <a:prstGeom prst="ellipse">
            <a:avLst/>
          </a:prstGeom>
          <a:ln w="63500">
            <a:noFill/>
          </a:ln>
        </p:spPr>
      </p:pic>
      <p:pic>
        <p:nvPicPr>
          <p:cNvPr id="143" name="Picture 143"/>
          <p:cNvPicPr/>
          <p:nvPr/>
        </p:nvPicPr>
        <p:blipFill>
          <a:blip r:embed="rId3"/>
          <a:stretch/>
        </p:blipFill>
        <p:spPr>
          <a:xfrm>
            <a:off x="10392774" y="213939"/>
            <a:ext cx="1079269" cy="1080000"/>
          </a:xfrm>
          <a:prstGeom prst="rect">
            <a:avLst/>
          </a:prstGeom>
        </p:spPr>
      </p:pic>
      <p:sp>
        <p:nvSpPr>
          <p:cNvPr id="144" name="Shape 144"/>
          <p:cNvSpPr txBox="1"/>
          <p:nvPr/>
        </p:nvSpPr>
        <p:spPr>
          <a:xfrm>
            <a:off x="4581236" y="6197600"/>
            <a:ext cx="211512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г</a:t>
            </a:r>
            <a:endParaRPr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2819401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ru-RU" sz="2800" kern="12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Ментальные карты </a:t>
            </a: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были созданы британским психологом Тони </a:t>
            </a:r>
            <a:r>
              <a:rPr lang="ru-RU" sz="2800" kern="1200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Бьюзеном</a:t>
            </a: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Он автор методики запоминания и организации мышления «карты ума». Но чаще всего в переводах используется термин «Интеллект-карты».</a:t>
            </a:r>
            <a:br>
              <a:rPr lang="ru-RU" sz="2800" kern="12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870" y="3043861"/>
            <a:ext cx="4858933" cy="3596952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37870" y="3043861"/>
            <a:ext cx="4858933" cy="359695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648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7250" y="1343025"/>
            <a:ext cx="8416752" cy="395763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 карта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уникальный и простой метод запоминания и систематизации информации, с помощью которого развиваются творческие, речевые способности детей, активизируется память и мышление.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526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1228724" y="957264"/>
            <a:ext cx="8329614" cy="5084762"/>
          </a:xfrm>
        </p:spPr>
        <p:txBody>
          <a:bodyPr/>
          <a:lstStyle/>
          <a:p>
            <a:pPr marL="0" lvl="0" indent="0" rtl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kern="12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</a:t>
            </a:r>
            <a:r>
              <a:rPr lang="ru-RU" sz="3200" kern="12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Россию ментальные карты пришли благодаря кандидату педагогических наук, доценту кафедры логопедии Ставропольского государственного педагогического  института Валентине Михайловне Акименко, которая предложила использовать этот метод  для развития связной речи у детей.</a:t>
            </a:r>
            <a:endParaRPr lang="ru-RU" sz="3200" kern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245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900113"/>
          </a:xfrm>
        </p:spPr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Полезные свойства ментальных карт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4338" y="1243013"/>
            <a:ext cx="8443912" cy="4798348"/>
          </a:xfrm>
        </p:spPr>
        <p:txBody>
          <a:bodyPr>
            <a:normAutofit fontScale="85000" lnSpcReduction="20000"/>
          </a:bodyPr>
          <a:lstStyle/>
          <a:p>
            <a:pPr marL="0" lvl="0" indent="0" rtl="0">
              <a:spcBef>
                <a:spcPts val="0"/>
              </a:spcBef>
              <a:buClrTx/>
              <a:buSzTx/>
              <a:buNone/>
            </a:pPr>
            <a:r>
              <a:rPr lang="ru-RU" sz="3600" u="sng" kern="1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Наглядность</a:t>
            </a:r>
            <a:r>
              <a:rPr lang="ru-RU" sz="3600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вся </a:t>
            </a:r>
            <a:r>
              <a:rPr lang="ru-RU" sz="2800" b="1" i="1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проблема  с ее многочисленными сторонами и гранями оказывается прямо перед вами, ее можно окинуть одним взглядом</a:t>
            </a:r>
            <a:r>
              <a:rPr lang="ru-RU" sz="28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rtl="0">
              <a:spcBef>
                <a:spcPts val="0"/>
              </a:spcBef>
              <a:buClrTx/>
              <a:buSzTx/>
              <a:buNone/>
            </a:pPr>
            <a:r>
              <a:rPr lang="ru-RU" sz="3600" u="sng" kern="1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Привлекательность</a:t>
            </a:r>
            <a:r>
              <a:rPr lang="ru-RU" sz="3600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8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Хорошая </a:t>
            </a:r>
            <a:r>
              <a:rPr lang="ru-RU" sz="2800" b="1" i="1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интеллектуальная </a:t>
            </a:r>
            <a:r>
              <a:rPr lang="ru-RU" sz="28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карта </a:t>
            </a:r>
            <a:r>
              <a:rPr lang="ru-RU" sz="2800" b="1" i="1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имеет свою эстетику, ее рассматривать не только интересно, но и приятно. </a:t>
            </a:r>
            <a:endParaRPr lang="ru-RU" sz="3600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rtl="0">
              <a:spcBef>
                <a:spcPts val="0"/>
              </a:spcBef>
              <a:buClrTx/>
              <a:buSzTx/>
              <a:buNone/>
            </a:pPr>
            <a:r>
              <a:rPr lang="ru-RU" sz="3600" u="sng" kern="1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Запоминаемость</a:t>
            </a:r>
            <a:r>
              <a:rPr lang="ru-RU" sz="3600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0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благодаря цвету легко запоминается.</a:t>
            </a:r>
            <a:endParaRPr lang="ru-RU" sz="3000" b="1" i="1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rtl="0">
              <a:spcBef>
                <a:spcPts val="0"/>
              </a:spcBef>
              <a:buClrTx/>
              <a:buSzTx/>
              <a:buNone/>
            </a:pPr>
            <a:r>
              <a:rPr lang="ru-RU" sz="3600" u="sng" kern="1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Своевременность</a:t>
            </a:r>
            <a:r>
              <a:rPr lang="ru-RU" sz="36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0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выявить недостаток информации.</a:t>
            </a:r>
            <a:endParaRPr lang="ru-RU" sz="3000" b="1" i="1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rtl="0">
              <a:spcBef>
                <a:spcPts val="0"/>
              </a:spcBef>
              <a:buClrTx/>
              <a:buSzTx/>
              <a:buNone/>
            </a:pPr>
            <a:r>
              <a:rPr lang="ru-RU" sz="3600" u="sng" kern="1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Творчество</a:t>
            </a:r>
            <a:r>
              <a:rPr lang="ru-RU" sz="3600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0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стимулирует творчество.</a:t>
            </a:r>
            <a:endParaRPr lang="ru-RU" sz="3000" b="1" i="1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rtl="0">
              <a:spcBef>
                <a:spcPts val="0"/>
              </a:spcBef>
              <a:buClrTx/>
              <a:buSzTx/>
              <a:buNone/>
            </a:pPr>
            <a:r>
              <a:rPr lang="ru-RU" sz="3600" u="sng" kern="1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Возможность пересмотра </a:t>
            </a:r>
            <a:r>
              <a:rPr lang="ru-RU" sz="3600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100" b="1" i="1" kern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усвоить картину в целом и запомнить её, увидеть новые идеи.</a:t>
            </a:r>
            <a:endParaRPr lang="ru-RU" sz="3100" b="1" i="1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095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интеллект –карты проходит в 3 этапа: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1930400"/>
            <a:ext cx="8596668" cy="4484687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– сбор материала о предмете или объекте;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 –создание интеллект-карты в ходе обсуждения предмета или темы. Выполняя данное задание пополняется активный и пассивный словарь, развиваются процессы мышления – анализ, синтез, обобщение;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– закрепление материала;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844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3438"/>
          </a:xfr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ru-RU" sz="3200" b="1" kern="1200" dirty="0">
                <a:solidFill>
                  <a:schemeClr val="tx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Общие требование к составлению интеллект- карты</a:t>
            </a:r>
            <a:br>
              <a:rPr lang="ru-RU" sz="3200" b="1" kern="1200" dirty="0">
                <a:solidFill>
                  <a:schemeClr val="tx2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3200" dirty="0">
              <a:solidFill>
                <a:schemeClr val="tx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1743076"/>
            <a:ext cx="8596668" cy="4957762"/>
          </a:xfrm>
        </p:spPr>
        <p:txBody>
          <a:bodyPr>
            <a:normAutofit/>
          </a:bodyPr>
          <a:lstStyle/>
          <a:p>
            <a:pPr marL="457200" lvl="0" indent="-457200" rtl="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главная идея обводится в центре страницы;</a:t>
            </a:r>
          </a:p>
          <a:p>
            <a:pPr marL="457200" lvl="0" indent="-457200" rtl="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лист располагается горизонтально;</a:t>
            </a:r>
          </a:p>
          <a:p>
            <a:pPr marL="457200" lvl="0" indent="-457200" rtl="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 каждого ключевого момента проводится расходящиеся от центра ответвления (в любом направлении), используя ручки, карандаши или фломастеры разного цвета;</a:t>
            </a:r>
          </a:p>
          <a:p>
            <a:pPr marL="457200" lvl="0" indent="-457200" rtl="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процессе моделирования добавляются символы и иллюстрации;</a:t>
            </a:r>
          </a:p>
          <a:p>
            <a:pPr marL="457200" lvl="0" indent="-457200" rtl="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sz="28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наглядность может быть представлена в виде предметов, объектов, рисунков и т.д.</a:t>
            </a:r>
          </a:p>
        </p:txBody>
      </p:sp>
    </p:spTree>
    <p:extLst>
      <p:ext uri="{BB962C8B-B14F-4D97-AF65-F5344CB8AC3E}">
        <p14:creationId xmlns:p14="http://schemas.microsoft.com/office/powerpoint/2010/main" val="3402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74002" cy="7043738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8415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8" y="0"/>
            <a:ext cx="9215437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1728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15463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123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274001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379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"/>
            <a:ext cx="8596668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9924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4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247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747" y="0"/>
            <a:ext cx="9144001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7206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0"/>
            <a:ext cx="9144001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932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609600"/>
            <a:ext cx="8596668" cy="6091238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609600"/>
            <a:ext cx="8596668" cy="589121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3272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71638"/>
            <a:ext cx="8596668" cy="1228724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3671887"/>
            <a:ext cx="8596668" cy="23694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успехов!</a:t>
            </a:r>
            <a:endParaRPr lang="ru-RU" sz="3600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04763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Аспект"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216</TotalTime>
  <Words>339</Words>
  <Application>Microsoft Office PowerPoint</Application>
  <DocSecurity>0</DocSecurity>
  <PresentationFormat>Широкоэкранный</PresentationFormat>
  <Paragraphs>27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Times New Roman</vt:lpstr>
      <vt:lpstr>Trebuchet MS</vt:lpstr>
      <vt:lpstr>Wingdings 3</vt:lpstr>
      <vt:lpstr>Аспект</vt:lpstr>
      <vt:lpstr>Использование ментальных карт учителем-дефектологом в работе с обучающимися с ТНР</vt:lpstr>
      <vt:lpstr>Ментальные карты были созданы британским психологом Тони Бьюзеном. Он автор методики запоминания и организации мышления «карты ума». Но чаще всего в переводах используется термин «Интеллект-карты». </vt:lpstr>
      <vt:lpstr>  Интеллектуальная карта – это уникальный и простой метод запоминания и систематизации информации, с помощью которого развиваются творческие, речевые способности детей, активизируется память и мышление.</vt:lpstr>
      <vt:lpstr>Презентация PowerPoint</vt:lpstr>
      <vt:lpstr>Полезные свойства ментальных карт</vt:lpstr>
      <vt:lpstr>Составление интеллект –карты проходит в 3 этапа:</vt:lpstr>
      <vt:lpstr>Общие требование к составлению интеллект- карты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темы</dc:title>
  <dc:creator>lenovo</dc:creator>
  <cp:lastModifiedBy>lenovo</cp:lastModifiedBy>
  <cp:revision>19</cp:revision>
  <dcterms:modified xsi:type="dcterms:W3CDTF">2026-05-18T12:24:20Z</dcterms:modified>
</cp:coreProperties>
</file>