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7" r:id="rId18"/>
    <p:sldId id="275" r:id="rId19"/>
    <p:sldId id="278" r:id="rId20"/>
    <p:sldId id="276" r:id="rId21"/>
    <p:sldId id="279" r:id="rId22"/>
    <p:sldId id="283" r:id="rId23"/>
    <p:sldId id="281" r:id="rId24"/>
    <p:sldId id="28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A6A85-C33D-4255-9518-525528CDD6CB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53698-0988-4C84-B96C-F3908E5D94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A6A85-C33D-4255-9518-525528CDD6CB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53698-0988-4C84-B96C-F3908E5D94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A6A85-C33D-4255-9518-525528CDD6CB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C453698-0988-4C84-B96C-F3908E5D94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A6A85-C33D-4255-9518-525528CDD6CB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53698-0988-4C84-B96C-F3908E5D94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A6A85-C33D-4255-9518-525528CDD6CB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53698-0988-4C84-B96C-F3908E5D94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A6A85-C33D-4255-9518-525528CDD6CB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53698-0988-4C84-B96C-F3908E5D94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A6A85-C33D-4255-9518-525528CDD6CB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53698-0988-4C84-B96C-F3908E5D94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A6A85-C33D-4255-9518-525528CDD6CB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53698-0988-4C84-B96C-F3908E5D94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A6A85-C33D-4255-9518-525528CDD6CB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53698-0988-4C84-B96C-F3908E5D94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A6A85-C33D-4255-9518-525528CDD6CB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53698-0988-4C84-B96C-F3908E5D94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A6A85-C33D-4255-9518-525528CDD6CB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53698-0988-4C84-B96C-F3908E5D94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04A6A85-C33D-4255-9518-525528CDD6CB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C453698-0988-4C84-B96C-F3908E5D943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wipe dir="r"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500042"/>
            <a:ext cx="8229600" cy="1714512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Математика </a:t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в обществознании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5929330"/>
            <a:ext cx="8786842" cy="714380"/>
          </a:xfrm>
        </p:spPr>
        <p:txBody>
          <a:bodyPr/>
          <a:lstStyle/>
          <a:p>
            <a:r>
              <a:rPr lang="ru-RU" b="1" dirty="0" smtClean="0"/>
              <a:t>Интегрированный урок-турнир в 10 классе</a:t>
            </a:r>
            <a:endParaRPr lang="ru-RU" b="1" dirty="0"/>
          </a:p>
        </p:txBody>
      </p:sp>
      <p:pic>
        <p:nvPicPr>
          <p:cNvPr id="1026" name="Рисунок 2" descr="a0041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2428868"/>
            <a:ext cx="5429288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C00000"/>
                </a:solidFill>
              </a:rPr>
              <a:t>1 тур «Тема»</a:t>
            </a:r>
            <a:endParaRPr lang="ru-RU" sz="54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600200"/>
            <a:ext cx="8572560" cy="4972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dirty="0" smtClean="0"/>
              <a:t>Решив уравнения на карточке, вы и расшифруете тему  турнира. </a:t>
            </a:r>
          </a:p>
          <a:p>
            <a:pPr algn="ctr">
              <a:buNone/>
            </a:pPr>
            <a:r>
              <a:rPr lang="ru-RU" sz="4400" b="1" i="1" dirty="0" smtClean="0"/>
              <a:t>Оценивание задания: </a:t>
            </a:r>
          </a:p>
          <a:p>
            <a:pPr algn="ctr">
              <a:buNone/>
            </a:pPr>
            <a:r>
              <a:rPr lang="ru-RU" sz="4400" dirty="0" smtClean="0"/>
              <a:t>каждое уравнение стоит 1балл.</a:t>
            </a:r>
          </a:p>
          <a:p>
            <a:pPr algn="ctr">
              <a:buNone/>
            </a:pPr>
            <a:r>
              <a:rPr lang="ru-RU" sz="4400" dirty="0" smtClean="0"/>
              <a:t>За скорость добавляется ещё 1балл.  </a:t>
            </a:r>
            <a:endParaRPr lang="ru-RU" sz="44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214290"/>
            <a:ext cx="8572560" cy="1571636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3600" b="1" dirty="0" smtClean="0">
                <a:solidFill>
                  <a:srgbClr val="C00000"/>
                </a:solidFill>
                <a:effectLst/>
              </a:rPr>
              <a:t>Выборы –</a:t>
            </a:r>
            <a:br>
              <a:rPr lang="ru-RU" sz="3600" b="1" dirty="0" smtClean="0">
                <a:solidFill>
                  <a:srgbClr val="C00000"/>
                </a:solidFill>
                <a:effectLst/>
              </a:rPr>
            </a:br>
            <a:r>
              <a:rPr lang="ru-RU" sz="3600" b="1" dirty="0" smtClean="0">
                <a:solidFill>
                  <a:srgbClr val="C00000"/>
                </a:solidFill>
                <a:effectLst/>
              </a:rPr>
              <a:t> процедура избрания кого-либо путем голосования.</a:t>
            </a:r>
          </a:p>
        </p:txBody>
      </p:sp>
      <p:pic>
        <p:nvPicPr>
          <p:cNvPr id="53252" name="Picture 4" descr="newstula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2571744"/>
            <a:ext cx="3389309" cy="3806833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3255" name="Text Box 7"/>
          <p:cNvSpPr txBox="1">
            <a:spLocks noChangeArrowheads="1"/>
          </p:cNvSpPr>
          <p:nvPr/>
        </p:nvSpPr>
        <p:spPr bwMode="auto">
          <a:xfrm>
            <a:off x="214313" y="2357430"/>
            <a:ext cx="4643439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Слово «выборы» </a:t>
            </a:r>
          </a:p>
          <a:p>
            <a:pPr>
              <a:defRPr/>
            </a:pPr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пришло к нам из латинского языка, </a:t>
            </a:r>
          </a:p>
          <a:p>
            <a:pPr>
              <a:defRPr/>
            </a:pPr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где оно тоже означает</a:t>
            </a:r>
          </a:p>
          <a:p>
            <a:pPr>
              <a:defRPr/>
            </a:pPr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«делать выбор». 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Выборы в Российской Федерации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4 декабря 2011 года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4 марта 2012 года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214554"/>
            <a:ext cx="4040188" cy="44291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Прошли выборы депутатов</a:t>
            </a:r>
          </a:p>
          <a:p>
            <a:pPr>
              <a:buNone/>
            </a:pPr>
            <a:r>
              <a:rPr lang="ru-RU" dirty="0" smtClean="0"/>
              <a:t>в Государственную Думу 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algn="r">
              <a:buNone/>
            </a:pPr>
            <a:r>
              <a:rPr lang="ru-RU" dirty="0" smtClean="0"/>
              <a:t>Предстоят выборы Президента РФ</a:t>
            </a:r>
            <a:endParaRPr lang="ru-RU" dirty="0"/>
          </a:p>
        </p:txBody>
      </p:sp>
      <p:pic>
        <p:nvPicPr>
          <p:cNvPr id="2050" name="Picture 2" descr="F:\33WH3CCA446WNVCAEEXZELCAVUTT7ECA98QTN2CAZEGWUVCAB5076YCACVFT5DCASTCPQPCA2F5CNJCAZUJB9RCAP3L3IDCAGHF54ECA4K1TX8CA9S51OGCAVG3PX6CA45DEBMCAKW683UCAFIAO90CAC58TS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429000"/>
            <a:ext cx="3320268" cy="2966106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051" name="Picture 3" descr="F:\vibor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3500438"/>
            <a:ext cx="3461466" cy="2928958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89034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4800" dirty="0" smtClean="0">
                <a:solidFill>
                  <a:srgbClr val="C00000"/>
                </a:solidFill>
              </a:rPr>
              <a:t/>
            </a:r>
            <a:br>
              <a:rPr lang="ru-RU" sz="4800" dirty="0" smtClean="0">
                <a:solidFill>
                  <a:srgbClr val="C00000"/>
                </a:solidFill>
              </a:rPr>
            </a:br>
            <a:r>
              <a:rPr lang="ru-RU" sz="4800" dirty="0" smtClean="0">
                <a:solidFill>
                  <a:srgbClr val="C00000"/>
                </a:solidFill>
                <a:latin typeface="+mn-lt"/>
              </a:rPr>
              <a:t>2тур</a:t>
            </a:r>
            <a:r>
              <a:rPr lang="ru-RU" sz="4800" dirty="0" smtClean="0">
                <a:solidFill>
                  <a:srgbClr val="C00000"/>
                </a:solidFill>
              </a:rPr>
              <a:t> </a:t>
            </a:r>
            <a:r>
              <a:rPr lang="ru-RU" sz="4800" dirty="0" smtClean="0">
                <a:solidFill>
                  <a:srgbClr val="C00000"/>
                </a:solidFill>
                <a:latin typeface="+mn-lt"/>
              </a:rPr>
              <a:t>«Блиц-опрос»</a:t>
            </a:r>
            <a:br>
              <a:rPr lang="ru-RU" sz="4800" dirty="0" smtClean="0">
                <a:solidFill>
                  <a:srgbClr val="C00000"/>
                </a:solidFill>
                <a:latin typeface="+mn-lt"/>
              </a:rPr>
            </a:br>
            <a:endParaRPr lang="ru-RU" sz="48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6000" dirty="0" smtClean="0"/>
              <a:t>На полученный вопрос  команда быстро отвечает!</a:t>
            </a:r>
          </a:p>
          <a:p>
            <a:pPr algn="ctr">
              <a:buNone/>
            </a:pPr>
            <a:r>
              <a:rPr lang="ru-RU" sz="6000" dirty="0" smtClean="0"/>
              <a:t> 1 ответ-1 балл.  </a:t>
            </a:r>
            <a:endParaRPr lang="ru-RU" sz="60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C00000"/>
                </a:solidFill>
                <a:latin typeface="+mn-lt"/>
              </a:rPr>
              <a:t>Партии и выборы</a:t>
            </a:r>
            <a:endParaRPr lang="ru-RU" sz="60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>
              <a:buNone/>
            </a:pPr>
            <a:r>
              <a:rPr lang="ru-RU" sz="4000" b="1" dirty="0" smtClean="0">
                <a:solidFill>
                  <a:srgbClr val="002060"/>
                </a:solidFill>
              </a:rPr>
              <a:t>Единая Россия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002060"/>
                </a:solidFill>
              </a:rPr>
              <a:t>КПРФ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002060"/>
                </a:solidFill>
              </a:rPr>
              <a:t>Яблоко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002060"/>
                </a:solidFill>
              </a:rPr>
              <a:t>Справедливая Россия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002060"/>
                </a:solidFill>
              </a:rPr>
              <a:t>Правое дело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002060"/>
                </a:solidFill>
              </a:rPr>
              <a:t>ЛДПР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002060"/>
                </a:solidFill>
              </a:rPr>
              <a:t>Патриоты России</a:t>
            </a:r>
            <a:endParaRPr lang="ru-RU" sz="4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8YXHF2CAXVPKGXCA8Z2X4XCA06SQ5SCAWWQ11BCAKBC441CAK5T3YZCAEZNZ8JCAC9FCLDCAL8HEQ6CAWM5P7ACATNK4H0CAH6NQ6OCAKLJKL3CA8N6CZTCAY3P5A2CAJGNXO7CA96FZCECAT355MVCAW7N3V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85728"/>
            <a:ext cx="2116682" cy="1785950"/>
          </a:xfrm>
          <a:prstGeom prst="rect">
            <a:avLst/>
          </a:prstGeom>
          <a:noFill/>
        </p:spPr>
      </p:pic>
      <p:pic>
        <p:nvPicPr>
          <p:cNvPr id="3075" name="Picture 3" descr="F:\40O780CANCRFQACAHJQVWPCAWONPSECA9WL7TFCADN2VLICAV8I5BSCAHDFXW0CAZORB6DCA0SPMESCATJEUXSCAGK27RICA6XLR3JCAL7SG81CAG9G7R0CAI1Z8I1CA348D16CA38LKNWCAW1Y0HNCALFCVW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4123332"/>
            <a:ext cx="1643074" cy="1550852"/>
          </a:xfrm>
          <a:prstGeom prst="rect">
            <a:avLst/>
          </a:prstGeom>
          <a:noFill/>
        </p:spPr>
      </p:pic>
      <p:pic>
        <p:nvPicPr>
          <p:cNvPr id="3076" name="Picture 4" descr="F:\cd07bd5680eb5f4dd020fa30fd744267_120x90_c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214818"/>
            <a:ext cx="2000264" cy="2343743"/>
          </a:xfrm>
          <a:prstGeom prst="rect">
            <a:avLst/>
          </a:prstGeom>
          <a:noFill/>
        </p:spPr>
      </p:pic>
      <p:pic>
        <p:nvPicPr>
          <p:cNvPr id="3077" name="Picture 5" descr="F:\3XYESGCA32ARCGCAD7AT6CCAARJ2VPCAVLIECYCAH1OF47CA1XHT6VCA0NVJNOCAPBGHF6CA6BJ725CAX1B5OOCAOVLWE3CA2VS3W7CAY063LWCADD0FDNCA4401V0CA21P4WMCA19TPQZCA60AS6UCAY6RM8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85918" y="1500174"/>
            <a:ext cx="1444565" cy="1088239"/>
          </a:xfrm>
          <a:prstGeom prst="rect">
            <a:avLst/>
          </a:prstGeom>
          <a:noFill/>
        </p:spPr>
      </p:pic>
      <p:pic>
        <p:nvPicPr>
          <p:cNvPr id="3078" name="Picture 6" descr="F:\6P3568CAQV5WVTCA22OBEPCA3OFIC1CAV9F7W9CA4OFZBYCAFZD172CABJ94SYCAHTM40ACA1M0TS8CAMZ5VFCCAPG363PCAYO628PCAB8ITE2CAJYPJ7GCA7W4CX0CAV3EBTOCAIBJFUKCA5AO41QCAZTAIUH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3504" y="1500174"/>
            <a:ext cx="2017329" cy="1519721"/>
          </a:xfrm>
          <a:prstGeom prst="rect">
            <a:avLst/>
          </a:prstGeom>
          <a:noFill/>
        </p:spPr>
      </p:pic>
      <p:pic>
        <p:nvPicPr>
          <p:cNvPr id="3082" name="Picture 10" descr="F:\X935A1CA0I331TCAJB49U5CALP4FEGCA6Z626RCAL32AQFCA23XVUPCAL2SG8UCA8NIO0OCAVZCZD4CAVH8NZ3CADT1XUICAUDRG3KCA2268FWCARWFM3JCA9AI94GCA1T1WJGCAZ2UX6DCAKG9JQ2CA3T9AEU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00166" y="3021811"/>
            <a:ext cx="2214578" cy="1697843"/>
          </a:xfrm>
          <a:prstGeom prst="rect">
            <a:avLst/>
          </a:prstGeom>
          <a:noFill/>
        </p:spPr>
      </p:pic>
      <p:pic>
        <p:nvPicPr>
          <p:cNvPr id="3083" name="Picture 11" descr="F:\0C1WVQCAYCZPXSCAAU25NWCAV27XDUCA1TDKFMCABQQDFPCAA9DBTGCAYYB32FCA2CJT3DCAKP19BOCAQ8JJ5BCA9KOQOECAK96FTUCA59EZTZCAL21XQ4CA9943OGCAZV7O2DCATWSSXSCAWP5FSSCA0BBZRR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00298" y="4890145"/>
            <a:ext cx="2175164" cy="1682127"/>
          </a:xfrm>
          <a:prstGeom prst="rect">
            <a:avLst/>
          </a:prstGeom>
          <a:noFill/>
        </p:spPr>
      </p:pic>
      <p:pic>
        <p:nvPicPr>
          <p:cNvPr id="3086" name="Picture 14" descr="F:\8S8G5BCA7WMQ0ZCAZLT2F0CAJ9Q87FCADDTAVOCAOHEY8SCATJ65TLCAU9ADFVCATU897MCA7U4AUDCANSNJNDCA42WM72CAEQ8KUVCAW0ACZACA1R2O6XCAM91M9JCAUNG5CGCAMI2N19CAFEOWUGCAU2PGRL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43702" y="357166"/>
            <a:ext cx="2071678" cy="2071678"/>
          </a:xfrm>
          <a:prstGeom prst="rect">
            <a:avLst/>
          </a:prstGeom>
          <a:noFill/>
        </p:spPr>
      </p:pic>
      <p:pic>
        <p:nvPicPr>
          <p:cNvPr id="3087" name="Picture 15" descr="F:\spravedlivaya_rossiya_budet_pervoy_v_izbiratelnyh_byulletenyah_na_vyborah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143373" y="4143380"/>
            <a:ext cx="1967378" cy="128861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8YXHF2CAXVPKGXCA8Z2X4XCA06SQ5SCAWWQ11BCAKBC441CAK5T3YZCAEZNZ8JCAC9FCLDCAL8HEQ6CAWM5P7ACATNK4H0CAH6NQ6OCAKLJKL3CA8N6CZTCAY3P5A2CAJGNXO7CA96FZCECAT355MVCAW7N3V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214422"/>
            <a:ext cx="5109140" cy="431083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40O780CANCRFQACAHJQVWPCAWONPSECA9WL7TFCADN2VLICAV8I5BSCAHDFXW0CAZORB6DCA0SPMESCATJEUXSCAGK27RICA6XLR3JCAL7SG81CAG9G7R0CAI1Z8I1CA348D16CA38LKNWCAW1Y0HNCALFCVW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1214422"/>
            <a:ext cx="4572032" cy="431541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:\cd07bd5680eb5f4dd020fa30fd744267_120x90_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1285860"/>
            <a:ext cx="3571900" cy="418525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F:\3XYESGCA32ARCGCAD7AT6CCAARJ2VPCAVLIECYCAH1OF47CA1XHT6VCA0NVJNOCAPBGHF6CA6BJ725CAX1B5OOCAOVLWE3CA2VS3W7CAY063LWCADD0FDNCA4401V0CA21P4WMCA19TPQZCA60AS6UCAY6RM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1785926"/>
            <a:ext cx="4267314" cy="321471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F:\6P3568CAQV5WVTCA22OBEPCA3OFIC1CAV9F7W9CA4OFZBYCAFZD172CABJ94SYCAHTM40ACA1M0TS8CAMZ5VFCCAPG363PCAYO628PCAB8ITE2CAJYPJ7GCA7W4CX0CAV3EBTOCAIBJFUKCA5AO41QCAZTAIU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357298"/>
            <a:ext cx="5120777" cy="385765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F:\X935A1CA0I331TCAJB49U5CALP4FEGCA6Z626RCAL32AQFCA23XVUPCAL2SG8UCA8NIO0OCAVZCZD4CAVH8NZ3CADT1XUICAUDRG3KCA2268FWCARWFM3JCA9AI94GCA1T1WJGCAZ2UX6DCAKG9JQ2CA3T9AE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571612"/>
            <a:ext cx="5218080" cy="400052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F:\spravedlivaya_rossiya_budet_pervoy_v_izbiratelnyh_byulletenyah_na_vybora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1643050"/>
            <a:ext cx="5453357" cy="35719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31QZ2TCAP0W7V5CAEHFK0ECAO2M3KHCA7QMZ3LCAQIFPU5CAD5LBUZCAT9QGBXCAOXWM1UCA2WG2E2CAGXM8LGCAZ272QPCAA49MLHCAQSOS4GCA8D42FACA2NDR0SCAC7WF4NCAB0BEIKCA11M68SCA4E2UH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785926"/>
            <a:ext cx="5880567" cy="321471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F:\8S8G5BCA7WMQ0ZCAZLT2F0CAJ9Q87FCADDTAVOCAOHEY8SCATJ65TLCAU9ADFVCATU897MCA7U4AUDCANSNJNDCA42WM72CAEQ8KUVCAW0ACZACA1R2O6XCAM91M9JCAUNG5CGCAMI2N19CAFEOWUGCAU2PGR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1071546"/>
            <a:ext cx="4500594" cy="450059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214290"/>
            <a:ext cx="8229600" cy="11430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2800" dirty="0" smtClean="0">
                <a:solidFill>
                  <a:srgbClr val="C00000"/>
                </a:solidFill>
                <a:effectLst/>
              </a:rPr>
              <a:t>Современные избирательные системы и  их применение на выборах в Российской Федерации</a:t>
            </a:r>
          </a:p>
        </p:txBody>
      </p:sp>
      <p:sp>
        <p:nvSpPr>
          <p:cNvPr id="14339" name="Line 4"/>
          <p:cNvSpPr>
            <a:spLocks noChangeShapeType="1"/>
          </p:cNvSpPr>
          <p:nvPr/>
        </p:nvSpPr>
        <p:spPr bwMode="auto">
          <a:xfrm flipH="1">
            <a:off x="1357289" y="1341439"/>
            <a:ext cx="1919310" cy="3016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4340" name="Line 5"/>
          <p:cNvSpPr>
            <a:spLocks noChangeShapeType="1"/>
          </p:cNvSpPr>
          <p:nvPr/>
        </p:nvSpPr>
        <p:spPr bwMode="auto">
          <a:xfrm>
            <a:off x="5724525" y="1341439"/>
            <a:ext cx="1704995" cy="3016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4341" name="Text Box 6"/>
          <p:cNvSpPr txBox="1">
            <a:spLocks noChangeArrowheads="1"/>
          </p:cNvSpPr>
          <p:nvPr/>
        </p:nvSpPr>
        <p:spPr bwMode="auto">
          <a:xfrm>
            <a:off x="428596" y="1571613"/>
            <a:ext cx="329091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/>
              <a:t>Мажоритарная</a:t>
            </a:r>
          </a:p>
        </p:txBody>
      </p:sp>
      <p:sp>
        <p:nvSpPr>
          <p:cNvPr id="14342" name="Text Box 7"/>
          <p:cNvSpPr txBox="1">
            <a:spLocks noChangeArrowheads="1"/>
          </p:cNvSpPr>
          <p:nvPr/>
        </p:nvSpPr>
        <p:spPr bwMode="auto">
          <a:xfrm>
            <a:off x="5214941" y="1571612"/>
            <a:ext cx="456247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/>
              <a:t>Пропорциональная</a:t>
            </a:r>
          </a:p>
        </p:txBody>
      </p:sp>
      <p:sp>
        <p:nvSpPr>
          <p:cNvPr id="14343" name="Text Box 8"/>
          <p:cNvSpPr txBox="1">
            <a:spLocks noChangeArrowheads="1"/>
          </p:cNvSpPr>
          <p:nvPr/>
        </p:nvSpPr>
        <p:spPr bwMode="auto">
          <a:xfrm>
            <a:off x="755650" y="25654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64521" name="Text Box 9"/>
          <p:cNvSpPr txBox="1">
            <a:spLocks noChangeArrowheads="1"/>
          </p:cNvSpPr>
          <p:nvPr/>
        </p:nvSpPr>
        <p:spPr bwMode="auto">
          <a:xfrm>
            <a:off x="250825" y="2214554"/>
            <a:ext cx="388937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C00000"/>
                </a:solidFill>
              </a:rPr>
              <a:t>система персонального</a:t>
            </a:r>
          </a:p>
          <a:p>
            <a:pPr algn="ctr">
              <a:defRPr/>
            </a:pPr>
            <a:r>
              <a:rPr lang="ru-RU" sz="2400" b="1" dirty="0">
                <a:solidFill>
                  <a:srgbClr val="C00000"/>
                </a:solidFill>
              </a:rPr>
              <a:t> представительства во власти </a:t>
            </a:r>
          </a:p>
        </p:txBody>
      </p:sp>
      <p:sp>
        <p:nvSpPr>
          <p:cNvPr id="64522" name="Text Box 10"/>
          <p:cNvSpPr txBox="1">
            <a:spLocks noChangeArrowheads="1"/>
          </p:cNvSpPr>
          <p:nvPr/>
        </p:nvSpPr>
        <p:spPr bwMode="auto">
          <a:xfrm>
            <a:off x="428596" y="3500438"/>
            <a:ext cx="348773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Самовыдвижение,</a:t>
            </a:r>
          </a:p>
          <a:p>
            <a:pPr algn="ctr">
              <a:defRPr/>
            </a:pP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выдвижение партией,</a:t>
            </a:r>
          </a:p>
          <a:p>
            <a:pPr algn="ctr">
              <a:defRPr/>
            </a:pP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общественной организацией</a:t>
            </a:r>
          </a:p>
        </p:txBody>
      </p:sp>
      <p:sp>
        <p:nvSpPr>
          <p:cNvPr id="64523" name="Text Box 11"/>
          <p:cNvSpPr txBox="1">
            <a:spLocks noChangeArrowheads="1"/>
          </p:cNvSpPr>
          <p:nvPr/>
        </p:nvSpPr>
        <p:spPr bwMode="auto">
          <a:xfrm>
            <a:off x="4929190" y="2285992"/>
            <a:ext cx="367506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принцип партийного </a:t>
            </a:r>
          </a:p>
          <a:p>
            <a:pPr algn="ctr">
              <a:defRPr/>
            </a:pP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представительства </a:t>
            </a:r>
          </a:p>
        </p:txBody>
      </p:sp>
      <p:sp>
        <p:nvSpPr>
          <p:cNvPr id="64524" name="Text Box 12"/>
          <p:cNvSpPr txBox="1">
            <a:spLocks noChangeArrowheads="1"/>
          </p:cNvSpPr>
          <p:nvPr/>
        </p:nvSpPr>
        <p:spPr bwMode="auto">
          <a:xfrm>
            <a:off x="5643571" y="3500438"/>
            <a:ext cx="281621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Предоставление партией партийного списка кандидатов</a:t>
            </a:r>
          </a:p>
        </p:txBody>
      </p:sp>
      <p:sp>
        <p:nvSpPr>
          <p:cNvPr id="14349" name="Text Box 14"/>
          <p:cNvSpPr txBox="1">
            <a:spLocks noChangeArrowheads="1"/>
          </p:cNvSpPr>
          <p:nvPr/>
        </p:nvSpPr>
        <p:spPr bwMode="auto">
          <a:xfrm>
            <a:off x="3214678" y="4214818"/>
            <a:ext cx="32146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 smtClean="0"/>
              <a:t> </a:t>
            </a:r>
            <a:endParaRPr lang="ru-RU" sz="2800" b="1" dirty="0"/>
          </a:p>
        </p:txBody>
      </p:sp>
      <p:sp>
        <p:nvSpPr>
          <p:cNvPr id="64527" name="Text Box 15"/>
          <p:cNvSpPr txBox="1">
            <a:spLocks noChangeArrowheads="1"/>
          </p:cNvSpPr>
          <p:nvPr/>
        </p:nvSpPr>
        <p:spPr bwMode="auto">
          <a:xfrm>
            <a:off x="285720" y="5143512"/>
            <a:ext cx="346233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Выборы президента РФ, представительных органов местного самоуправления</a:t>
            </a:r>
          </a:p>
        </p:txBody>
      </p:sp>
      <p:sp>
        <p:nvSpPr>
          <p:cNvPr id="64528" name="Text Box 16"/>
          <p:cNvSpPr txBox="1">
            <a:spLocks noChangeArrowheads="1"/>
          </p:cNvSpPr>
          <p:nvPr/>
        </p:nvSpPr>
        <p:spPr bwMode="auto">
          <a:xfrm>
            <a:off x="3143250" y="4786313"/>
            <a:ext cx="31575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4529" name="Text Box 17"/>
          <p:cNvSpPr txBox="1">
            <a:spLocks noChangeArrowheads="1"/>
          </p:cNvSpPr>
          <p:nvPr/>
        </p:nvSpPr>
        <p:spPr bwMode="auto">
          <a:xfrm>
            <a:off x="4857752" y="5357826"/>
            <a:ext cx="40005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Выборы в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Государственную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Думу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2984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900" dirty="0" smtClean="0">
                <a:solidFill>
                  <a:srgbClr val="C00000"/>
                </a:solidFill>
                <a:latin typeface="+mn-lt"/>
              </a:rPr>
              <a:t>3 тур «Сколько будет депутатов?»</a:t>
            </a:r>
            <a:br>
              <a:rPr lang="ru-RU" sz="4900" dirty="0" smtClean="0">
                <a:solidFill>
                  <a:srgbClr val="C00000"/>
                </a:solidFill>
                <a:latin typeface="+mn-lt"/>
              </a:rPr>
            </a:br>
            <a:r>
              <a:rPr lang="ru-RU" sz="4900" dirty="0" smtClean="0">
                <a:solidFill>
                  <a:srgbClr val="C00000"/>
                </a:solidFill>
                <a:latin typeface="+mn-lt"/>
              </a:rPr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3" descr="F:\выборы парти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571612"/>
            <a:ext cx="8358246" cy="500066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+mn-lt"/>
              </a:rPr>
              <a:t>П </a:t>
            </a:r>
            <a:r>
              <a:rPr lang="ru-RU" sz="4000" dirty="0" err="1" smtClean="0">
                <a:solidFill>
                  <a:srgbClr val="C00000"/>
                </a:solidFill>
                <a:latin typeface="+mn-lt"/>
              </a:rPr>
              <a:t>р</a:t>
            </a:r>
            <a:r>
              <a:rPr lang="ru-RU" sz="4000" dirty="0" smtClean="0">
                <a:solidFill>
                  <a:srgbClr val="C00000"/>
                </a:solidFill>
                <a:latin typeface="+mn-lt"/>
              </a:rPr>
              <a:t> о в е </a:t>
            </a:r>
            <a:r>
              <a:rPr lang="ru-RU" sz="4000" dirty="0" err="1" smtClean="0">
                <a:solidFill>
                  <a:srgbClr val="C00000"/>
                </a:solidFill>
                <a:latin typeface="+mn-lt"/>
              </a:rPr>
              <a:t>р</a:t>
            </a:r>
            <a:r>
              <a:rPr lang="ru-RU" sz="4000" dirty="0" smtClean="0">
                <a:solidFill>
                  <a:srgbClr val="C00000"/>
                </a:solidFill>
                <a:latin typeface="+mn-lt"/>
              </a:rPr>
              <a:t> и м !</a:t>
            </a:r>
            <a:r>
              <a:rPr lang="ru-RU" sz="4000" dirty="0" smtClean="0">
                <a:solidFill>
                  <a:srgbClr val="C00000"/>
                </a:solidFill>
              </a:rPr>
              <a:t>  </a:t>
            </a:r>
            <a:r>
              <a:rPr lang="ru-RU" sz="4000" dirty="0" smtClean="0">
                <a:solidFill>
                  <a:srgbClr val="C00000"/>
                </a:solidFill>
                <a:latin typeface="+mn-lt"/>
              </a:rPr>
              <a:t>Есть вопрос!</a:t>
            </a:r>
            <a:endParaRPr lang="ru-RU" sz="40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Единая Россия -</a:t>
            </a:r>
            <a:r>
              <a:rPr lang="ru-RU" sz="3600" b="1" dirty="0" smtClean="0">
                <a:solidFill>
                  <a:srgbClr val="C00000"/>
                </a:solidFill>
              </a:rPr>
              <a:t>112 </a:t>
            </a:r>
            <a:r>
              <a:rPr lang="ru-RU" sz="3600" b="1" dirty="0" smtClean="0"/>
              <a:t>чел.</a:t>
            </a:r>
          </a:p>
          <a:p>
            <a:r>
              <a:rPr lang="ru-RU" sz="3600" b="1" dirty="0" smtClean="0"/>
              <a:t>КПРФ-</a:t>
            </a:r>
            <a:r>
              <a:rPr lang="ru-RU" sz="3600" b="1" dirty="0" smtClean="0">
                <a:solidFill>
                  <a:srgbClr val="C00000"/>
                </a:solidFill>
              </a:rPr>
              <a:t>43</a:t>
            </a:r>
            <a:r>
              <a:rPr lang="ru-RU" sz="3600" b="1" dirty="0" smtClean="0"/>
              <a:t> чел.</a:t>
            </a:r>
          </a:p>
          <a:p>
            <a:r>
              <a:rPr lang="ru-RU" sz="3600" b="1" dirty="0" smtClean="0"/>
              <a:t>Справедливая Россия – </a:t>
            </a:r>
            <a:r>
              <a:rPr lang="ru-RU" sz="3600" b="1" dirty="0" smtClean="0">
                <a:solidFill>
                  <a:srgbClr val="C00000"/>
                </a:solidFill>
              </a:rPr>
              <a:t>29 </a:t>
            </a:r>
            <a:r>
              <a:rPr lang="ru-RU" sz="3600" b="1" dirty="0" smtClean="0"/>
              <a:t>чел.</a:t>
            </a:r>
          </a:p>
          <a:p>
            <a:r>
              <a:rPr lang="ru-RU" sz="3600" b="1" dirty="0" smtClean="0"/>
              <a:t>ЛДПР- </a:t>
            </a:r>
            <a:r>
              <a:rPr lang="ru-RU" sz="3600" b="1" dirty="0" smtClean="0">
                <a:solidFill>
                  <a:srgbClr val="C00000"/>
                </a:solidFill>
              </a:rPr>
              <a:t>27 </a:t>
            </a:r>
            <a:r>
              <a:rPr lang="ru-RU" sz="3600" b="1" dirty="0" smtClean="0"/>
              <a:t>чел.            </a:t>
            </a:r>
          </a:p>
          <a:p>
            <a:r>
              <a:rPr lang="ru-RU" sz="3600" b="1" dirty="0" smtClean="0"/>
              <a:t> Яблоко-  </a:t>
            </a:r>
            <a:r>
              <a:rPr lang="ru-RU" sz="3600" b="1" dirty="0" smtClean="0">
                <a:solidFill>
                  <a:srgbClr val="C00000"/>
                </a:solidFill>
              </a:rPr>
              <a:t>7</a:t>
            </a:r>
            <a:r>
              <a:rPr lang="ru-RU" sz="3600" b="1" dirty="0" smtClean="0"/>
              <a:t> чел.         </a:t>
            </a:r>
          </a:p>
          <a:p>
            <a:r>
              <a:rPr lang="ru-RU" sz="3600" b="1" dirty="0" smtClean="0"/>
              <a:t> Патриоты России- </a:t>
            </a:r>
            <a:r>
              <a:rPr lang="ru-RU" sz="3600" b="1" dirty="0" smtClean="0">
                <a:solidFill>
                  <a:srgbClr val="C00000"/>
                </a:solidFill>
              </a:rPr>
              <a:t>2 </a:t>
            </a:r>
            <a:r>
              <a:rPr lang="ru-RU" sz="3600" b="1" dirty="0" smtClean="0"/>
              <a:t>чел.</a:t>
            </a:r>
          </a:p>
          <a:p>
            <a:r>
              <a:rPr lang="ru-RU" sz="3600" b="1" dirty="0" smtClean="0"/>
              <a:t> Правое дело-  </a:t>
            </a:r>
            <a:r>
              <a:rPr lang="ru-RU" sz="3600" b="1" dirty="0" smtClean="0">
                <a:solidFill>
                  <a:srgbClr val="C00000"/>
                </a:solidFill>
              </a:rPr>
              <a:t>1</a:t>
            </a:r>
            <a:r>
              <a:rPr lang="ru-RU" sz="3600" b="1" dirty="0" smtClean="0"/>
              <a:t>чел. </a:t>
            </a:r>
            <a:endParaRPr lang="ru-RU" sz="3600" b="1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4800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4800" dirty="0" smtClean="0">
                <a:solidFill>
                  <a:srgbClr val="C00000"/>
                </a:solidFill>
                <a:latin typeface="+mn-lt"/>
              </a:rPr>
            </a:br>
            <a:r>
              <a:rPr lang="ru-RU" sz="4800" dirty="0" smtClean="0">
                <a:solidFill>
                  <a:srgbClr val="C00000"/>
                </a:solidFill>
                <a:latin typeface="+mn-lt"/>
              </a:rPr>
              <a:t>4 тур  Кроссворд « Выборы »</a:t>
            </a:r>
            <a:br>
              <a:rPr lang="ru-RU" sz="4800" dirty="0" smtClean="0">
                <a:solidFill>
                  <a:srgbClr val="C00000"/>
                </a:solidFill>
                <a:latin typeface="+mn-lt"/>
              </a:rPr>
            </a:br>
            <a:endParaRPr lang="ru-RU" sz="48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4" descr="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643050"/>
            <a:ext cx="8038852" cy="485778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643998" cy="11430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4800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4800" dirty="0" smtClean="0">
                <a:solidFill>
                  <a:srgbClr val="C00000"/>
                </a:solidFill>
                <a:latin typeface="+mn-lt"/>
              </a:rPr>
            </a:br>
            <a:r>
              <a:rPr lang="ru-RU" sz="4000" dirty="0" smtClean="0">
                <a:solidFill>
                  <a:srgbClr val="C00000"/>
                </a:solidFill>
                <a:latin typeface="+mn-lt"/>
              </a:rPr>
              <a:t>5 тур </a:t>
            </a:r>
            <a:r>
              <a:rPr lang="ru-RU" sz="4800" dirty="0" smtClean="0">
                <a:solidFill>
                  <a:srgbClr val="C00000"/>
                </a:solidFill>
                <a:latin typeface="+mn-lt"/>
              </a:rPr>
              <a:t>«Теория вероятности…»</a:t>
            </a:r>
            <a:br>
              <a:rPr lang="ru-RU" sz="4800" dirty="0" smtClean="0">
                <a:solidFill>
                  <a:srgbClr val="C00000"/>
                </a:solidFill>
                <a:latin typeface="+mn-lt"/>
              </a:rPr>
            </a:br>
            <a:endParaRPr lang="ru-RU" sz="48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i="1" dirty="0" smtClean="0"/>
              <a:t>Ученица 11 класса опросила 60 чел. нашего города о предполагаемых результатах  выборов президента России. Она получила следующие данные:</a:t>
            </a:r>
          </a:p>
          <a:p>
            <a:pPr>
              <a:buNone/>
            </a:pPr>
            <a:r>
              <a:rPr lang="ru-RU" dirty="0" smtClean="0"/>
              <a:t>Жириновский Владимир Вольфович-</a:t>
            </a:r>
          </a:p>
          <a:p>
            <a:pPr>
              <a:buNone/>
            </a:pPr>
            <a:r>
              <a:rPr lang="ru-RU" dirty="0" smtClean="0"/>
              <a:t>Зюганов Геннадий Андреевич-</a:t>
            </a:r>
          </a:p>
          <a:p>
            <a:pPr>
              <a:buNone/>
            </a:pPr>
            <a:r>
              <a:rPr lang="ru-RU" dirty="0" smtClean="0"/>
              <a:t>Миронов  Сергей Михайлович-</a:t>
            </a:r>
          </a:p>
          <a:p>
            <a:pPr>
              <a:buNone/>
            </a:pPr>
            <a:r>
              <a:rPr lang="ru-RU" dirty="0" smtClean="0"/>
              <a:t>Прохоров-</a:t>
            </a:r>
          </a:p>
          <a:p>
            <a:pPr>
              <a:buNone/>
            </a:pPr>
            <a:r>
              <a:rPr lang="ru-RU" dirty="0" smtClean="0"/>
              <a:t>Путин Владимир Владимирович -</a:t>
            </a:r>
          </a:p>
          <a:p>
            <a:r>
              <a:rPr lang="ru-RU" b="1" i="1" dirty="0" smtClean="0"/>
              <a:t>Найдите  вероятность каждого  быть президентом России  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429684" cy="11430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+mn-lt"/>
              </a:rPr>
              <a:t>Кандидаты  в Президенты РФ</a:t>
            </a:r>
            <a:endParaRPr lang="ru-RU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428625"/>
            <a:ext cx="8229600" cy="928673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sz="4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Выборы в Российской Федерации:</a:t>
            </a:r>
            <a:br>
              <a:rPr lang="ru-RU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</a:br>
            <a:endParaRPr lang="ru-RU" sz="4400" dirty="0" smtClean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52229" name="Picture 5" descr="i[97]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85786" y="2714620"/>
            <a:ext cx="2035175" cy="2509837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3286116" y="1857364"/>
            <a:ext cx="5500725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Статья 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3 Конституции РФ</a:t>
            </a: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:</a:t>
            </a:r>
          </a:p>
          <a:p>
            <a:pPr>
              <a:defRPr/>
            </a:pPr>
            <a:r>
              <a:rPr lang="ru-RU" sz="4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«</a:t>
            </a:r>
            <a:r>
              <a:rPr lang="ru-RU" sz="40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Высшим непосредственным выражением власти народа являются референдум и свободные выборы.»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8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8" y="2357430"/>
            <a:ext cx="2233613" cy="2378075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1209" name="Text Box 9"/>
          <p:cNvSpPr txBox="1">
            <a:spLocks noChangeArrowheads="1"/>
          </p:cNvSpPr>
          <p:nvPr/>
        </p:nvSpPr>
        <p:spPr bwMode="auto">
          <a:xfrm>
            <a:off x="285720" y="357166"/>
            <a:ext cx="8534430" cy="1200329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Выборы – право, а не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обязанность. 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defRPr/>
            </a:pP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Но это и гражданский долг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каждого! 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1210" name="Text Box 10"/>
          <p:cNvSpPr txBox="1">
            <a:spLocks noChangeArrowheads="1"/>
          </p:cNvSpPr>
          <p:nvPr/>
        </p:nvSpPr>
        <p:spPr bwMode="auto">
          <a:xfrm>
            <a:off x="785813" y="5084763"/>
            <a:ext cx="823277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Мы можем и должны </a:t>
            </a:r>
          </a:p>
          <a:p>
            <a:pPr algn="ctr">
              <a:defRPr/>
            </a:pPr>
            <a:r>
              <a:rPr lang="ru-RU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сами выбирать свое будущее, </a:t>
            </a:r>
          </a:p>
          <a:p>
            <a:pPr algn="ctr">
              <a:defRPr/>
            </a:pPr>
            <a:r>
              <a:rPr lang="ru-RU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ведь нам в нем жить!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124</TotalTime>
  <Words>293</Words>
  <Application>Microsoft Office PowerPoint</Application>
  <PresentationFormat>Экран (4:3)</PresentationFormat>
  <Paragraphs>74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Апекс</vt:lpstr>
      <vt:lpstr>Математика  в обществознании</vt:lpstr>
      <vt:lpstr>1 тур «Тема»</vt:lpstr>
      <vt:lpstr>Выборы –  процедура избрания кого-либо путем голосования.</vt:lpstr>
      <vt:lpstr>Выборы в Российской Федерации</vt:lpstr>
      <vt:lpstr> 2тур «Блиц-опрос» </vt:lpstr>
      <vt:lpstr>Партии и выборы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Современные избирательные системы и  их применение на выборах в Российской Федерации</vt:lpstr>
      <vt:lpstr>  3 тур «Сколько будет депутатов?»   </vt:lpstr>
      <vt:lpstr>П р о в е р и м !  Есть вопрос!</vt:lpstr>
      <vt:lpstr> 4 тур  Кроссворд « Выборы » </vt:lpstr>
      <vt:lpstr> 5 тур «Теория вероятности…» </vt:lpstr>
      <vt:lpstr>Кандидаты  в Президенты РФ</vt:lpstr>
      <vt:lpstr> Выборы в Российской Федерации: 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Математика  в обществознании</dc:title>
  <dc:creator>1</dc:creator>
  <cp:lastModifiedBy>1</cp:lastModifiedBy>
  <cp:revision>14</cp:revision>
  <dcterms:created xsi:type="dcterms:W3CDTF">2012-02-25T15:20:25Z</dcterms:created>
  <dcterms:modified xsi:type="dcterms:W3CDTF">2020-03-04T04:36:00Z</dcterms:modified>
</cp:coreProperties>
</file>