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57" r:id="rId4"/>
    <p:sldId id="258" r:id="rId5"/>
    <p:sldId id="262" r:id="rId6"/>
    <p:sldId id="266" r:id="rId7"/>
    <p:sldId id="263" r:id="rId8"/>
    <p:sldId id="264" r:id="rId9"/>
    <p:sldId id="267" r:id="rId10"/>
    <p:sldId id="268" r:id="rId11"/>
    <p:sldId id="269" r:id="rId12"/>
    <p:sldId id="271" r:id="rId13"/>
    <p:sldId id="265" r:id="rId14"/>
    <p:sldId id="259" r:id="rId15"/>
    <p:sldId id="261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1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6416311-95E5-4603-B3A1-F1251C4E77D8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CD488AE-D027-4591-8828-400A0BDE8A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6416311-95E5-4603-B3A1-F1251C4E77D8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CD488AE-D027-4591-8828-400A0BDE8A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6416311-95E5-4603-B3A1-F1251C4E77D8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CD488AE-D027-4591-8828-400A0BDE8A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16311-95E5-4603-B3A1-F1251C4E77D8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488AE-D027-4591-8828-400A0BDE8A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16311-95E5-4603-B3A1-F1251C4E77D8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488AE-D027-4591-8828-400A0BDE8A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6416311-95E5-4603-B3A1-F1251C4E77D8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CD488AE-D027-4591-8828-400A0BDE8A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16311-95E5-4603-B3A1-F1251C4E77D8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488AE-D027-4591-8828-400A0BDE8A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6416311-95E5-4603-B3A1-F1251C4E77D8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CD488AE-D027-4591-8828-400A0BDE8A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6416311-95E5-4603-B3A1-F1251C4E77D8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CD488AE-D027-4591-8828-400A0BDE8A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16311-95E5-4603-B3A1-F1251C4E77D8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488AE-D027-4591-8828-400A0BDE8A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16311-95E5-4603-B3A1-F1251C4E77D8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488AE-D027-4591-8828-400A0BDE8A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6416311-95E5-4603-B3A1-F1251C4E77D8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CD488AE-D027-4591-8828-400A0BDE8AA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vlak33.ru/index.php/studentam-i-sotrudnikam/trudoustrojstvo-vypusknikov/monitoring-trudoustrojstva-vypusknikov" TargetMode="External"/><Relationship Id="rId3" Type="http://schemas.openxmlformats.org/officeDocument/2006/relationships/hyperlink" Target="http://vlak33.ru/index.php/studentam-i-sotrudnikam/trudoustrojstvo-vypusknikov/informaciya-o-rabote-slujby" TargetMode="External"/><Relationship Id="rId7" Type="http://schemas.openxmlformats.org/officeDocument/2006/relationships/hyperlink" Target="http://vlak33.ru/index.php/studentam-i-sotrudnikam/trudoustrojstvo-vypusknikov/gde-rabotayut-nashi-vypuskniki" TargetMode="External"/><Relationship Id="rId2" Type="http://schemas.openxmlformats.org/officeDocument/2006/relationships/hyperlink" Target="http://www.vlak33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vlak33.ru/index.php/studentam-i-sotrudnikam/trudoustrojstvo-vypusknikov/anketirovanie" TargetMode="External"/><Relationship Id="rId5" Type="http://schemas.openxmlformats.org/officeDocument/2006/relationships/hyperlink" Target="http://vlak33.ru/index.php/studentam-i-sotrudnikam/trudoustrojstvo-vypusknikov/sovety-po-trudoustrojstvu" TargetMode="External"/><Relationship Id="rId4" Type="http://schemas.openxmlformats.org/officeDocument/2006/relationships/hyperlink" Target="http://vlak33.ru/index.php/studentam-i-sotrudnikam/trudoustrojstvo-vypusknikov/normativnaya-baza" TargetMode="External"/><Relationship Id="rId9" Type="http://schemas.openxmlformats.org/officeDocument/2006/relationships/hyperlink" Target="http://vlak33.ru/index.php/studentam-i-sotrudnikam/trudoustrojstvo-vypusknikov/vakansii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vlak33" TargetMode="External"/><Relationship Id="rId2" Type="http://schemas.openxmlformats.org/officeDocument/2006/relationships/hyperlink" Target="https://vk.com/vlak3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rudvsem.ru/" TargetMode="External"/><Relationship Id="rId5" Type="http://schemas.openxmlformats.org/officeDocument/2006/relationships/hyperlink" Target="http://trudvsem.ru/" TargetMode="External"/><Relationship Id="rId4" Type="http://schemas.openxmlformats.org/officeDocument/2006/relationships/hyperlink" Target="http://&#1074;&#1083;&#1072;&#1076;&#1087;&#1088;&#1086;&#1092;&#1086;&#1073;&#1088;.&#1088;&#1092;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vlak33.ru/index.php/studentam-i-sotrudnikam/trudoustrojstvo-vypusknikov/sovety-po-trudoustrojstvu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3108" y="2714620"/>
            <a:ext cx="7772400" cy="1470025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</a:rPr>
              <a:t>Работа службы содействия трудоустройства выпускников</a:t>
            </a:r>
            <a:endParaRPr lang="ru-RU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Подготовила руководитель по практическому обучению Яблокова З.Н.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/>
              <a:t>Вопросы трудоустройства выпускников учебных заведений вышли на первый план в сфере государственной образовательной политики.</a:t>
            </a:r>
            <a:endParaRPr lang="ru-RU" dirty="0" smtClean="0"/>
          </a:p>
          <a:p>
            <a:r>
              <a:rPr lang="ru-RU" b="1" dirty="0" smtClean="0"/>
              <a:t>Задача содействия выпускникам в обретении первого по окончанию учебного заведения рабочего места является не просто актуальной, а одной из первоочередных.</a:t>
            </a:r>
            <a:endParaRPr lang="ru-RU" dirty="0" smtClean="0"/>
          </a:p>
          <a:p>
            <a:r>
              <a:rPr lang="ru-RU" dirty="0" smtClean="0"/>
              <a:t> </a:t>
            </a:r>
            <a:r>
              <a:rPr lang="ru-RU" b="1" dirty="0" smtClean="0"/>
              <a:t>Время поиска работы — тяжелое и беспокойное время для всех.</a:t>
            </a:r>
            <a:endParaRPr lang="ru-RU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14290"/>
            <a:ext cx="4485530" cy="6342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ЦЕЛИ И ЗАДАЧИ СЛУЖБЫ</a:t>
            </a:r>
            <a:endParaRPr lang="ru-RU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ru-RU" dirty="0" smtClean="0"/>
              <a:t>Основной целью деятельности службы является содействие занятости студентов и трудоустройству выпускников Колледжа.</a:t>
            </a:r>
          </a:p>
          <a:p>
            <a:pPr lvl="0"/>
            <a:r>
              <a:rPr lang="ru-RU" dirty="0" smtClean="0"/>
              <a:t>Для достижения этой цели служба осуществляет:</a:t>
            </a:r>
          </a:p>
          <a:p>
            <a:pPr lvl="0"/>
            <a:r>
              <a:rPr lang="ru-RU" dirty="0" smtClean="0"/>
              <a:t>сотрудничество с предприятиями и организациями, выступающими в качестве работодателей для студентов и выпускников.</a:t>
            </a:r>
          </a:p>
          <a:p>
            <a:pPr lvl="0"/>
            <a:r>
              <a:rPr lang="ru-RU" dirty="0" smtClean="0"/>
              <a:t>оказание помощи отделениям колледжа в организации стажировок и практик, предусмотренных учебным планом.</a:t>
            </a:r>
          </a:p>
          <a:p>
            <a:pPr lvl="0"/>
            <a:r>
              <a:rPr lang="ru-RU" dirty="0" smtClean="0"/>
              <a:t>организация временной занятости студентов, в том числе с привлечением структурных подразделений Владимирского аграрного колледжа.</a:t>
            </a:r>
          </a:p>
          <a:p>
            <a:pPr lvl="0"/>
            <a:r>
              <a:rPr lang="ru-RU" dirty="0" smtClean="0"/>
              <a:t>взаимодействие с местными органами власти, в том числе с территориальными органами государственной службы занятости населения, общественными организациями и объединениями, заинтересованными в улучшении положения выпускников на рынке труда.</a:t>
            </a:r>
          </a:p>
          <a:p>
            <a:pPr lvl="0"/>
            <a:r>
              <a:rPr lang="ru-RU" dirty="0" smtClean="0"/>
              <a:t>сбор, обобщение, анализ и предоставление студентам информации о состоянии и тенденциях рынка труда, о требованиях, предъявляемых к соискателю рабочего места, формирование банка данных вакансий, предлагаемых работодателями по соответствующим специальностям.</a:t>
            </a:r>
          </a:p>
          <a:p>
            <a:pPr lvl="0"/>
            <a:r>
              <a:rPr lang="ru-RU" dirty="0" smtClean="0"/>
              <a:t>повышение уровня конкурентоспособности и информированности студентов и выпускников о состоянии и тенденциях рынка труда с целью обеспечения максимальной возможности их трудоустройства.</a:t>
            </a:r>
          </a:p>
          <a:p>
            <a:pPr lvl="0"/>
            <a:r>
              <a:rPr lang="ru-RU" dirty="0" smtClean="0"/>
              <a:t>проведение организационных мероприятий (ярмарок вакансий, дней карьеры, презентаций предприятий и организаций работодателей и т.п.).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Колледж имеет собственный сайт </a:t>
            </a:r>
            <a:r>
              <a:rPr lang="en-US" sz="2000" u="sng" dirty="0" smtClean="0">
                <a:hlinkClick r:id="rId2"/>
              </a:rPr>
              <a:t>www</a:t>
            </a:r>
            <a:r>
              <a:rPr lang="ru-RU" sz="2000" u="sng" dirty="0" smtClean="0">
                <a:hlinkClick r:id="rId2"/>
              </a:rPr>
              <a:t>.</a:t>
            </a:r>
            <a:r>
              <a:rPr lang="en-US" sz="2000" u="sng" dirty="0" err="1" smtClean="0">
                <a:hlinkClick r:id="rId2"/>
              </a:rPr>
              <a:t>vlak</a:t>
            </a:r>
            <a:r>
              <a:rPr lang="ru-RU" sz="2000" u="sng" dirty="0" smtClean="0">
                <a:hlinkClick r:id="rId2"/>
              </a:rPr>
              <a:t>33.</a:t>
            </a:r>
            <a:r>
              <a:rPr lang="en-US" sz="2000" u="sng" dirty="0" err="1" smtClean="0">
                <a:hlinkClick r:id="rId2"/>
              </a:rPr>
              <a:t>ru</a:t>
            </a:r>
            <a:r>
              <a:rPr lang="ru-RU" sz="2000" dirty="0" smtClean="0"/>
              <a:t>,  на  котором создана информация о деятельности службы содействия трудоустройству выпускников</a:t>
            </a:r>
          </a:p>
          <a:p>
            <a:r>
              <a:rPr lang="ru-RU" sz="2000" dirty="0" smtClean="0"/>
              <a:t>Где каждый выпускник колледжа может ознакомиться с Положением Службы содействия трудоустройству выпускников и получить информацию по разделам:</a:t>
            </a:r>
          </a:p>
          <a:p>
            <a:pPr lvl="0"/>
            <a:r>
              <a:rPr lang="ru-RU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И</a:t>
            </a:r>
            <a:r>
              <a:rPr lang="ru-RU" sz="2000" u="sng" dirty="0" smtClean="0">
                <a:hlinkClick r:id="rId3"/>
              </a:rPr>
              <a:t>нформация о работе службы</a:t>
            </a:r>
            <a:endParaRPr lang="ru-RU" sz="2000" dirty="0" smtClean="0"/>
          </a:p>
          <a:p>
            <a:pPr lvl="0"/>
            <a:r>
              <a:rPr lang="ru-RU" sz="2000" u="sng" dirty="0" smtClean="0">
                <a:hlinkClick r:id="rId4"/>
              </a:rPr>
              <a:t>Нормативная база</a:t>
            </a:r>
            <a:endParaRPr lang="ru-RU" sz="2000" dirty="0" smtClean="0"/>
          </a:p>
          <a:p>
            <a:pPr lvl="0"/>
            <a:r>
              <a:rPr lang="ru-RU" sz="2000" u="sng" dirty="0" smtClean="0">
                <a:hlinkClick r:id="rId5"/>
              </a:rPr>
              <a:t>Советы по трудоустройству</a:t>
            </a:r>
            <a:endParaRPr lang="ru-RU" sz="2000" dirty="0" smtClean="0"/>
          </a:p>
          <a:p>
            <a:pPr lvl="0"/>
            <a:r>
              <a:rPr lang="ru-RU" sz="2000" u="sng" dirty="0" smtClean="0">
                <a:hlinkClick r:id="rId6"/>
              </a:rPr>
              <a:t>Анкетирование</a:t>
            </a:r>
            <a:endParaRPr lang="ru-RU" sz="2000" dirty="0" smtClean="0"/>
          </a:p>
          <a:p>
            <a:pPr lvl="0"/>
            <a:r>
              <a:rPr lang="ru-RU" sz="2000" u="sng" dirty="0" smtClean="0">
                <a:hlinkClick r:id="rId7"/>
              </a:rPr>
              <a:t>Где работают наши выпускники</a:t>
            </a:r>
            <a:endParaRPr lang="ru-RU" sz="2000" dirty="0" smtClean="0"/>
          </a:p>
          <a:p>
            <a:pPr lvl="0"/>
            <a:r>
              <a:rPr lang="ru-RU" sz="2000" u="sng" dirty="0" smtClean="0">
                <a:hlinkClick r:id="rId8"/>
              </a:rPr>
              <a:t>Мониторинг трудоустройства выпускников</a:t>
            </a:r>
            <a:endParaRPr lang="ru-RU" sz="2000" dirty="0" smtClean="0"/>
          </a:p>
          <a:p>
            <a:pPr lvl="0"/>
            <a:r>
              <a:rPr lang="ru-RU" sz="2000" u="sng" dirty="0" smtClean="0">
                <a:hlinkClick r:id="rId9"/>
              </a:rPr>
              <a:t>Вакансии</a:t>
            </a:r>
            <a:endParaRPr lang="ru-RU" sz="2000" dirty="0" smtClean="0"/>
          </a:p>
          <a:p>
            <a:endParaRPr lang="ru-RU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0"/>
            <a:ext cx="8501122" cy="6800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/>
              <a:t>2. Наличие сообщества центра в социальных сетях.</a:t>
            </a:r>
            <a:r>
              <a:rPr lang="ru-RU" dirty="0" smtClean="0"/>
              <a:t> Обучение навыкам поиска работы через Интернет, через страничку на сайте колледжа.</a:t>
            </a:r>
          </a:p>
          <a:p>
            <a:r>
              <a:rPr lang="ru-RU" dirty="0" smtClean="0"/>
              <a:t>Связь с выпускниками колледжа в контакте (</a:t>
            </a:r>
            <a:r>
              <a:rPr lang="ru-RU" u="sng" dirty="0" smtClean="0">
                <a:hlinkClick r:id="rId2"/>
              </a:rPr>
              <a:t>https://vk.com/vlak33</a:t>
            </a:r>
            <a:r>
              <a:rPr lang="ru-RU" dirty="0" smtClean="0"/>
              <a:t>), одноклассниках, </a:t>
            </a:r>
            <a:r>
              <a:rPr lang="ru-RU" dirty="0" err="1" smtClean="0"/>
              <a:t>Facebook</a:t>
            </a:r>
            <a:r>
              <a:rPr lang="ru-RU" dirty="0" smtClean="0"/>
              <a:t> (https://facebook.com/vlak33), </a:t>
            </a:r>
            <a:r>
              <a:rPr lang="ru-RU" u="sng" dirty="0" smtClean="0">
                <a:hlinkClick r:id="rId3"/>
              </a:rPr>
              <a:t>https://twitter.com/vlak33</a:t>
            </a:r>
            <a:r>
              <a:rPr lang="ru-RU" dirty="0" smtClean="0"/>
              <a:t>, </a:t>
            </a:r>
            <a:r>
              <a:rPr lang="ru-RU" dirty="0" err="1" smtClean="0"/>
              <a:t>инстаграм</a:t>
            </a:r>
            <a:r>
              <a:rPr lang="ru-RU" dirty="0" smtClean="0"/>
              <a:t> https://www.instagram.com/vlak33/. Созданы группы выпускников и обучающихся колледжа.</a:t>
            </a:r>
          </a:p>
          <a:p>
            <a:r>
              <a:rPr lang="ru-RU" dirty="0" smtClean="0"/>
              <a:t>Обучение студентов выпускных групп правилам пользования электронными ресурсами Департамента с/</a:t>
            </a:r>
            <a:r>
              <a:rPr lang="ru-RU" dirty="0" err="1" smtClean="0"/>
              <a:t>х</a:t>
            </a:r>
            <a:r>
              <a:rPr lang="ru-RU" dirty="0" smtClean="0"/>
              <a:t> администрации Владимирской области (http://dsx.avo.ru/), Порталом профессионального образования Владимирской области </a:t>
            </a:r>
            <a:r>
              <a:rPr lang="ru-RU" u="sng" dirty="0" smtClean="0">
                <a:hlinkClick r:id="rId4"/>
              </a:rPr>
              <a:t>http://владпрофобр.рф/</a:t>
            </a:r>
            <a:r>
              <a:rPr lang="ru-RU" dirty="0" smtClean="0"/>
              <a:t>.</a:t>
            </a:r>
          </a:p>
          <a:p>
            <a:r>
              <a:rPr lang="ru-RU" dirty="0" smtClean="0"/>
              <a:t>Обучение студентов выпускных групп правилам пользования электронными ресурсами </a:t>
            </a:r>
            <a:r>
              <a:rPr lang="ru-RU" dirty="0" smtClean="0">
                <a:hlinkClick r:id="rId5"/>
              </a:rPr>
              <a:t>Портала «Работа в России»</a:t>
            </a:r>
            <a:r>
              <a:rPr lang="ru-RU" dirty="0" smtClean="0"/>
              <a:t> (</a:t>
            </a:r>
            <a:r>
              <a:rPr lang="ru-RU" u="sng" dirty="0" smtClean="0">
                <a:hlinkClick r:id="rId6"/>
              </a:rPr>
              <a:t>https://trudvsem.ru/</a:t>
            </a:r>
            <a:r>
              <a:rPr lang="ru-RU" dirty="0" smtClean="0"/>
              <a:t>), Портала государственных услуг РФ  (https://www.gosuslugi.ru/)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    Индивидуальная работа с абитуриентами, студентами и выпускниками по вопросам эффективного поведения на рынке труда. </a:t>
            </a:r>
            <a:endParaRPr lang="ru-RU" dirty="0" smtClean="0"/>
          </a:p>
          <a:p>
            <a:r>
              <a:rPr lang="ru-RU" dirty="0" smtClean="0"/>
              <a:t>Для информирования и консультативной работы со студентами используются следующие формы деятельности: круглые столы встреч с работодателями, оформление информационного стенда трудоустройства, участие студентов в ярмарках вакансий, выставках, психологическая подготовка выпускников по вопросам трудоустройства (проведение тренингов, мастер-классов по прохождению собеседований, написанию резюме и др.), проводится индивидуальная консультативная работа со студентами по организации мест стажировок, практики, будущего трудоустройства.</a:t>
            </a:r>
          </a:p>
          <a:p>
            <a:r>
              <a:rPr lang="ru-RU" dirty="0" smtClean="0"/>
              <a:t>Разработаны материалы «Рекомендации по составлению резюме», «Как успешно пройти собеседование», (</a:t>
            </a:r>
            <a:r>
              <a:rPr lang="ru-RU" u="sng" dirty="0" smtClean="0">
                <a:hlinkClick r:id="rId2"/>
              </a:rPr>
              <a:t>http://vlak33.ru/index.php/studentam-i-sotrudnikam/trudoustrojstvo-vypusknikov/sovety-po-trudoustrojstvu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23 марта в колледже прошел День карьеры. В мероприятии приняли участие психолог службы занятости г. Владимира Толмачева Н. А.. Работодатели: начальник «Суздальской СББЖ» Российская В. С., главный </a:t>
            </a:r>
            <a:r>
              <a:rPr lang="ru-RU" dirty="0" err="1" smtClean="0"/>
              <a:t>вет</a:t>
            </a:r>
            <a:r>
              <a:rPr lang="ru-RU" dirty="0" smtClean="0"/>
              <a:t>. врач колхоза «Завет Ильича» Рязанской области </a:t>
            </a:r>
            <a:r>
              <a:rPr lang="ru-RU" dirty="0" err="1" smtClean="0"/>
              <a:t>Касимовского</a:t>
            </a:r>
            <a:r>
              <a:rPr lang="ru-RU" dirty="0" smtClean="0"/>
              <a:t> района </a:t>
            </a:r>
            <a:r>
              <a:rPr lang="ru-RU" dirty="0" err="1" smtClean="0"/>
              <a:t>Квардицкий</a:t>
            </a:r>
            <a:r>
              <a:rPr lang="ru-RU" dirty="0" smtClean="0"/>
              <a:t> Е. В., директор СПК «Спасское»  Шарагин А. И., директор Владимирского филиала БТИ Сурков И. Е..</a:t>
            </a:r>
          </a:p>
          <a:p>
            <a:r>
              <a:rPr lang="ru-RU" dirty="0" smtClean="0"/>
              <a:t>С выпускниками были проведены семинары по поиску работы, составлению резюме, мастер-класс «Собеседование».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jablokova\Documents\3b44b5000d3ada04c028c395cd05cbfb_M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7" y="214290"/>
            <a:ext cx="4952457" cy="3286148"/>
          </a:xfrm>
          <a:prstGeom prst="rect">
            <a:avLst/>
          </a:prstGeom>
          <a:noFill/>
        </p:spPr>
      </p:pic>
      <p:pic>
        <p:nvPicPr>
          <p:cNvPr id="4099" name="Picture 3" descr="C:\Users\jablokova\Documents\d-karer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357562"/>
            <a:ext cx="4905907" cy="3214710"/>
          </a:xfrm>
          <a:prstGeom prst="rect">
            <a:avLst/>
          </a:prstGeom>
          <a:noFill/>
        </p:spPr>
      </p:pic>
      <p:pic>
        <p:nvPicPr>
          <p:cNvPr id="4100" name="Picture 4" descr="C:\Users\jablokova\Documents\d-karer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642918"/>
            <a:ext cx="3643306" cy="25296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ru-RU" dirty="0" smtClean="0"/>
              <a:t>30 января 2018 года в рамках недели специальности «Ветеринария» во Владимирском аграрном колледже было проведено внеаудиторное мероприятие на тему «Ветеринария моего города и села», целью которого стала наглядная демонстрация всего многообразия возможностей трудоустройства выпускников по избранной специальности. С большим интересом студенты посмотрели видео-интервью с главным ветеринарным врачом СПК «</a:t>
            </a:r>
            <a:r>
              <a:rPr lang="ru-RU" dirty="0" err="1" smtClean="0"/>
              <a:t>Гавриловское</a:t>
            </a:r>
            <a:r>
              <a:rPr lang="ru-RU" dirty="0" smtClean="0"/>
              <a:t>» Суздальского района Таракановой Т. В., заведующей серологическим отделом областной ветеринарной лабораторией Гавриловой М. Н., Мироновым А. К., </a:t>
            </a:r>
            <a:r>
              <a:rPr lang="ru-RU" dirty="0" err="1" smtClean="0"/>
              <a:t>Алтуниной</a:t>
            </a:r>
            <a:r>
              <a:rPr lang="ru-RU" dirty="0" smtClean="0"/>
              <a:t> В. А.  -ветеринарными врачами ветеринарной клиники «Артемида» г. Владимир.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ru-RU" dirty="0" smtClean="0"/>
              <a:t>Студентам старших курсов рекомендуем «на полную катушку» использовать золотое время практики. Именно здесь можно получить недостающие опыт, уверенность и знакомства, успеть «засветиться». По окончании практики следует запастись рекомендациями руководителя организации. Это </a:t>
            </a:r>
            <a:r>
              <a:rPr lang="ru-RU" smtClean="0"/>
              <a:t>поможет в</a:t>
            </a:r>
            <a:r>
              <a:rPr lang="ru-RU" dirty="0" smtClean="0"/>
              <a:t> дальнейшем при трудоустройстве.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0"/>
            <a:ext cx="8286808" cy="662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/>
              <a:t>Весовые коэффициенты для расчета рейтинга Центров ПОО в 2017 году по субъекту РФ: Владимирская область и Курская область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500034" y="1428736"/>
          <a:ext cx="7567642" cy="42857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29354"/>
                <a:gridCol w="785818"/>
                <a:gridCol w="85247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Наименование показателя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Значение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Значение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Использование веб-сайта центра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0.1203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0.1168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Наличие на сайте ОО ссылки на сайт (страницу) центра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0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0.1627</a:t>
                      </a:r>
                      <a:endParaRPr lang="ru-RU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0.1492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Информация о направлениях работы центра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0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0.1292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0.1381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Контактная информация центра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0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0.1340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0.1492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Наличие раздела с информацией о проведённых мероприятиях по направлениям деятельности центра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0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0.1388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0.1436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Наличие раздела с рекомендациями по эффективному поведению на рынке труда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0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0.1675</a:t>
                      </a:r>
                      <a:endParaRPr lang="ru-RU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0.1436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Наличие раздела с регулярно обновляемой (не реже 1 раза в квартал) информацией о вакансиях работодателей и резюме студентов и выпускников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0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0.1579</a:t>
                      </a:r>
                      <a:endParaRPr lang="ru-RU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0.1492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Посещаемость веб-сайта на основании данных счётчика КЦСТ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0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0.1100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0.1271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Наличие сообщества центра в социальных сетях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0.1165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0.1168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Индивидуальная работа с абитуриентами, студентами и выпускниками по вопросам эффективного поведения на рынке труда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0.1617</a:t>
                      </a:r>
                      <a:endParaRPr lang="ru-RU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0.1262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3350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29312"/>
                <a:gridCol w="785818"/>
                <a:gridCol w="852470"/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Информационно-методическая работа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0.1316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0.1215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Разработка методических материалов по направлениям деятельности центра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0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0.5849</a:t>
                      </a:r>
                      <a:endParaRPr lang="ru-RU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0.5370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Публикации по вопросам деятельности центра: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 печатных, телевизионных и электронных СМИ и на радио (в том числе ресурсах ОО и на сайте КЦСТ)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 сборниках материалов конференций, семинаров и т.д.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0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0.4151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0.4630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Информирование студентов и выпускников о мероприятиях по направлениям деятельности центра, проводимых в регионе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0.1128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0.1355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Организация центром мероприятий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0.1203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0.1215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Организация временной занятости студентов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0.0902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0.1308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Участие центра в совместных мероприятиях с работодателями, органами государственной власти, общественными организациями, другими центрами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0.1466</a:t>
                      </a:r>
                      <a:endParaRPr lang="ru-RU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0.1308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7200" dirty="0" smtClean="0">
                <a:solidFill>
                  <a:schemeClr val="accent2">
                    <a:lumMod val="75000"/>
                  </a:schemeClr>
                </a:solidFill>
              </a:rPr>
              <a:t>СПАСИБО </a:t>
            </a:r>
          </a:p>
          <a:p>
            <a:pPr marL="0" indent="0" algn="ctr">
              <a:buNone/>
            </a:pPr>
            <a:r>
              <a:rPr lang="ru-RU" sz="7200" dirty="0" smtClean="0">
                <a:solidFill>
                  <a:schemeClr val="accent2">
                    <a:lumMod val="75000"/>
                  </a:schemeClr>
                </a:solidFill>
              </a:rPr>
              <a:t>ЗА </a:t>
            </a:r>
          </a:p>
          <a:p>
            <a:pPr marL="0" indent="0" algn="ctr">
              <a:buNone/>
            </a:pPr>
            <a:r>
              <a:rPr lang="ru-RU" sz="7200" dirty="0" smtClean="0">
                <a:solidFill>
                  <a:schemeClr val="accent2">
                    <a:lumMod val="75000"/>
                  </a:schemeClr>
                </a:solidFill>
              </a:rPr>
              <a:t>ВНИМАНИЕ!</a:t>
            </a:r>
            <a:endParaRPr lang="ru-RU" sz="7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3308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180</TotalTime>
  <Words>863</Words>
  <Application>Microsoft Office PowerPoint</Application>
  <PresentationFormat>Экран (4:3)</PresentationFormat>
  <Paragraphs>96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Эркер</vt:lpstr>
      <vt:lpstr>Работа службы содействия трудоустройства выпускников</vt:lpstr>
      <vt:lpstr>Презентация PowerPoint</vt:lpstr>
      <vt:lpstr>Презентация PowerPoint</vt:lpstr>
      <vt:lpstr>ЦЕЛИ И ЗАДАЧИ СЛУЖБЫ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Весовые коэффициенты для расчета рейтинга Центров ПОО в 2017 году по субъекту РФ: Владимирская область и Курская область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Работа службы содействия трудоустройства выпускников</dc:title>
  <dc:creator>jablokova</dc:creator>
  <cp:lastModifiedBy>Зоя</cp:lastModifiedBy>
  <cp:revision>23</cp:revision>
  <dcterms:created xsi:type="dcterms:W3CDTF">2018-05-25T06:42:57Z</dcterms:created>
  <dcterms:modified xsi:type="dcterms:W3CDTF">2019-09-23T17:42:20Z</dcterms:modified>
</cp:coreProperties>
</file>