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83" r:id="rId5"/>
    <p:sldId id="284" r:id="rId6"/>
    <p:sldId id="285" r:id="rId7"/>
    <p:sldId id="265" r:id="rId8"/>
    <p:sldId id="278" r:id="rId9"/>
    <p:sldId id="279" r:id="rId10"/>
    <p:sldId id="263" r:id="rId11"/>
    <p:sldId id="286" r:id="rId12"/>
    <p:sldId id="288" r:id="rId13"/>
    <p:sldId id="289" r:id="rId14"/>
    <p:sldId id="271" r:id="rId15"/>
    <p:sldId id="281" r:id="rId16"/>
    <p:sldId id="282" r:id="rId17"/>
    <p:sldId id="270" r:id="rId18"/>
    <p:sldId id="287" r:id="rId19"/>
    <p:sldId id="293" r:id="rId20"/>
    <p:sldId id="29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261036"/>
    <a:srgbClr val="401B5B"/>
    <a:srgbClr val="084C1A"/>
    <a:srgbClr val="800000"/>
    <a:srgbClr val="FFCC00"/>
    <a:srgbClr val="660033"/>
    <a:srgbClr val="FF0066"/>
    <a:srgbClr val="FF3300"/>
    <a:srgbClr val="14BC4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50" autoAdjust="0"/>
    <p:restoredTop sz="95161" autoAdjust="0"/>
  </p:normalViewPr>
  <p:slideViewPr>
    <p:cSldViewPr>
      <p:cViewPr>
        <p:scale>
          <a:sx n="60" d="100"/>
          <a:sy n="60" d="100"/>
        </p:scale>
        <p:origin x="-2131" y="-5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34851316979717067"/>
          <c:y val="2.0581491762354858E-3"/>
          <c:w val="0.32404105637008085"/>
          <c:h val="0.8679781086415253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% детей с низким уровнем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апрель 2012 г.</c:v>
                </c:pt>
                <c:pt idx="1">
                  <c:v>сентябрь 2012 г.</c:v>
                </c:pt>
                <c:pt idx="2">
                  <c:v>апрель 2013 г.</c:v>
                </c:pt>
              </c:strCache>
            </c:strRef>
          </c:cat>
          <c:val>
            <c:numRef>
              <c:f>Лист1!$B$2:$B$4</c:f>
              <c:numCache>
                <c:formatCode>0;[Red]0</c:formatCode>
                <c:ptCount val="3"/>
                <c:pt idx="0">
                  <c:v>17</c:v>
                </c:pt>
                <c:pt idx="1">
                  <c:v>34</c:v>
                </c:pt>
                <c:pt idx="2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 детей со средним уровнем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апрель 2012 г.</c:v>
                </c:pt>
                <c:pt idx="1">
                  <c:v>сентябрь 2012 г.</c:v>
                </c:pt>
                <c:pt idx="2">
                  <c:v>апрель 2013 г.</c:v>
                </c:pt>
              </c:strCache>
            </c:strRef>
          </c:cat>
          <c:val>
            <c:numRef>
              <c:f>Лист1!$C$2:$C$4</c:f>
              <c:numCache>
                <c:formatCode>0;[Red]0</c:formatCode>
                <c:ptCount val="3"/>
                <c:pt idx="0">
                  <c:v>83</c:v>
                </c:pt>
                <c:pt idx="1">
                  <c:v>52</c:v>
                </c:pt>
                <c:pt idx="2">
                  <c:v>47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% детей с высоким уровнем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апрель 2012 г.</c:v>
                </c:pt>
                <c:pt idx="1">
                  <c:v>сентябрь 2012 г.</c:v>
                </c:pt>
                <c:pt idx="2">
                  <c:v>апрель 2013 г.</c:v>
                </c:pt>
              </c:strCache>
            </c:strRef>
          </c:cat>
          <c:val>
            <c:numRef>
              <c:f>Лист1!$D$2:$D$4</c:f>
              <c:numCache>
                <c:formatCode>0;[Red]0</c:formatCode>
                <c:ptCount val="3"/>
                <c:pt idx="0">
                  <c:v>0</c:v>
                </c:pt>
                <c:pt idx="1">
                  <c:v>14</c:v>
                </c:pt>
                <c:pt idx="2">
                  <c:v>43</c:v>
                </c:pt>
              </c:numCache>
            </c:numRef>
          </c:val>
        </c:ser>
        <c:shape val="cylinder"/>
        <c:axId val="363766528"/>
        <c:axId val="363837696"/>
        <c:axId val="238272960"/>
      </c:bar3DChart>
      <c:catAx>
        <c:axId val="363766528"/>
        <c:scaling>
          <c:orientation val="minMax"/>
        </c:scaling>
        <c:axPos val="b"/>
        <c:tickLblPos val="nextTo"/>
        <c:crossAx val="363837696"/>
        <c:crosses val="autoZero"/>
        <c:auto val="1"/>
        <c:lblAlgn val="ctr"/>
        <c:lblOffset val="100"/>
      </c:catAx>
      <c:valAx>
        <c:axId val="363837696"/>
        <c:scaling>
          <c:orientation val="minMax"/>
        </c:scaling>
        <c:axPos val="l"/>
        <c:majorGridlines/>
        <c:numFmt formatCode="0;[Red]0" sourceLinked="1"/>
        <c:tickLblPos val="nextTo"/>
        <c:crossAx val="363766528"/>
        <c:crosses val="autoZero"/>
        <c:crossBetween val="between"/>
      </c:valAx>
      <c:serAx>
        <c:axId val="238272960"/>
        <c:scaling>
          <c:orientation val="minMax"/>
        </c:scaling>
        <c:axPos val="b"/>
        <c:tickLblPos val="nextTo"/>
        <c:crossAx val="363837696"/>
        <c:crosses val="autoZero"/>
      </c:serAx>
    </c:plotArea>
    <c:legend>
      <c:legendPos val="r"/>
      <c:layout>
        <c:manualLayout>
          <c:xMode val="edge"/>
          <c:yMode val="edge"/>
          <c:x val="0.71314207394189288"/>
          <c:y val="6.6400249227192301E-2"/>
          <c:w val="0.27758262865823452"/>
          <c:h val="0.4055302368788438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3485131697971704"/>
          <c:y val="2.0581491762354858E-3"/>
          <c:w val="0.32404105637008085"/>
          <c:h val="0.867978108641525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% детей с низким уровнем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апрель 2012 г.</c:v>
                </c:pt>
                <c:pt idx="1">
                  <c:v>сентябрь 2012 г.</c:v>
                </c:pt>
                <c:pt idx="2">
                  <c:v>апрель 2013 г.</c:v>
                </c:pt>
              </c:strCache>
            </c:strRef>
          </c:cat>
          <c:val>
            <c:numRef>
              <c:f>Лист1!$B$2:$B$4</c:f>
              <c:numCache>
                <c:formatCode>0;[Red]0</c:formatCode>
                <c:ptCount val="3"/>
                <c:pt idx="0">
                  <c:v>30</c:v>
                </c:pt>
                <c:pt idx="1">
                  <c:v>20</c:v>
                </c:pt>
                <c:pt idx="2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 детей со средним уровнем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апрель 2012 г.</c:v>
                </c:pt>
                <c:pt idx="1">
                  <c:v>сентябрь 2012 г.</c:v>
                </c:pt>
                <c:pt idx="2">
                  <c:v>апрель 2013 г.</c:v>
                </c:pt>
              </c:strCache>
            </c:strRef>
          </c:cat>
          <c:val>
            <c:numRef>
              <c:f>Лист1!$C$2:$C$4</c:f>
              <c:numCache>
                <c:formatCode>0;[Red]0</c:formatCode>
                <c:ptCount val="3"/>
                <c:pt idx="0">
                  <c:v>70</c:v>
                </c:pt>
                <c:pt idx="1">
                  <c:v>70</c:v>
                </c:pt>
                <c:pt idx="2">
                  <c:v>47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% детей с высоким уровнем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апрель 2012 г.</c:v>
                </c:pt>
                <c:pt idx="1">
                  <c:v>сентябрь 2012 г.</c:v>
                </c:pt>
                <c:pt idx="2">
                  <c:v>апрель 2013 г.</c:v>
                </c:pt>
              </c:strCache>
            </c:strRef>
          </c:cat>
          <c:val>
            <c:numRef>
              <c:f>Лист1!$D$2:$D$4</c:f>
              <c:numCache>
                <c:formatCode>0;[Red]0</c:formatCode>
                <c:ptCount val="3"/>
                <c:pt idx="0">
                  <c:v>0</c:v>
                </c:pt>
                <c:pt idx="1">
                  <c:v>10</c:v>
                </c:pt>
                <c:pt idx="2">
                  <c:v>43</c:v>
                </c:pt>
              </c:numCache>
            </c:numRef>
          </c:val>
        </c:ser>
        <c:shape val="cylinder"/>
        <c:axId val="364219008"/>
        <c:axId val="364224896"/>
        <c:axId val="238276096"/>
      </c:bar3DChart>
      <c:catAx>
        <c:axId val="364219008"/>
        <c:scaling>
          <c:orientation val="minMax"/>
        </c:scaling>
        <c:axPos val="b"/>
        <c:tickLblPos val="nextTo"/>
        <c:crossAx val="364224896"/>
        <c:crosses val="autoZero"/>
        <c:auto val="1"/>
        <c:lblAlgn val="ctr"/>
        <c:lblOffset val="100"/>
      </c:catAx>
      <c:valAx>
        <c:axId val="364224896"/>
        <c:scaling>
          <c:orientation val="minMax"/>
        </c:scaling>
        <c:axPos val="l"/>
        <c:majorGridlines/>
        <c:numFmt formatCode="0;[Red]0" sourceLinked="1"/>
        <c:tickLblPos val="nextTo"/>
        <c:crossAx val="364219008"/>
        <c:crosses val="autoZero"/>
        <c:crossBetween val="between"/>
      </c:valAx>
      <c:serAx>
        <c:axId val="238276096"/>
        <c:scaling>
          <c:orientation val="minMax"/>
        </c:scaling>
        <c:axPos val="b"/>
        <c:tickLblPos val="nextTo"/>
        <c:crossAx val="364224896"/>
        <c:crosses val="autoZero"/>
      </c:serAx>
    </c:plotArea>
    <c:legend>
      <c:legendPos val="r"/>
      <c:layout>
        <c:manualLayout>
          <c:xMode val="edge"/>
          <c:yMode val="edge"/>
          <c:x val="0.71314207394189311"/>
          <c:y val="6.6400249227192287E-2"/>
          <c:w val="0.27758262865823452"/>
          <c:h val="0.4055302368788438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4645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D3190-56AE-416D-8C0A-6E423F8253A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 rot="447409">
            <a:off x="853802" y="476386"/>
            <a:ext cx="7725694" cy="2123280"/>
          </a:xfrm>
          <a:scene3d>
            <a:camera prst="perspectiveContrastingRightFacing"/>
            <a:lightRig rig="sunset" dir="t">
              <a:rot lat="0" lon="0" rev="6000000"/>
            </a:lightRig>
          </a:scene3d>
          <a:sp3d prstMaterial="metal">
            <a:bevelB w="25400"/>
          </a:sp3d>
        </p:spPr>
        <p:txBody>
          <a:bodyPr>
            <a:normAutofit fontScale="90000"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ТВОРЧЕСКАЯ ПРЕЗЕНТАЦИЯ</a:t>
            </a:r>
            <a:endParaRPr lang="ru-RU" sz="7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5984" y="642918"/>
            <a:ext cx="6429420" cy="769441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extrusionClr>
                <a:srgbClr val="000066"/>
              </a:extrusionClr>
            </a:sp3d>
          </a:bodyPr>
          <a:lstStyle/>
          <a:p>
            <a:pPr algn="ctr"/>
            <a:r>
              <a:rPr lang="ru-RU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 </a:t>
            </a:r>
            <a:r>
              <a:rPr lang="ru-RU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</a:t>
            </a:r>
            <a:endParaRPr lang="ru-RU" sz="4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1571612"/>
            <a:ext cx="807249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8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</a:p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Не нужные в нужную»</a:t>
            </a:r>
          </a:p>
          <a:p>
            <a:pPr algn="ctr"/>
            <a:endParaRPr lang="ru-RU" sz="1400" b="1" dirty="0" smtClean="0">
              <a:solidFill>
                <a:srgbClr val="401B5B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401B5B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401B5B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401B5B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401B5B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401B5B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42976" y="1643050"/>
            <a:ext cx="764386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Источники способностей и дарований детей на кончиках их пальцев. От пальцев, образно говоря, идут тончайшие ручейки, которые питают источник творческой мысли».</a:t>
            </a:r>
          </a:p>
          <a:p>
            <a:pPr lvl="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В. А. Сухомлинский.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142976" y="4357694"/>
            <a:ext cx="75724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«Рука – это своего рода внешний мозг».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				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Э.Кант</a:t>
            </a: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Проблема и актуальность</a:t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моей творческой работы: </a:t>
            </a:r>
            <a: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ПРОБЛЕМА: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охрана природы, попытка решить проблему сбора и утилизации мусора.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Дошкольный возраст - самоценный этап в развитии экологической культуры личности. В этом возрасте ребёнок начинает выделять себя из окружающей среды, развивается эмоционально-ценностное отношение к окружающему, формируются основы нравственно-экологических позиций личности. Эколого-социальная ситуация сегодняшнего дня выдвигает перед специалистами дошкольного образования задачу поиска универсальных средств экологического воспитания в современных условиях. Одним из таких средств, на наш взгляд, может быть экологический проект, одной из немногих технологий, выводящий педагога за стены детского сада в окружающий мир и социальную действительность. Ежедневно во время прогулки дошкольники принимают участие в уборке территории своего участка и каждый раз у них возникают вопросы: откуда берется столько мусора? Куда отвозят мусор? и т.д. Чтобы ответить на эти недетские вопросы и попытаться решить “мусорную проблему”, мы разработали проект «Мы с природой дружим, мусор нам не нужен!».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: Осознание целесообразности сортировки, переработки и утилизации мусора (отходов) и изготовления из него различных нужных вещей. . 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1.Формировать представления детей об утилизации мусора, о целесообразности вторичного использования бытовых и хозяйственных отходов.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2.Стимулировать интерес к исследовательской деятельности.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3.Воспитывать бережное отношение к чистоте группы, участка, квартиры, улиц города.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4.Пропагандировать раздельный сбор мусора в каждой семье.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Учить создавать из не нужных в нужную, коробки, поделки, игрушки.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6. Развитие логического мышления, внимания. любознательности, бережного отношения к природе.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7. Развитие умения обследовательских действий.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8. Укрепление и усовершенствование партнерских взаимоотношений детского сада, детей и родителей.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428604"/>
            <a:ext cx="6072230" cy="714380"/>
          </a:xfrm>
          <a:prstGeom prst="rect">
            <a:avLst/>
          </a:prstGeom>
          <a:gradFill>
            <a:gsLst>
              <a:gs pos="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И  ПРИЁМЫ</a:t>
            </a:r>
            <a:endParaRPr lang="ru-RU" sz="40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rot="10800000" flipV="1">
            <a:off x="1785918" y="1142984"/>
            <a:ext cx="857256" cy="714380"/>
          </a:xfrm>
          <a:prstGeom prst="straightConnector1">
            <a:avLst/>
          </a:prstGeom>
          <a:ln cmpd="sng">
            <a:solidFill>
              <a:srgbClr val="0000FF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00034" y="1857365"/>
            <a:ext cx="2214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Наглядные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Наблюдение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Показ образца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Показ способов действий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Рассматривание схем</a:t>
            </a:r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85786" y="4357694"/>
            <a:ext cx="24288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            </a:t>
            </a:r>
            <a:r>
              <a:rPr lang="ru-RU" b="1" u="sng" dirty="0" smtClean="0"/>
              <a:t>Словесные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Пояснение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Беседа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Вопросы к детям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Объяснение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Повторение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Напоминание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57752" y="1928802"/>
            <a:ext cx="40719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Практические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Упражнение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Выполнение задания по готовому образцу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Выполнение задания по указаниям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Обследование образца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Планирование последовательности выполнения действий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Оценка полученных результатов</a:t>
            </a:r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428992" y="4786322"/>
            <a:ext cx="50720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        </a:t>
            </a:r>
            <a:r>
              <a:rPr lang="ru-RU" b="1" u="sng" dirty="0" smtClean="0"/>
              <a:t>Игровые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Эпизодические игровые приёмы (загадки, упражнения – имитации, игровые действия в промежутках между выполнением других заданий)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rot="5400000">
            <a:off x="1785918" y="2071678"/>
            <a:ext cx="3143272" cy="1285884"/>
          </a:xfrm>
          <a:prstGeom prst="straightConnector1">
            <a:avLst/>
          </a:prstGeom>
          <a:ln>
            <a:solidFill>
              <a:srgbClr val="0000FF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16200000" flipH="1">
            <a:off x="2750331" y="2678901"/>
            <a:ext cx="3786214" cy="714380"/>
          </a:xfrm>
          <a:prstGeom prst="straightConnector1">
            <a:avLst/>
          </a:prstGeom>
          <a:ln>
            <a:solidFill>
              <a:srgbClr val="0000FF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6200000" flipH="1">
            <a:off x="6500826" y="1500174"/>
            <a:ext cx="857256" cy="142876"/>
          </a:xfrm>
          <a:prstGeom prst="straightConnector1">
            <a:avLst/>
          </a:prstGeom>
          <a:ln cmpd="sng">
            <a:solidFill>
              <a:srgbClr val="0000FF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8794" y="714356"/>
            <a:ext cx="678661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Художественная литература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Репродукции картин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Произведения декоративно-прикладного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искусства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Инструменты и материалы для творческой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деятельности детей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Различные виды конструкторов и модулей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Альбомы, книги и наборы открыток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Дидактические игрушки, пособия и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материалы</a:t>
            </a:r>
          </a:p>
          <a:p>
            <a:pPr>
              <a:buFont typeface="Wingdings" pitchFamily="2" charset="2"/>
              <a:buChar char="ü"/>
            </a:pPr>
            <a:endParaRPr lang="ru-RU" b="1" dirty="0" smtClean="0"/>
          </a:p>
          <a:p>
            <a:pPr>
              <a:buFont typeface="Wingdings" pitchFamily="2" charset="2"/>
              <a:buChar char="ü"/>
            </a:pP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000232" y="428604"/>
            <a:ext cx="6286544" cy="584775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СРЕДСТВА ОБУЧЕНИЯ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00232" y="285728"/>
            <a:ext cx="6215105" cy="707886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работы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7720" y="1916832"/>
            <a:ext cx="42862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пальчиковая</a:t>
            </a:r>
          </a:p>
          <a:p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гимнастика </a:t>
            </a:r>
          </a:p>
          <a:p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509120"/>
            <a:ext cx="6390456" cy="1800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настольные игры на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развитие мелкой 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моторики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2000240"/>
            <a:ext cx="81439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261036"/>
                </a:solidFill>
                <a:latin typeface="Times New Roman" pitchFamily="18" charset="0"/>
                <a:cs typeface="Times New Roman" pitchFamily="18" charset="0"/>
              </a:rPr>
              <a:t>Создания </a:t>
            </a:r>
            <a:r>
              <a:rPr lang="ru-RU" sz="3600" dirty="0" err="1" smtClean="0">
                <a:solidFill>
                  <a:srgbClr val="261036"/>
                </a:solidFill>
                <a:latin typeface="Times New Roman" pitchFamily="18" charset="0"/>
                <a:cs typeface="Times New Roman" pitchFamily="18" charset="0"/>
              </a:rPr>
              <a:t>полуобъемных</a:t>
            </a:r>
            <a:r>
              <a:rPr lang="ru-RU" sz="3600" dirty="0" smtClean="0">
                <a:solidFill>
                  <a:srgbClr val="261036"/>
                </a:solidFill>
                <a:latin typeface="Times New Roman" pitchFamily="18" charset="0"/>
                <a:cs typeface="Times New Roman" pitchFamily="18" charset="0"/>
              </a:rPr>
              <a:t> (рельефных) и объемных изделий из бумаги, включающая в себя не только складывание, но и вырезание и склеивание элементов фигуры.</a:t>
            </a:r>
            <a:endParaRPr lang="ru-RU" sz="3600" dirty="0">
              <a:solidFill>
                <a:srgbClr val="26103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3108" y="571480"/>
            <a:ext cx="6072230" cy="646331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261036"/>
                </a:solidFill>
                <a:latin typeface="Times New Roman" pitchFamily="18" charset="0"/>
                <a:cs typeface="Times New Roman" pitchFamily="18" charset="0"/>
              </a:rPr>
              <a:t>Техника работы: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Ознакомление со свойствами бумаги.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Опытным путем установить свойства и качество бумаги. Познакомить детей с видами бумаги. Рассматривание разных видов бумаги и ее назначение (картон, калька, гофрированная, писчая, оберточная, газетная, для рисования); Исследование свойств и качеств бумаги (тонкая, толстая, гладкая, шероховатая, непрозрачная, полупрозрачная (калька); мнется, рвется, намокает, сгибается, горит);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e01.alicdn.com/kf/HTB1NKNTRVXXXXaDXpXXq6xXFXXX0/Baking-Kraft-White-Box-Packaging-Valentine-Chocolate-Box-Mooncake-Packing-Boxes-Party-Handmade-Favors-PP7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2808312" cy="21869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https://ae01.alicdn.com/kf/HTB1aZRSjXGWBuNjy0Fbq6z4sXXaW/20.jpg"/>
          <p:cNvPicPr/>
          <p:nvPr/>
        </p:nvPicPr>
        <p:blipFill>
          <a:blip r:embed="rId3" cstate="print"/>
          <a:srcRect t="11269" r="9845"/>
          <a:stretch>
            <a:fillRect/>
          </a:stretch>
        </p:blipFill>
        <p:spPr bwMode="auto">
          <a:xfrm>
            <a:off x="6156176" y="260648"/>
            <a:ext cx="2664296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https://ae01.alicdn.com/kf/HTB1_tTjKVXXXXXAXFXXq6xXFXXXI/-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420888"/>
            <a:ext cx="2304256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https://st.depositphotos.com/1653300/1854/i/950/depositphotos_18547303-stock-photo-empty-red-chocolate-box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861048"/>
            <a:ext cx="2448272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http://3.bp.blogspot.com/-PJGylOGAS6U/VATcVzVuAvI/AAAAAAAAB2g/sTHNxEYQq38/s1600/P108089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3933056"/>
            <a:ext cx="2736304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Microsoft\Windows\INetCache\Content.Word\IMG-20190315-WA00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924944"/>
            <a:ext cx="3096344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 descr="C:\Users\User\AppData\Local\Microsoft\Windows\INetCache\Content.Word\IMG-20190315-WA001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76672"/>
            <a:ext cx="2520280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C:\Users\User\AppData\Local\Microsoft\Windows\INetCache\Content.Word\IMG-20190312-WA004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76672"/>
            <a:ext cx="2874997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C:\Users\User\AppData\Local\Microsoft\Windows\INetCache\Content.Word\IMG-20190312-WA007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4365104"/>
            <a:ext cx="2724848" cy="20431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https://avatars.mds.yandex.net/get-pdb/25978/dcd1f4c8-8d55-4e7c-b1ad-81b2d9c2e31a/s1200?webp=false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3284984"/>
            <a:ext cx="2538213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28794" y="285728"/>
            <a:ext cx="6929486" cy="553998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ФОРМЫ РАБОТЫ С РОДИТЕЛЯМИ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80020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 Беседа</a:t>
            </a:r>
            <a:b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 Консультация</a:t>
            </a:r>
            <a:b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 Совместная выставка</a:t>
            </a:r>
            <a:b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 Конкурсы</a:t>
            </a:r>
            <a:endParaRPr lang="ru-RU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56" y="214290"/>
            <a:ext cx="6643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Работы совместного творчества детей и родителей</a:t>
            </a:r>
          </a:p>
        </p:txBody>
      </p:sp>
      <p:pic>
        <p:nvPicPr>
          <p:cNvPr id="3" name="Рисунок 2" descr="C:\Users\User\AppData\Local\Microsoft\Windows\INetCache\Content.Word\IMG-20190312-WA0085.jpg"/>
          <p:cNvPicPr/>
          <p:nvPr/>
        </p:nvPicPr>
        <p:blipFill>
          <a:blip r:embed="rId2" cstate="print"/>
          <a:srcRect t="20582" r="3929" b="22816"/>
          <a:stretch>
            <a:fillRect/>
          </a:stretch>
        </p:blipFill>
        <p:spPr bwMode="auto">
          <a:xfrm>
            <a:off x="611560" y="1484784"/>
            <a:ext cx="2016224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C:\Users\User\AppData\Local\Microsoft\Windows\INetCache\Content.Word\IMG-20190312-WA00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221088"/>
            <a:ext cx="2520280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C:\Users\User\AppData\Local\Microsoft\Windows\INetCache\Content.Word\IMG-20190312-WA004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484784"/>
            <a:ext cx="2234107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:\Users\User\AppData\Local\Microsoft\Windows\INetCache\Content.Word\IMG-20190312-WA006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293096"/>
            <a:ext cx="2736303" cy="20882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C:\Users\User\AppData\Local\Microsoft\Windows\INetCache\Content.Word\IMG-20190312-WA007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1556792"/>
            <a:ext cx="2553633" cy="21850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C:\Users\User\AppData\Local\Microsoft\Windows\INetCache\Content.Word\IMG-20190312-WA008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221088"/>
            <a:ext cx="2592288" cy="21954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1417262398"/>
              </p:ext>
            </p:extLst>
          </p:nvPr>
        </p:nvGraphicFramePr>
        <p:xfrm>
          <a:off x="642910" y="1000108"/>
          <a:ext cx="8215370" cy="5309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32" y="285728"/>
            <a:ext cx="6500858" cy="40011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РАЗВИТИЕ ТВОРЧЕСКИХ СПОСОБНОСТЕЙ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57356" y="357166"/>
            <a:ext cx="6500858" cy="461665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РАЗВИТИЕ МЕЛКОЙ МОТОРИКИ РУК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1417262398"/>
              </p:ext>
            </p:extLst>
          </p:nvPr>
        </p:nvGraphicFramePr>
        <p:xfrm>
          <a:off x="642910" y="1000108"/>
          <a:ext cx="8215370" cy="5309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Весь процесс моей работы представляет собой единую систему, которая постепенно усложняется, и при этом раскрываются многообразные связи предметной практической деятельности детей, его культуры, а также мир природы, окружающей среды.</a:t>
            </a:r>
            <a:endParaRPr lang="ru-RU" sz="36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Вся прелесть игрушек, сделанных своими руками, в том, что они необычны и интересны, не требуют особых затрат в изготовлении. Эти игрушки интересуют и забавляют детей, помогают привнести новое в работе с детьми и найти иные способы для проведения совместных игр. Нам помогли никому ненужные коробки, фантазия и желание помочь детям.</a:t>
            </a:r>
            <a:endParaRPr lang="ru-RU" sz="36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7444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Уважаемое жюри и участники мастер класса все вместе попробуем сделать из не нужного в нужную. Я предлагаю вам………..</a:t>
            </a:r>
            <a:endParaRPr lang="ru-RU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2089</TotalTime>
  <Words>389</Words>
  <Application>Microsoft Office PowerPoint</Application>
  <PresentationFormat>Экран (4:3)</PresentationFormat>
  <Paragraphs>69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ТВОРЧЕСКАЯ ПРЕЗЕНТАЦИЯ</vt:lpstr>
      <vt:lpstr>Слайд 2</vt:lpstr>
      <vt:lpstr>Слайд 3</vt:lpstr>
      <vt:lpstr>Проблема и актуальность  моей творческой работы:    ПРОБЛЕМА: охрана природы, попытка решить проблему сбора и утилизации мусора.    Актуальность: Дошкольный возраст - самоценный этап в развитии экологической культуры личности. В этом возрасте ребёнок начинает выделять себя из окружающей среды, развивается эмоционально-ценностное отношение к окружающему, формируются основы нравственно-экологических позиций личности. Эколого-социальная ситуация сегодняшнего дня выдвигает перед специалистами дошкольного образования задачу поиска универсальных средств экологического воспитания в современных условиях. Одним из таких средств, на наш взгляд, может быть экологический проект, одной из немногих технологий, выводящий педагога за стены детского сада в окружающий мир и социальную действительность. Ежедневно во время прогулки дошкольники принимают участие в уборке территории своего участка и каждый раз у них возникают вопросы: откуда берется столько мусора? Куда отвозят мусор? и т.д. Чтобы ответить на эти недетские вопросы и попытаться решить “мусорную проблему”, мы разработали проект «Мы с природой дружим, мусор нам не нужен!».</vt:lpstr>
      <vt:lpstr>Цель : Осознание целесообразности сортировки, переработки и утилизации мусора (отходов) и изготовления из него различных нужных вещей. .  </vt:lpstr>
      <vt:lpstr>Задачи: 1.Формировать представления детей об утилизации мусора, о целесообразности вторичного использования бытовых и хозяйственных отходов.  2.Стимулировать интерес к исследовательской деятельности.  3.Воспитывать бережное отношение к чистоте группы, участка, квартиры, улиц города.  4.Пропагандировать раздельный сбор мусора в каждой семье.  5. Учить создавать из не нужных в нужную, коробки, поделки, игрушки.  6. Развитие логического мышления, внимания. любознательности, бережного отношения к природе.  7. Развитие умения обследовательских действий.  8. Укрепление и усовершенствование партнерских взаимоотношений детского сада, детей и родителей.</vt:lpstr>
      <vt:lpstr>Слайд 7</vt:lpstr>
      <vt:lpstr>Слайд 8</vt:lpstr>
      <vt:lpstr>Слайд 9</vt:lpstr>
      <vt:lpstr>Слайд 10</vt:lpstr>
      <vt:lpstr>Ознакомление со свойствами бумаги.  Опытным путем установить свойства и качество бумаги. Познакомить детей с видами бумаги. Рассматривание разных видов бумаги и ее назначение (картон, калька, гофрированная, писчая, оберточная, газетная, для рисования); Исследование свойств и качеств бумаги (тонкая, толстая, гладкая, шероховатая, непрозрачная, полупрозрачная (калька); мнется, рвется, намокает, сгибается, горит);</vt:lpstr>
      <vt:lpstr>Слайд 12</vt:lpstr>
      <vt:lpstr>Слайд 13</vt:lpstr>
      <vt:lpstr>- Беседа - Консультация - Совместная выставка - Конкурсы</vt:lpstr>
      <vt:lpstr>Слайд 15</vt:lpstr>
      <vt:lpstr>Слайд 16</vt:lpstr>
      <vt:lpstr>Слайд 17</vt:lpstr>
      <vt:lpstr>Весь процесс моей работы представляет собой единую систему, которая постепенно усложняется, и при этом раскрываются многообразные связи предметной практической деятельности детей, его культуры, а также мир природы, окружающей среды.</vt:lpstr>
      <vt:lpstr>Вся прелесть игрушек, сделанных своими руками, в том, что они необычны и интересны, не требуют особых затрат в изготовлении. Эти игрушки интересуют и забавляют детей, помогают привнести новое в работе с детьми и найти иные способы для проведения совместных игр. Нам помогли никому ненужные коробки, фантазия и желание помочь детям.</vt:lpstr>
      <vt:lpstr>Уважаемое жюри и участники мастер класса все вместе попробуем сделать из не нужного в нужную. Я предлагаю вам………..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111</cp:lastModifiedBy>
  <cp:revision>194</cp:revision>
  <dcterms:created xsi:type="dcterms:W3CDTF">2013-01-06T18:32:13Z</dcterms:created>
  <dcterms:modified xsi:type="dcterms:W3CDTF">2020-11-29T06:50:07Z</dcterms:modified>
</cp:coreProperties>
</file>