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74" r:id="rId3"/>
    <p:sldId id="261" r:id="rId4"/>
    <p:sldId id="271" r:id="rId5"/>
    <p:sldId id="257" r:id="rId6"/>
    <p:sldId id="260" r:id="rId7"/>
    <p:sldId id="269" r:id="rId8"/>
    <p:sldId id="262" r:id="rId9"/>
    <p:sldId id="263" r:id="rId10"/>
    <p:sldId id="264" r:id="rId11"/>
    <p:sldId id="265" r:id="rId12"/>
    <p:sldId id="278" r:id="rId13"/>
    <p:sldId id="277" r:id="rId14"/>
    <p:sldId id="281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00FF"/>
    <a:srgbClr val="FF9999"/>
    <a:srgbClr val="FF7C80"/>
    <a:srgbClr val="0066FF"/>
    <a:srgbClr val="FFFF66"/>
    <a:srgbClr val="FF9933"/>
    <a:srgbClr val="FF3399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Ноябрь</a:t>
            </a:r>
            <a:endParaRPr lang="ru-RU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7091071163274728E-2"/>
          <c:y val="0.15081011488604806"/>
          <c:w val="0.84984301490615777"/>
          <c:h val="0.75833054755419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3"/>
              <c:layout/>
              <c:showCatName val="1"/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D0-4F63-8C31-8E31C35B0440}"/>
            </c:ext>
          </c:extLst>
        </c:ser>
        <c:dLbls>
          <c:showVal val="1"/>
        </c:dLbls>
        <c:firstSliceAng val="0"/>
      </c:pieChart>
    </c:plotArea>
    <c:legend>
      <c:legendPos val="b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Сентябрь</a:t>
            </a:r>
            <a:endParaRPr lang="ru-RU" sz="18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8867924528301903E-2"/>
          <c:y val="0.15023874477100324"/>
          <c:w val="0.81967711583221858"/>
          <c:h val="0.73141296117533128"/>
        </c:manualLayout>
      </c:layout>
      <c:pieChart>
        <c:varyColors val="1"/>
        <c:ser>
          <c:idx val="1"/>
          <c:order val="0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B43-4260-8028-4989576B70B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43-4260-8028-4989576B70B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B43-4260-8028-4989576B70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5%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5.5</c:v>
                </c:pt>
                <c:pt idx="1">
                  <c:v>4.4000000000000004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3-4260-8028-4989576B70B8}"/>
            </c:ext>
          </c:extLst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Категория 3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3.5</c:v>
                </c:pt>
                <c:pt idx="1">
                  <c:v>1.8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43-4260-8028-4989576B70B8}"/>
            </c:ext>
          </c:extLst>
        </c:ser>
        <c:ser>
          <c:idx val="3"/>
          <c:order val="2"/>
          <c:tx>
            <c:strRef>
              <c:f>Лист1!$A$5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43-4260-8028-4989576B70B8}"/>
            </c:ext>
          </c:extLst>
        </c:ser>
        <c:ser>
          <c:idx val="4"/>
          <c:order val="3"/>
          <c:tx>
            <c:strRef>
              <c:f>Лист1!$A$6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43-4260-8028-4989576B70B8}"/>
            </c:ext>
          </c:extLst>
        </c:ser>
        <c:ser>
          <c:idx val="5"/>
          <c:order val="4"/>
          <c:tx>
            <c:strRef>
              <c:f>Лист1!$A$7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43-4260-8028-4989576B70B8}"/>
            </c:ext>
          </c:extLst>
        </c:ser>
        <c:ser>
          <c:idx val="6"/>
          <c:order val="5"/>
          <c:tx>
            <c:strRef>
              <c:f>Лист1!$A$8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B43-4260-8028-4989576B70B8}"/>
            </c:ext>
          </c:extLst>
        </c:ser>
        <c:ser>
          <c:idx val="7"/>
          <c:order val="6"/>
          <c:tx>
            <c:strRef>
              <c:f>Лист1!$A$9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B43-4260-8028-4989576B70B8}"/>
            </c:ext>
          </c:extLst>
        </c:ser>
        <c:ser>
          <c:idx val="8"/>
          <c:order val="7"/>
          <c:tx>
            <c:strRef>
              <c:f>Лист1!$A$10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B43-4260-8028-4989576B70B8}"/>
            </c:ext>
          </c:extLst>
        </c:ser>
        <c:ser>
          <c:idx val="9"/>
          <c:order val="8"/>
          <c:tx>
            <c:strRef>
              <c:f>Лист1!$A$11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B43-4260-8028-4989576B70B8}"/>
            </c:ext>
          </c:extLst>
        </c:ser>
        <c:ser>
          <c:idx val="10"/>
          <c:order val="9"/>
          <c:tx>
            <c:strRef>
              <c:f>Лист1!$A$12</c:f>
              <c:strCache>
                <c:ptCount val="1"/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Лист1!$B$1:$D$1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ДУ</c:v>
                </c:pt>
              </c:strCache>
            </c:strRef>
          </c:cat>
          <c:val>
            <c:numRef>
              <c:f>Лист1!$B$12:$D$12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B43-4260-8028-4989576B70B8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2000" cap="all" baseline="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0.77358</cdr:x>
      <cdr:y>0.10178</cdr:y>
    </cdr:from>
    <cdr:to>
      <cdr:x>1</cdr:x>
      <cdr:y>0.30381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4160" y="4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0.26641</cdr:x>
      <cdr:y>0.03814</cdr:y>
    </cdr:from>
    <cdr:to>
      <cdr:x>0.49283</cdr:x>
      <cdr:y>0.24017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5928" y="1726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9431-A006-4BE6-88A4-9D88DEF30E3D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F37E-1C7C-498D-8238-8C7ED1DC5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60840" cy="108012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Тема:</a:t>
            </a:r>
            <a:br>
              <a:rPr lang="ru-RU" sz="24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</a:br>
            <a:r>
              <a:rPr lang="ru-RU" sz="24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sz="27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«Развитие интереса конструирования у детей 3-го года жизни через игровую деятельность»</a:t>
            </a:r>
            <a:endParaRPr lang="ru-RU" sz="27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Рисунок 4" descr="конс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88" r="7488"/>
          <a:stretch>
            <a:fillRect/>
          </a:stretch>
        </p:blipFill>
        <p:spPr>
          <a:xfrm>
            <a:off x="1792288" y="2276871"/>
            <a:ext cx="5486400" cy="43204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12775"/>
            <a:ext cx="5486400" cy="504057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Выполнила: воспитатель </a:t>
            </a:r>
          </a:p>
          <a:p>
            <a:pPr algn="r"/>
            <a:r>
              <a:rPr lang="ru-RU" sz="1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00FF"/>
                </a:solidFill>
              </a:rPr>
              <a:t>Клюева Л.К</a:t>
            </a:r>
            <a:endParaRPr lang="ru-RU" sz="1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>
            <a:solidFill>
              <a:srgbClr val="FF9999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ООД: «Машин двор на даче», </a:t>
            </a:r>
            <a:br>
              <a:rPr lang="ru-RU" sz="3200" dirty="0" smtClean="0">
                <a:ln w="6350">
                  <a:solidFill>
                    <a:srgbClr val="002060"/>
                  </a:solidFill>
                </a:ln>
                <a:solidFill>
                  <a:srgbClr val="0000FF"/>
                </a:solidFill>
              </a:rPr>
            </a:br>
            <a:r>
              <a:rPr lang="ru-RU" sz="3200" dirty="0" smtClean="0">
                <a:ln w="6350"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«Маша уезжает в гости».</a:t>
            </a:r>
            <a:endParaRPr lang="ru-RU" sz="3200" dirty="0">
              <a:ln w="6350">
                <a:solidFill>
                  <a:srgbClr val="002060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107_0931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038600" cy="3744416"/>
          </a:xfrm>
        </p:spPr>
      </p:pic>
      <p:pic>
        <p:nvPicPr>
          <p:cNvPr id="6" name="Содержимое 5" descr="IMG_20191123_142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4653"/>
            <a:ext cx="4038600" cy="38770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>
            <a:solidFill>
              <a:srgbClr val="FF9999"/>
            </a:solidFill>
          </a:ln>
        </p:spPr>
        <p:txBody>
          <a:bodyPr/>
          <a:lstStyle/>
          <a:p>
            <a:r>
              <a:rPr lang="ru-RU" sz="3200" dirty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О</a:t>
            </a:r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ОД</a:t>
            </a:r>
            <a:r>
              <a:rPr lang="ru-RU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« Машина улица »</a:t>
            </a:r>
            <a:endParaRPr lang="ru-RU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122_075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672408"/>
          </a:xfrm>
        </p:spPr>
      </p:pic>
      <p:pic>
        <p:nvPicPr>
          <p:cNvPr id="10" name="Содержимое 9" descr="IMG_20191126_0743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Самостоятельная игровая деятельность</a:t>
            </a:r>
            <a:endParaRPr lang="ru-RU" sz="28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014_092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326400" cy="3244800"/>
          </a:xfrm>
        </p:spPr>
      </p:pic>
      <p:pic>
        <p:nvPicPr>
          <p:cNvPr id="6" name="Содержимое 5" descr="IMG_20191007_1015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86638"/>
            <a:ext cx="4788024" cy="35910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Самостоятельная игровая деятельность</a:t>
            </a:r>
            <a:endParaRPr lang="ru-RU" sz="28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126_0857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91028_0906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Самостоятельная игровая деятельность</a:t>
            </a:r>
            <a:endParaRPr lang="ru-RU" sz="32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129_1043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1126_0857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Мониторинг</a:t>
            </a:r>
            <a:br>
              <a:rPr lang="ru-RU" sz="2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</a:br>
            <a:r>
              <a:rPr lang="ru-RU" sz="2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Развитие конструктивной деятельности у детей 3-го года жизни</a:t>
            </a:r>
            <a:endParaRPr lang="ru-RU" sz="28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48151877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27443068"/>
              </p:ext>
            </p:extLst>
          </p:nvPr>
        </p:nvGraphicFramePr>
        <p:xfrm>
          <a:off x="395536" y="1484784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Вывод</a:t>
            </a:r>
            <a:endParaRPr lang="ru-RU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Рисунок 4" descr="IMG_20191126_0749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Освоение детьми программного материала по конструированию в целом соответствует возрастной норме, что позволяет говорить о положительной динамики развития.</a:t>
            </a:r>
            <a:endParaRPr lang="ru-RU" sz="18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Спасибо за внимание!</a:t>
            </a:r>
            <a:endParaRPr lang="ru-RU" sz="3600" dirty="0">
              <a:ln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4" name="Содержимое 3" descr="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736816" cy="44192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«Ум ребенка – на кончиках его пальцев»</a:t>
            </a:r>
            <a:b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</a:br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(В.И. Сухомлинский)</a:t>
            </a:r>
            <a:endParaRPr lang="ru-RU" sz="32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4" name="Содержимое 3" descr="пальч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404476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Актуальность</a:t>
            </a:r>
            <a:endParaRPr lang="ru-RU" sz="32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5256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Конструирование в образовательной деятельности очень значимо, так как:</a:t>
            </a:r>
          </a:p>
          <a:p>
            <a:r>
              <a:rPr lang="ru-RU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    занимает одно из самых современных направлений в воспитании детей;</a:t>
            </a:r>
          </a:p>
          <a:p>
            <a:pPr marL="651510" indent="-514350"/>
            <a:r>
              <a:rPr lang="ru-RU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является великолепным средством для интеллектуального развития детей, обеспечивающих интеграцию образовательных областей ( познание, коммуникация, труд, социализация);</a:t>
            </a:r>
          </a:p>
          <a:p>
            <a:pPr marL="651510" indent="-514350"/>
            <a:r>
              <a:rPr lang="ru-RU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позволяет воспитателю сочетать воспитание и развитие детей в режиме игры;</a:t>
            </a:r>
          </a:p>
          <a:p>
            <a:pPr marL="651510" indent="-514350"/>
            <a:r>
              <a:rPr lang="ru-RU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способствует воспитанию социально-активной личности, формирует навыки общения и сотворчества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.</a:t>
            </a: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Актуальность</a:t>
            </a:r>
            <a:endParaRPr lang="ru-RU" sz="2800" dirty="0">
              <a:ln w="635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6" name="Содержимое 5" descr="IMG_20191121_091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644008" cy="4392488"/>
          </a:xfrm>
        </p:spPr>
      </p:pic>
      <p:pic>
        <p:nvPicPr>
          <p:cNvPr id="7" name="Содержимое 6" descr="значение конструирован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0678"/>
            <a:ext cx="4038600" cy="3025006"/>
          </a:xfrm>
          <a:ln>
            <a:solidFill>
              <a:srgbClr val="FF3399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  <a:effectLst/>
              </a:rPr>
              <a:t>Цель - развитие конструктивных умений у детей 3-го года жизни через игровую деятельность</a:t>
            </a:r>
            <a:endParaRPr lang="ru-RU" sz="32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4" name="Содержимое 3" descr="IMG_20191007_090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967" y="1600200"/>
            <a:ext cx="558806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  <a:solidFill>
            <a:srgbClr val="FF9999"/>
          </a:solidFill>
          <a:ln>
            <a:solidFill>
              <a:srgbClr val="FF9999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</a:rPr>
              <a:t>Задачи</a:t>
            </a:r>
            <a:r>
              <a:rPr lang="ru-RU" dirty="0" smtClean="0">
                <a:ln w="63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</a:rPr>
              <a:t> </a:t>
            </a:r>
            <a:endParaRPr lang="ru-RU" dirty="0">
              <a:ln w="6350">
                <a:solidFill>
                  <a:srgbClr val="0000FF"/>
                </a:solidFill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5256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651510" indent="-514350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создание условий для овладения простейших приемов конструирования</a:t>
            </a:r>
          </a:p>
          <a:p>
            <a:pPr marL="651510" indent="-514350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открытие детям возможности создания целого из частей путем организации сюжетного конструирования;</a:t>
            </a:r>
          </a:p>
          <a:p>
            <a:pPr marL="651510" indent="-514350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развитие первых пространственных представлений;</a:t>
            </a:r>
          </a:p>
          <a:p>
            <a:pPr marL="651510" indent="-514350">
              <a:buFont typeface="Wingdings" pitchFamily="2" charset="2"/>
              <a:buChar char="Ø"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создание условий для сооружений элементарных построек по </a:t>
            </a:r>
            <a:r>
              <a:rPr lang="ru-RU" i="1" dirty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образцу;</a:t>
            </a:r>
          </a:p>
          <a:p>
            <a:pPr marL="651510" indent="-514350"/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>
            <a:solidFill>
              <a:srgbClr val="FF9999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</a:rPr>
              <a:t>Ожидаемый результат</a:t>
            </a:r>
            <a:endParaRPr lang="ru-RU" sz="3200" dirty="0">
              <a:ln>
                <a:solidFill>
                  <a:srgbClr val="00206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651510" indent="-514350">
              <a:buNone/>
            </a:pPr>
            <a:r>
              <a:rPr lang="ru-RU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1.  </a:t>
            </a: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Дети  знакомы со строительным материалом: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   - различают его по форме ( кубики, кирпичики, призмы)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   - различают по цвету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   - различают по величине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    - знают его назначение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2.   Владеют навыками по созданию простейших построек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3.   Вступают в общение в процессе конструктивной деятельности: с воспитателем и сверстниками</a:t>
            </a:r>
          </a:p>
          <a:p>
            <a:pPr marL="651510" indent="-514350">
              <a:buNone/>
            </a:pPr>
            <a:r>
              <a:rPr lang="ru-RU" i="1" dirty="0" smtClean="0">
                <a:ln>
                  <a:solidFill>
                    <a:srgbClr val="0000FF"/>
                  </a:solidFill>
                </a:ln>
                <a:solidFill>
                  <a:srgbClr val="0066FF"/>
                </a:solidFill>
              </a:rPr>
              <a:t>4.   Проявляют интерес к сюжетному конструированию, соучастию в нем  </a:t>
            </a:r>
          </a:p>
          <a:p>
            <a:pPr marL="65151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174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268760"/>
          </a:xfrm>
          <a:solidFill>
            <a:srgbClr val="FF9999"/>
          </a:solidFill>
          <a:ln>
            <a:solidFill>
              <a:srgbClr val="FF9999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Методы и приемы, технологии организации обучения детей  </a:t>
            </a:r>
            <a:endParaRPr lang="ru-RU" sz="24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6" name="Содержимое 5" descr="IMG_20191121_091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365" y="273526"/>
            <a:ext cx="4389120" cy="585216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916832"/>
            <a:ext cx="3635896" cy="4941168"/>
          </a:xfrm>
          <a:noFill/>
          <a:ln>
            <a:noFill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9900CC"/>
                </a:solidFill>
              </a:rPr>
              <a:t> 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конструирование по образцу;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  конструирование по замыслу;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  конструирование по модели</a:t>
            </a:r>
            <a:r>
              <a:rPr lang="ru-RU" sz="18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 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конструирование по воображению;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  конструирование по условиям</a:t>
            </a:r>
            <a:endParaRPr lang="ru-RU" sz="1800" dirty="0" smtClean="0">
              <a:ln>
                <a:solidFill>
                  <a:srgbClr val="000099"/>
                </a:solidFill>
              </a:ln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  <a:ln>
            <a:solidFill>
              <a:srgbClr val="FF9999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ООД : «Петушок и Машенька»,</a:t>
            </a:r>
            <a:br>
              <a:rPr lang="ru-RU" sz="28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</a:br>
            <a:r>
              <a:rPr lang="ru-RU" sz="2800" dirty="0" smtClean="0">
                <a:ln w="6350"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«К Машеньке гости пришли».</a:t>
            </a:r>
            <a:endParaRPr lang="ru-RU" sz="2800" dirty="0">
              <a:ln w="6350">
                <a:solidFill>
                  <a:srgbClr val="000099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20191014_0946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7" name="Содержимое 6" descr="IMG_20191014_092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rgbClr val="FF99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305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 «Развитие интереса конструирования у детей 3-го года жизни через игровую деятельность»</vt:lpstr>
      <vt:lpstr>«Ум ребенка – на кончиках его пальцев»  (В.И. Сухомлинский)</vt:lpstr>
      <vt:lpstr>Актуальность</vt:lpstr>
      <vt:lpstr>Актуальность</vt:lpstr>
      <vt:lpstr>Цель - развитие конструктивных умений у детей 3-го года жизни через игровую деятельность</vt:lpstr>
      <vt:lpstr>Задачи </vt:lpstr>
      <vt:lpstr>Ожидаемый результат</vt:lpstr>
      <vt:lpstr>Методы и приемы, технологии организации обучения детей  </vt:lpstr>
      <vt:lpstr>ООД : «Петушок и Машенька», «К Машеньке гости пришли».</vt:lpstr>
      <vt:lpstr>ООД: «Машин двор на даче»,  «Маша уезжает в гости».</vt:lpstr>
      <vt:lpstr>ООД « Машина улица »</vt:lpstr>
      <vt:lpstr>Самостоятельная игровая деятельность</vt:lpstr>
      <vt:lpstr>Самостоятельная игровая деятельность</vt:lpstr>
      <vt:lpstr>Самостоятельная игровая деятельность</vt:lpstr>
      <vt:lpstr>Мониторинг Развитие конструктивной деятельности у детей 3-го года жизни</vt:lpstr>
      <vt:lpstr>Вывод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интереса конструирования у детей 3-го года жизни</dc:title>
  <dc:creator>МВидео</dc:creator>
  <cp:lastModifiedBy>МВидео</cp:lastModifiedBy>
  <cp:revision>225</cp:revision>
  <dcterms:created xsi:type="dcterms:W3CDTF">2019-11-24T06:25:09Z</dcterms:created>
  <dcterms:modified xsi:type="dcterms:W3CDTF">2021-02-06T14:51:59Z</dcterms:modified>
</cp:coreProperties>
</file>