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59" r:id="rId4"/>
    <p:sldId id="267" r:id="rId5"/>
    <p:sldId id="265" r:id="rId6"/>
    <p:sldId id="260" r:id="rId7"/>
    <p:sldId id="268" r:id="rId8"/>
    <p:sldId id="270" r:id="rId9"/>
    <p:sldId id="261" r:id="rId10"/>
    <p:sldId id="269" r:id="rId11"/>
    <p:sldId id="271" r:id="rId12"/>
    <p:sldId id="275" r:id="rId13"/>
    <p:sldId id="277" r:id="rId14"/>
    <p:sldId id="276" r:id="rId15"/>
    <p:sldId id="262" r:id="rId16"/>
    <p:sldId id="274" r:id="rId17"/>
    <p:sldId id="272" r:id="rId18"/>
    <p:sldId id="266" r:id="rId19"/>
    <p:sldId id="264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0066"/>
    <a:srgbClr val="800080"/>
    <a:srgbClr val="D6009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3" autoAdjust="0"/>
    <p:restoredTop sz="94660"/>
  </p:normalViewPr>
  <p:slideViewPr>
    <p:cSldViewPr>
      <p:cViewPr varScale="1">
        <p:scale>
          <a:sx n="106" d="100"/>
          <a:sy n="106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000F9-0DF5-4297-B7E6-8461968FEFB4}" type="datetimeFigureOut">
              <a:rPr lang="ru-RU" smtClean="0"/>
              <a:t>29.12.2015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75D95-F59D-4BA0-961F-53AF7555B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41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5D95-F59D-4BA0-961F-53AF7555B1A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93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5D95-F59D-4BA0-961F-53AF7555B1A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61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5D95-F59D-4BA0-961F-53AF7555B1A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56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5D95-F59D-4BA0-961F-53AF7555B1A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606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5D95-F59D-4BA0-961F-53AF7555B1A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8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himes.wav"/>
          </p:stSnd>
        </p:sndAc>
      </p:transition>
    </mc:Choice>
    <mc:Fallback>
      <p:transition spd="slow"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himes.wav"/>
          </p:stSnd>
        </p:sndAc>
      </p:transition>
    </mc:Choice>
    <mc:Fallback>
      <p:transition spd="slow"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himes.wav"/>
          </p:stSnd>
        </p:sndAc>
      </p:transition>
    </mc:Choice>
    <mc:Fallback>
      <p:transition spd="slow"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himes.wav"/>
          </p:stSnd>
        </p:sndAc>
      </p:transition>
    </mc:Choice>
    <mc:Fallback>
      <p:transition spd="slow"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himes.wav"/>
          </p:stSnd>
        </p:sndAc>
      </p:transition>
    </mc:Choice>
    <mc:Fallback>
      <p:transition spd="slow"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himes.wav"/>
          </p:stSnd>
        </p:sndAc>
      </p:transition>
    </mc:Choice>
    <mc:Fallback>
      <p:transition spd="slow"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himes.wav"/>
          </p:stSnd>
        </p:sndAc>
      </p:transition>
    </mc:Choice>
    <mc:Fallback>
      <p:transition spd="slow"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himes.wav"/>
          </p:stSnd>
        </p:sndAc>
      </p:transition>
    </mc:Choice>
    <mc:Fallback>
      <p:transition spd="slow"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himes.wav"/>
          </p:stSnd>
        </p:sndAc>
      </p:transition>
    </mc:Choice>
    <mc:Fallback>
      <p:transition spd="slow"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himes.wav"/>
          </p:stSnd>
        </p:sndAc>
      </p:transition>
    </mc:Choice>
    <mc:Fallback>
      <p:transition spd="slow"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chimes.wav"/>
          </p:stSnd>
        </p:sndAc>
      </p:transition>
    </mc:Choice>
    <mc:Fallback>
      <p:transition spd="slow"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3" name="chimes.wav"/>
          </p:stSnd>
        </p:sndAc>
      </p:transition>
    </mc:Choice>
    <mc:Fallback>
      <p:transition spd="slow">
        <p:sndAc>
          <p:stSnd>
            <p:snd r:embed="rId13" name="chimes.wav"/>
          </p:stSnd>
        </p:sndAc>
      </p:transition>
    </mc:Fallback>
  </mc:AlternateConten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2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g"/><Relationship Id="rId11" Type="http://schemas.openxmlformats.org/officeDocument/2006/relationships/slide" Target="slide10.xml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9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.jpg"/><Relationship Id="rId7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jpg"/><Relationship Id="rId11" Type="http://schemas.openxmlformats.org/officeDocument/2006/relationships/image" Target="../media/image27.jp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1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g"/><Relationship Id="rId7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image" Target="../media/image30.jpg"/><Relationship Id="rId10" Type="http://schemas.openxmlformats.org/officeDocument/2006/relationships/image" Target="../media/image11.png"/><Relationship Id="rId4" Type="http://schemas.openxmlformats.org/officeDocument/2006/relationships/slide" Target="slide16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jpg"/><Relationship Id="rId11" Type="http://schemas.openxmlformats.org/officeDocument/2006/relationships/image" Target="../media/image30.jp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15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5" Type="http://schemas.openxmlformats.org/officeDocument/2006/relationships/image" Target="../media/image1.jpg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g"/><Relationship Id="rId12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jpeg"/><Relationship Id="rId11" Type="http://schemas.openxmlformats.org/officeDocument/2006/relationships/image" Target="../media/image33.png"/><Relationship Id="rId5" Type="http://schemas.openxmlformats.org/officeDocument/2006/relationships/image" Target="../media/image1.jp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.jpg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13.jpeg"/><Relationship Id="rId10" Type="http://schemas.openxmlformats.org/officeDocument/2006/relationships/image" Target="../media/image11.png"/><Relationship Id="rId4" Type="http://schemas.openxmlformats.org/officeDocument/2006/relationships/slide" Target="slide4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jpg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image" Target="../media/image20.jpg"/><Relationship Id="rId10" Type="http://schemas.openxmlformats.org/officeDocument/2006/relationships/image" Target="../media/image11.png"/><Relationship Id="rId4" Type="http://schemas.openxmlformats.org/officeDocument/2006/relationships/slide" Target="slide7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2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6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jpg"/><Relationship Id="rId7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openxmlformats.org/officeDocument/2006/relationships/image" Target="../media/image24.jpeg"/><Relationship Id="rId10" Type="http://schemas.openxmlformats.org/officeDocument/2006/relationships/image" Target="../media/image11.png"/><Relationship Id="rId4" Type="http://schemas.openxmlformats.org/officeDocument/2006/relationships/slide" Target="slide10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1523999"/>
          </a:xfrm>
        </p:spPr>
        <p:txBody>
          <a:bodyPr>
            <a:normAutofit fontScale="90000"/>
          </a:bodyPr>
          <a:lstStyle/>
          <a:p>
            <a:r>
              <a:rPr lang="ru-RU" sz="3600" i="1" dirty="0" smtClean="0">
                <a:solidFill>
                  <a:srgbClr val="D60093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Музыкально-дидактическая игра «Угадай музыкальный инструмент»</a:t>
            </a:r>
            <a:endParaRPr lang="ru-RU" sz="3600" i="1" dirty="0">
              <a:solidFill>
                <a:srgbClr val="D60093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77" y="2064066"/>
            <a:ext cx="2547170" cy="32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1" y="5554382"/>
            <a:ext cx="1080000" cy="10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000">
            <a:off x="7854176" y="3620010"/>
            <a:ext cx="1080000" cy="10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052" y="5098800"/>
            <a:ext cx="1080000" cy="10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291" y="5328916"/>
            <a:ext cx="1080000" cy="10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63" y="3870241"/>
            <a:ext cx="1080000" cy="10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04" y="4434941"/>
            <a:ext cx="1080000" cy="10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25" y="5167696"/>
            <a:ext cx="893700" cy="108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1" y="3810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762001"/>
            <a:ext cx="7772400" cy="1371599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CC0066"/>
                </a:solidFill>
              </a:rPr>
              <a:t>Молодцы! </a:t>
            </a:r>
            <a:r>
              <a:rPr lang="ru-RU" sz="3200" i="1" dirty="0">
                <a:solidFill>
                  <a:srgbClr val="002060"/>
                </a:solidFill>
              </a:rPr>
              <a:t/>
            </a:r>
            <a:br>
              <a:rPr lang="ru-RU" sz="3200" i="1" dirty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Продолжайте </a:t>
            </a:r>
            <a:r>
              <a:rPr lang="ru-RU" sz="3200" i="1" dirty="0">
                <a:solidFill>
                  <a:srgbClr val="002060"/>
                </a:solidFill>
              </a:rPr>
              <a:t>в том же духе!</a:t>
            </a:r>
            <a:r>
              <a:rPr lang="ru-RU" sz="2800" i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64" y="2914576"/>
            <a:ext cx="1800001" cy="230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219200"/>
            <a:ext cx="720000" cy="720000"/>
          </a:xfrm>
          <a:prstGeom prst="rect">
            <a:avLst/>
          </a:prstGeom>
        </p:spPr>
      </p:pic>
      <p:sp>
        <p:nvSpPr>
          <p:cNvPr id="6" name="Управляющая кнопка: настраиваемая 5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  <p:pic>
        <p:nvPicPr>
          <p:cNvPr id="9" name="Рисунок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00" y="2914576"/>
            <a:ext cx="2340000" cy="2340000"/>
          </a:xfrm>
          <a:prstGeom prst="rect">
            <a:avLst/>
          </a:prstGeom>
        </p:spPr>
      </p:pic>
      <p:pic>
        <p:nvPicPr>
          <p:cNvPr id="10" name="Лож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27964" y="3779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4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5" name="chimes.wav"/>
          </p:stSnd>
        </p:sndAc>
      </p:transition>
    </mc:Choice>
    <mc:Fallback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8382000" cy="838200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К сожалению, вы ошиблись! </a:t>
            </a:r>
            <a:br>
              <a:rPr lang="ru-RU" sz="3200" i="1" dirty="0" smtClean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Попробуйте, ещё раз!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11695" r="21021" b="4586"/>
          <a:stretch/>
        </p:blipFill>
        <p:spPr>
          <a:xfrm>
            <a:off x="2971800" y="1752600"/>
            <a:ext cx="3200400" cy="4038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Управляющая кнопка: настраиваемая 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3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3276600"/>
            <a:ext cx="7772400" cy="2209800"/>
          </a:xfrm>
        </p:spPr>
        <p:txBody>
          <a:bodyPr>
            <a:no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Если хочешь поиграть,</a:t>
            </a:r>
            <a:b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Нужно в руки ее взять</a:t>
            </a:r>
            <a:b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И подуть в нее слегка-будет музыка слышна.</a:t>
            </a:r>
            <a:b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Подумайте минуточку... что же это?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7900">
            <a:off x="-121929" y="145491"/>
            <a:ext cx="1080000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000">
            <a:off x="7918634" y="-57271"/>
            <a:ext cx="1080000" cy="1080000"/>
          </a:xfrm>
          <a:prstGeom prst="rect">
            <a:avLst/>
          </a:prstGeom>
        </p:spPr>
      </p:pic>
      <p:sp>
        <p:nvSpPr>
          <p:cNvPr id="9" name="Управляющая кнопка: настраиваемая 8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2" y="1066800"/>
            <a:ext cx="2157120" cy="2016000"/>
          </a:xfrm>
          <a:prstGeom prst="rect">
            <a:avLst/>
          </a:prstGeom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833545"/>
            <a:ext cx="1692000" cy="2068000"/>
          </a:xfrm>
          <a:prstGeom prst="rect">
            <a:avLst/>
          </a:prstGeom>
        </p:spPr>
      </p:pic>
      <p:pic>
        <p:nvPicPr>
          <p:cNvPr id="12" name="Рисунок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41" y="1625545"/>
            <a:ext cx="2484000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8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762001"/>
            <a:ext cx="7772400" cy="1371599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CC0066"/>
                </a:solidFill>
              </a:rPr>
              <a:t>Молодцы! </a:t>
            </a:r>
            <a:r>
              <a:rPr lang="ru-RU" sz="3200" i="1" dirty="0">
                <a:solidFill>
                  <a:srgbClr val="002060"/>
                </a:solidFill>
              </a:rPr>
              <a:t/>
            </a:r>
            <a:br>
              <a:rPr lang="ru-RU" sz="3200" i="1" dirty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Продолжайте </a:t>
            </a:r>
            <a:r>
              <a:rPr lang="ru-RU" sz="3200" i="1" dirty="0">
                <a:solidFill>
                  <a:srgbClr val="002060"/>
                </a:solidFill>
              </a:rPr>
              <a:t>в том же духе!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64" y="2914576"/>
            <a:ext cx="1800001" cy="230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143000"/>
            <a:ext cx="720000" cy="720000"/>
          </a:xfrm>
          <a:prstGeom prst="rect">
            <a:avLst/>
          </a:prstGeom>
        </p:spPr>
      </p:pic>
      <p:sp>
        <p:nvSpPr>
          <p:cNvPr id="6" name="Управляющая кнопка: настраиваемая 5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40" y="3170176"/>
            <a:ext cx="2118600" cy="1980000"/>
          </a:xfrm>
          <a:prstGeom prst="rect">
            <a:avLst/>
          </a:prstGeom>
        </p:spPr>
      </p:pic>
      <p:pic>
        <p:nvPicPr>
          <p:cNvPr id="3" name="11. Дудочка 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3855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7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5" name="chimes.wav"/>
          </p:stSnd>
        </p:sndAc>
      </p:transition>
    </mc:Choice>
    <mc:Fallback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8382000" cy="838200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К сожалению, вы ошиблись! </a:t>
            </a:r>
            <a:br>
              <a:rPr lang="ru-RU" sz="3200" i="1" dirty="0" smtClean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Попробуйте, ещё раз!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11695" r="21021" b="4586"/>
          <a:stretch/>
        </p:blipFill>
        <p:spPr>
          <a:xfrm>
            <a:off x="2971800" y="1752600"/>
            <a:ext cx="3200400" cy="4038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Управляющая кнопка: настраиваемая 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3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62000" y="4495800"/>
            <a:ext cx="8153400" cy="1143000"/>
          </a:xfrm>
        </p:spPr>
        <p:txBody>
          <a:bodyPr>
            <a:normAutofit fontScale="90000"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Есть бубенчики на нем,</a:t>
            </a:r>
            <a:b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По нему мы громко бьем.</a:t>
            </a:r>
            <a:b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20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С ним сейчас играть мы </a:t>
            </a:r>
            <a: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будем,</a:t>
            </a:r>
            <a:b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2000" i="1" dirty="0">
                <a:solidFill>
                  <a:srgbClr val="002060"/>
                </a:solidFill>
                <a:latin typeface="Trebuchet MS" panose="020B0603020202020204" pitchFamily="34" charset="0"/>
              </a:rPr>
              <a:t>Дайте в руки звонкий 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4"/>
          <a:stretch/>
        </p:blipFill>
        <p:spPr>
          <a:xfrm>
            <a:off x="6397588" y="2303253"/>
            <a:ext cx="2340000" cy="22098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r="7548"/>
          <a:stretch/>
        </p:blipFill>
        <p:spPr>
          <a:xfrm>
            <a:off x="353039" y="2432355"/>
            <a:ext cx="2743200" cy="2080698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49" y="699527"/>
            <a:ext cx="3353902" cy="18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7900">
            <a:off x="-83108" y="145490"/>
            <a:ext cx="1080000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000">
            <a:off x="7918634" y="-57271"/>
            <a:ext cx="1080000" cy="1080000"/>
          </a:xfrm>
          <a:prstGeom prst="rect">
            <a:avLst/>
          </a:prstGeom>
        </p:spPr>
      </p:pic>
      <p:sp>
        <p:nvSpPr>
          <p:cNvPr id="9" name="Управляющая кнопка: настраиваемая 8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0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41764" y="778213"/>
            <a:ext cx="7772400" cy="1202987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rgbClr val="CC0066"/>
                </a:solidFill>
              </a:rPr>
              <a:t>Молодцы! </a:t>
            </a:r>
            <a:endParaRPr lang="ru-RU" sz="4000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64" y="2914576"/>
            <a:ext cx="1800001" cy="230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019706"/>
            <a:ext cx="720000" cy="720000"/>
          </a:xfrm>
          <a:prstGeom prst="rect">
            <a:avLst/>
          </a:prstGeom>
        </p:spPr>
      </p:pic>
      <p:sp>
        <p:nvSpPr>
          <p:cNvPr id="6" name="Управляющая кнопка: настраиваемая 5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  <p:pic>
        <p:nvPicPr>
          <p:cNvPr id="11" name="Рисунок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4"/>
          <a:stretch/>
        </p:blipFill>
        <p:spPr>
          <a:xfrm>
            <a:off x="2133600" y="2910094"/>
            <a:ext cx="2340000" cy="2209800"/>
          </a:xfrm>
          <a:prstGeom prst="rect">
            <a:avLst/>
          </a:prstGeom>
        </p:spPr>
      </p:pic>
      <p:pic>
        <p:nvPicPr>
          <p:cNvPr id="3" name="osh4_Buben_-_Zvuki_bubna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27964" y="3761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2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5" name="chimes.wav"/>
          </p:stSnd>
        </p:sndAc>
      </p:transition>
    </mc:Choice>
    <mc:Fallback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8382000" cy="838200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К сожалению, вы ошиблись! </a:t>
            </a:r>
            <a:br>
              <a:rPr lang="ru-RU" sz="3200" i="1" dirty="0" smtClean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Попробуйте, ещё раз!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11695" r="21021" b="4586"/>
          <a:stretch/>
        </p:blipFill>
        <p:spPr>
          <a:xfrm>
            <a:off x="2971800" y="1675200"/>
            <a:ext cx="3200400" cy="4038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Управляющая кнопка: настраиваемая 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" y="301172"/>
            <a:ext cx="8763000" cy="887462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CC0066"/>
                </a:solidFill>
                <a:latin typeface="Trebuchet MS" panose="020B0603020202020204" pitchFamily="34" charset="0"/>
              </a:rPr>
              <a:t>Вы отгадали все загадки!</a:t>
            </a:r>
            <a:br>
              <a:rPr lang="ru-RU" sz="2800" i="1" dirty="0" smtClean="0">
                <a:solidFill>
                  <a:srgbClr val="CC0066"/>
                </a:solidFill>
                <a:latin typeface="Trebuchet MS" panose="020B0603020202020204" pitchFamily="34" charset="0"/>
              </a:rPr>
            </a:br>
            <a:r>
              <a:rPr lang="ru-RU" sz="28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И теперь вы можете услышать наш оркестр!</a:t>
            </a:r>
            <a:endParaRPr lang="ru-RU" sz="28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99" y="1940764"/>
            <a:ext cx="2753974" cy="410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42" y="1249553"/>
            <a:ext cx="720000" cy="7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59" y="1991710"/>
            <a:ext cx="720000" cy="7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63" y="1700354"/>
            <a:ext cx="720000" cy="7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81" y="2618881"/>
            <a:ext cx="792000" cy="792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955" y="1148764"/>
            <a:ext cx="792000" cy="792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140" y="1535246"/>
            <a:ext cx="792000" cy="79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55" y="3471800"/>
            <a:ext cx="720000" cy="720000"/>
          </a:xfrm>
          <a:prstGeom prst="rect">
            <a:avLst/>
          </a:prstGeom>
        </p:spPr>
      </p:pic>
      <p:sp>
        <p:nvSpPr>
          <p:cNvPr id="12" name="Управляющая кнопка: настраиваемая 11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  <p:pic>
        <p:nvPicPr>
          <p:cNvPr id="3" name="Aplodisment_-_Aplodismenty_(iPlayer.fm)_mp3cut.foxcom.su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7414" y="3434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1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4" name="chimes.wav"/>
          </p:stSnd>
        </p:sndAc>
      </p:transition>
    </mc:Choice>
    <mc:Fallback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5" y="421613"/>
            <a:ext cx="2340000" cy="22493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6140" r="9032"/>
          <a:stretch/>
        </p:blipFill>
        <p:spPr>
          <a:xfrm>
            <a:off x="513714" y="3124564"/>
            <a:ext cx="2590800" cy="21963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77" y="421613"/>
            <a:ext cx="2340000" cy="23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4"/>
          <a:stretch/>
        </p:blipFill>
        <p:spPr>
          <a:xfrm>
            <a:off x="6228600" y="3124564"/>
            <a:ext cx="2340000" cy="2209800"/>
          </a:xfrm>
          <a:prstGeom prst="rect">
            <a:avLst/>
          </a:prstGeom>
        </p:spPr>
      </p:pic>
      <p:sp>
        <p:nvSpPr>
          <p:cNvPr id="10" name="Управляющая кнопка: настраиваемая 9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924800" y="5484976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249" y="5484976"/>
            <a:ext cx="720000" cy="72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58" y="2536275"/>
            <a:ext cx="2753974" cy="4104000"/>
          </a:xfrm>
          <a:prstGeom prst="rect">
            <a:avLst/>
          </a:prstGeom>
        </p:spPr>
      </p:pic>
      <p:pic>
        <p:nvPicPr>
          <p:cNvPr id="3" name="7. Оркест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802013"/>
            <a:ext cx="609600" cy="6096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06" y="318704"/>
            <a:ext cx="21186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4" name="chimes.wav"/>
          </p:stSnd>
        </p:sndAc>
      </p:transition>
    </mc:Choice>
    <mc:Fallback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267200" y="228600"/>
            <a:ext cx="4724400" cy="5334000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>Здравствуйте, дорогие ребята!</a:t>
            </a:r>
            <a:b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/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</a:br>
            <a: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>Меня зовут клоун Смешинка.</a:t>
            </a: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> </a:t>
            </a:r>
            <a: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/>
            </a:r>
            <a:b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</a:br>
            <a: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>Мы с моими друзьями решили выступить на представлении. Наш номер – это оркестр русских народных инструментов. А хотите ли вы узнать на каких инструментах мы будем играть на представлении?</a:t>
            </a:r>
            <a:b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</a:br>
            <a: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> </a:t>
            </a:r>
            <a:b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</a:br>
            <a: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>Тогда попробуйте отгадать музыкальные загадки, выбирая нужные картинки. Отгадав одну загадку, нажимайте на    , чтобы двигаться дальше.</a:t>
            </a:r>
            <a:b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</a:br>
            <a: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SimSun-ExtB" panose="02010609060101010101" pitchFamily="49" charset="-122"/>
                <a:cs typeface="Simplified Arabic" panose="02020603050405020304" pitchFamily="18" charset="-78"/>
              </a:rPr>
              <a:t>Когда вы пройдёте все задания, вы сможете услышать, как звучит наш оркестр. </a:t>
            </a:r>
            <a:endParaRPr lang="ru-RU" sz="1800" i="1" dirty="0">
              <a:solidFill>
                <a:srgbClr val="002060"/>
              </a:solidFill>
              <a:latin typeface="Trebuchet MS" panose="020B0603020202020204" pitchFamily="34" charset="0"/>
              <a:ea typeface="SimSun-ExtB" panose="02010609060101010101" pitchFamily="49" charset="-122"/>
              <a:cs typeface="Simplified Arabic" panose="02020603050405020304" pitchFamily="18" charset="-7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2880000" cy="4291800"/>
          </a:xfrm>
          <a:prstGeom prst="rect">
            <a:avLst/>
          </a:prstGeom>
        </p:spPr>
      </p:pic>
      <p:sp>
        <p:nvSpPr>
          <p:cNvPr id="7" name="Управляющая кнопка: настраиваемая 6">
            <a:hlinkClick r:id="" action="ppaction://noaction" highlightClick="1"/>
          </p:cNvPr>
          <p:cNvSpPr>
            <a:spLocks noChangeAspect="1"/>
          </p:cNvSpPr>
          <p:nvPr/>
        </p:nvSpPr>
        <p:spPr>
          <a:xfrm>
            <a:off x="7790329" y="5486400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64" y="5478847"/>
            <a:ext cx="720000" cy="720000"/>
          </a:xfrm>
          <a:prstGeom prst="rect">
            <a:avLst/>
          </a:prstGeom>
        </p:spPr>
      </p:pic>
      <p:sp>
        <p:nvSpPr>
          <p:cNvPr id="10" name="Управляющая кнопка: настраиваемая 9">
            <a:hlinkClick r:id="" action="ppaction://noaction" highlightClick="1"/>
          </p:cNvPr>
          <p:cNvSpPr>
            <a:spLocks noChangeAspect="1"/>
          </p:cNvSpPr>
          <p:nvPr/>
        </p:nvSpPr>
        <p:spPr>
          <a:xfrm>
            <a:off x="6275647" y="4038600"/>
            <a:ext cx="180000" cy="18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47" y="4038600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2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762000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CC0066"/>
                </a:solidFill>
                <a:latin typeface="Trebuchet MS" panose="020B0603020202020204" pitchFamily="34" charset="0"/>
              </a:rPr>
              <a:t>Спасибо за внимание!</a:t>
            </a:r>
            <a:endParaRPr lang="ru-RU" sz="4000" i="1" dirty="0">
              <a:solidFill>
                <a:srgbClr val="CC0066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Управляющая кнопка: настраиваемая 9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57400"/>
            <a:ext cx="2736000" cy="35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9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3325843"/>
            <a:ext cx="7772400" cy="2313745"/>
          </a:xfrm>
        </p:spPr>
        <p:txBody>
          <a:bodyPr>
            <a:noAutofit/>
          </a:bodyPr>
          <a:lstStyle/>
          <a:p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/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Ой, звенит она, звенит,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Всех игрою веселит! </a:t>
            </a:r>
            <a: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/>
            </a:r>
            <a:br>
              <a:rPr lang="ru-RU" sz="1800" i="1" dirty="0" smtClean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А всего-то три струны 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Ей для музыки нужны.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Кто такая? Отгадай-ка…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Это наша…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endParaRPr lang="ru-RU" sz="18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66800"/>
            <a:ext cx="2340000" cy="2249325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00" y="2484984"/>
            <a:ext cx="2340000" cy="2340000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b="12311"/>
          <a:stretch/>
        </p:blipFill>
        <p:spPr>
          <a:xfrm>
            <a:off x="667871" y="2292523"/>
            <a:ext cx="2340000" cy="243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7900">
            <a:off x="-83109" y="145491"/>
            <a:ext cx="1080000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000">
            <a:off x="7918200" y="-55930"/>
            <a:ext cx="1080000" cy="1080000"/>
          </a:xfrm>
          <a:prstGeom prst="rect">
            <a:avLst/>
          </a:prstGeom>
        </p:spPr>
      </p:pic>
      <p:sp>
        <p:nvSpPr>
          <p:cNvPr id="10" name="Управляющая кнопка: настраиваемая 9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1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762001"/>
            <a:ext cx="7772400" cy="1371599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CC0066"/>
                </a:solidFill>
              </a:rPr>
              <a:t>Молодцы! </a:t>
            </a:r>
            <a:r>
              <a:rPr lang="ru-RU" sz="3200" i="1" dirty="0" smtClean="0">
                <a:solidFill>
                  <a:srgbClr val="002060"/>
                </a:solidFill>
              </a:rPr>
              <a:t/>
            </a:r>
            <a:br>
              <a:rPr lang="ru-RU" sz="3200" i="1" dirty="0" smtClean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Продолжайте в том же духе!</a:t>
            </a:r>
            <a:endParaRPr lang="ru-RU" sz="3200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886600"/>
            <a:ext cx="1800000" cy="2303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143000"/>
            <a:ext cx="720000" cy="720000"/>
          </a:xfrm>
          <a:prstGeom prst="rect">
            <a:avLst/>
          </a:prstGeom>
        </p:spPr>
      </p:pic>
      <p:sp>
        <p:nvSpPr>
          <p:cNvPr id="6" name="Управляющая кнопка: настраиваемая 5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  <p:pic>
        <p:nvPicPr>
          <p:cNvPr id="9" name="Рисунок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74" y="2988576"/>
            <a:ext cx="2340000" cy="2249325"/>
          </a:xfrm>
          <a:prstGeom prst="rect">
            <a:avLst/>
          </a:prstGeom>
        </p:spPr>
      </p:pic>
      <p:pic>
        <p:nvPicPr>
          <p:cNvPr id="5" name="3. Балалай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95800" y="38084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1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5" name="chimes.wav"/>
          </p:stSnd>
        </p:sndAc>
      </p:transition>
    </mc:Choice>
    <mc:Fallback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8382000" cy="838200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К сожалению, вы ошиблись! </a:t>
            </a:r>
            <a:br>
              <a:rPr lang="ru-RU" sz="3200" i="1" dirty="0" smtClean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Попробуйте, ещё раз!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11695" r="21021" b="4586"/>
          <a:stretch/>
        </p:blipFill>
        <p:spPr>
          <a:xfrm>
            <a:off x="2971800" y="1679682"/>
            <a:ext cx="3200400" cy="4038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Управляющая кнопка: настраиваемая 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9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4343400"/>
            <a:ext cx="7772400" cy="1143000"/>
          </a:xfrm>
        </p:spPr>
        <p:txBody>
          <a:bodyPr>
            <a:noAutofit/>
          </a:bodyPr>
          <a:lstStyle/>
          <a:p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В руки ты ее возьмешь,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То растянешь, то сожмешь!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Звонкая, нарядная,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Русская, двухрядная.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Заиграет, только тронь,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Как зовут ее? 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/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endParaRPr lang="ru-RU" sz="1800" i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r="9032"/>
          <a:stretch/>
        </p:blipFill>
        <p:spPr>
          <a:xfrm>
            <a:off x="304800" y="1977521"/>
            <a:ext cx="2590800" cy="23400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03400"/>
            <a:ext cx="2674286" cy="2340000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00" y="1066800"/>
            <a:ext cx="2340000" cy="23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7900">
            <a:off x="-83110" y="207531"/>
            <a:ext cx="1080000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000">
            <a:off x="7918634" y="-57271"/>
            <a:ext cx="1080000" cy="1080000"/>
          </a:xfrm>
          <a:prstGeom prst="rect">
            <a:avLst/>
          </a:prstGeom>
        </p:spPr>
      </p:pic>
      <p:sp>
        <p:nvSpPr>
          <p:cNvPr id="9" name="Управляющая кнопка: настраиваемая 8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6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762001"/>
            <a:ext cx="7772400" cy="1371599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CC0066"/>
                </a:solidFill>
              </a:rPr>
              <a:t>Молодцы! </a:t>
            </a:r>
            <a:r>
              <a:rPr lang="ru-RU" sz="3200" i="1" dirty="0">
                <a:solidFill>
                  <a:srgbClr val="002060"/>
                </a:solidFill>
              </a:rPr>
              <a:t/>
            </a:r>
            <a:br>
              <a:rPr lang="ru-RU" sz="3200" i="1" dirty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Продолжайте </a:t>
            </a:r>
            <a:r>
              <a:rPr lang="ru-RU" sz="3200" i="1" dirty="0">
                <a:solidFill>
                  <a:srgbClr val="002060"/>
                </a:solidFill>
              </a:rPr>
              <a:t>в том же </a:t>
            </a:r>
            <a:r>
              <a:rPr lang="ru-RU" sz="3200" i="1" dirty="0" smtClean="0">
                <a:solidFill>
                  <a:srgbClr val="002060"/>
                </a:solidFill>
              </a:rPr>
              <a:t>духе</a:t>
            </a:r>
            <a:r>
              <a:rPr lang="ru-RU" sz="2800" i="1" dirty="0" smtClean="0">
                <a:solidFill>
                  <a:srgbClr val="002060"/>
                </a:solidFill>
              </a:rPr>
              <a:t>! 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08706"/>
            <a:ext cx="1800001" cy="230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143000"/>
            <a:ext cx="792000" cy="792000"/>
          </a:xfrm>
          <a:prstGeom prst="rect">
            <a:avLst/>
          </a:prstGeom>
        </p:spPr>
      </p:pic>
      <p:sp>
        <p:nvSpPr>
          <p:cNvPr id="7" name="Управляющая кнопка: настраиваемая 6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  <p:pic>
        <p:nvPicPr>
          <p:cNvPr id="10" name="Рисунок 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r="9032"/>
          <a:stretch/>
        </p:blipFill>
        <p:spPr>
          <a:xfrm>
            <a:off x="1752600" y="2972706"/>
            <a:ext cx="2590800" cy="2340000"/>
          </a:xfrm>
          <a:prstGeom prst="rect">
            <a:avLst/>
          </a:prstGeom>
        </p:spPr>
      </p:pic>
      <p:pic>
        <p:nvPicPr>
          <p:cNvPr id="4" name="Garmon_moya_-_Polka-babochka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3837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3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5" name="chimes.wav"/>
          </p:stSnd>
        </p:sndAc>
      </p:transition>
    </mc:Choice>
    <mc:Fallback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8382000" cy="838200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К сожалению, вы ошиблись! </a:t>
            </a:r>
            <a:br>
              <a:rPr lang="ru-RU" sz="3200" i="1" dirty="0" smtClean="0">
                <a:solidFill>
                  <a:srgbClr val="002060"/>
                </a:solidFill>
              </a:rPr>
            </a:br>
            <a:r>
              <a:rPr lang="ru-RU" sz="3200" i="1" dirty="0" smtClean="0">
                <a:solidFill>
                  <a:srgbClr val="002060"/>
                </a:solidFill>
              </a:rPr>
              <a:t>Попробуйте, ещё раз!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11695" r="21021" b="4586"/>
          <a:stretch/>
        </p:blipFill>
        <p:spPr>
          <a:xfrm>
            <a:off x="2971800" y="1752600"/>
            <a:ext cx="3200400" cy="4038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Управляющая кнопка: настраиваемая 3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1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3276600"/>
            <a:ext cx="7772400" cy="2209800"/>
          </a:xfrm>
        </p:spPr>
        <p:txBody>
          <a:bodyPr>
            <a:noAutofit/>
          </a:bodyPr>
          <a:lstStyle/>
          <a:p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За обедом суп едят,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К вечеру «заговорят»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Деревянные девчонки,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Музыкальные сестренки.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Поиграй и ты немножко</a:t>
            </a:r>
            <a:b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rebuchet MS" panose="020B0603020202020204" pitchFamily="34" charset="0"/>
              </a:rPr>
              <a:t>На красивых ярких... </a:t>
            </a:r>
          </a:p>
        </p:txBody>
      </p:sp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340000" cy="2340000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r="8142"/>
          <a:stretch/>
        </p:blipFill>
        <p:spPr>
          <a:xfrm>
            <a:off x="2971799" y="764820"/>
            <a:ext cx="2895601" cy="2340000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00" y="2438400"/>
            <a:ext cx="2340000" cy="23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7900">
            <a:off x="-121929" y="145491"/>
            <a:ext cx="1080000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000">
            <a:off x="7918634" y="-57271"/>
            <a:ext cx="1080000" cy="1080000"/>
          </a:xfrm>
          <a:prstGeom prst="rect">
            <a:avLst/>
          </a:prstGeom>
        </p:spPr>
      </p:pic>
      <p:sp>
        <p:nvSpPr>
          <p:cNvPr id="9" name="Управляющая кнопка: настраиваемая 8">
            <a:hlinkClick r:id="" action="ppaction://hlinkshowjump?jump=nextslide" highlightClick="1"/>
          </p:cNvPr>
          <p:cNvSpPr>
            <a:spLocks noChangeAspect="1"/>
          </p:cNvSpPr>
          <p:nvPr/>
        </p:nvSpPr>
        <p:spPr>
          <a:xfrm>
            <a:off x="7848600" y="5344082"/>
            <a:ext cx="720000" cy="7200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3538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8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86</Words>
  <Application>Microsoft Office PowerPoint</Application>
  <PresentationFormat>Экран (4:3)</PresentationFormat>
  <Paragraphs>24</Paragraphs>
  <Slides>20</Slides>
  <Notes>5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SimSun-ExtB</vt:lpstr>
      <vt:lpstr>Arial</vt:lpstr>
      <vt:lpstr>Calibri</vt:lpstr>
      <vt:lpstr>Simplified Arabic</vt:lpstr>
      <vt:lpstr>Times New Roman</vt:lpstr>
      <vt:lpstr>Trebuchet MS</vt:lpstr>
      <vt:lpstr>Office Theme</vt:lpstr>
      <vt:lpstr>Музыкально-дидактическая игра «Угадай музыкальный инструмент»</vt:lpstr>
      <vt:lpstr>Здравствуйте, дорогие ребята!  Меня зовут клоун Смешинка.  Мы с моими друзьями решили выступить на представлении. Наш номер – это оркестр русских народных инструментов. А хотите ли вы узнать на каких инструментах мы будем играть на представлении?   Тогда попробуйте отгадать музыкальные загадки, выбирая нужные картинки. Отгадав одну загадку, нажимайте на    , чтобы двигаться дальше. Когда вы пройдёте все задания, вы сможете услышать, как звучит наш оркестр. </vt:lpstr>
      <vt:lpstr> Ой, звенит она, звенит, Всех игрою веселит!  А всего-то три струны   Ей для музыки нужны.  Кто такая? Отгадай-ка…  Это наша…  </vt:lpstr>
      <vt:lpstr>Молодцы!  Продолжайте в том же духе!</vt:lpstr>
      <vt:lpstr>К сожалению, вы ошиблись!  Попробуйте, ещё раз!</vt:lpstr>
      <vt:lpstr>В руки ты ее возьмешь,  То растянешь, то сожмешь!  Звонкая, нарядная,  Русская, двухрядная.  Заиграет, только тронь,  Как зовут ее?   </vt:lpstr>
      <vt:lpstr>Молодцы!  Продолжайте в том же духе! </vt:lpstr>
      <vt:lpstr>К сожалению, вы ошиблись!  Попробуйте, ещё раз!</vt:lpstr>
      <vt:lpstr>За обедом суп едят, К вечеру «заговорят» Деревянные девчонки, Музыкальные сестренки. Поиграй и ты немножко На красивых ярких... </vt:lpstr>
      <vt:lpstr>Молодцы!  Продолжайте в том же духе! </vt:lpstr>
      <vt:lpstr>К сожалению, вы ошиблись!  Попробуйте, ещё раз!</vt:lpstr>
      <vt:lpstr>Если хочешь поиграть, Нужно в руки ее взять И подуть в нее слегка-будет музыка слышна. Подумайте минуточку... что же это?</vt:lpstr>
      <vt:lpstr>Молодцы!  Продолжайте в том же духе! </vt:lpstr>
      <vt:lpstr>К сожалению, вы ошиблись!  Попробуйте, ещё раз!</vt:lpstr>
      <vt:lpstr>Есть бубенчики на нем, По нему мы громко бьем. С ним сейчас играть мы будем, Дайте в руки звонкий … </vt:lpstr>
      <vt:lpstr>Молодцы! </vt:lpstr>
      <vt:lpstr>К сожалению, вы ошиблись!  Попробуйте, ещё раз!</vt:lpstr>
      <vt:lpstr>Вы отгадали все загадки! И теперь вы можете услышать наш оркестр!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Музыкально-дидактическая игра</dc:title>
  <dc:creator>wladimir</dc:creator>
  <cp:lastModifiedBy>GYPNORION</cp:lastModifiedBy>
  <cp:revision>46</cp:revision>
  <dcterms:created xsi:type="dcterms:W3CDTF">2015-11-17T12:22:33Z</dcterms:created>
  <dcterms:modified xsi:type="dcterms:W3CDTF">2015-12-28T21:54:15Z</dcterms:modified>
</cp:coreProperties>
</file>