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58" r:id="rId5"/>
    <p:sldId id="259" r:id="rId6"/>
    <p:sldId id="277" r:id="rId7"/>
    <p:sldId id="260" r:id="rId8"/>
    <p:sldId id="276" r:id="rId9"/>
    <p:sldId id="278" r:id="rId10"/>
    <p:sldId id="261" r:id="rId11"/>
    <p:sldId id="262" r:id="rId12"/>
    <p:sldId id="263" r:id="rId13"/>
    <p:sldId id="265" r:id="rId14"/>
    <p:sldId id="264" r:id="rId15"/>
    <p:sldId id="272" r:id="rId16"/>
    <p:sldId id="281" r:id="rId17"/>
    <p:sldId id="282" r:id="rId18"/>
    <p:sldId id="283" r:id="rId19"/>
    <p:sldId id="279" r:id="rId20"/>
    <p:sldId id="280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92"/>
          <a:stretch/>
        </p:blipFill>
        <p:spPr bwMode="auto">
          <a:xfrm>
            <a:off x="395536" y="260648"/>
            <a:ext cx="8424936" cy="6264696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4536504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Муниципальное 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бюджетное дошкольное образовательное учреждение </a:t>
            </a:r>
            <a:r>
              <a:rPr lang="ru-RU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Детский сад 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№ 40 «Антошка</a:t>
            </a:r>
            <a:r>
              <a:rPr lang="ru-RU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Развитие технических способностей детей</a:t>
            </a:r>
            <a:br>
              <a:rPr lang="ru-RU" sz="5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 детском клубе</a:t>
            </a:r>
            <a:br>
              <a:rPr lang="ru-RU" sz="5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300" b="1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астер» </a:t>
            </a:r>
            <a:br>
              <a:rPr lang="ru-RU" sz="5300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5095807"/>
            <a:ext cx="3848472" cy="1368152"/>
          </a:xfrm>
        </p:spPr>
        <p:txBody>
          <a:bodyPr>
            <a:normAutofit fontScale="40000" lnSpcReduction="20000"/>
          </a:bodyPr>
          <a:lstStyle/>
          <a:p>
            <a:r>
              <a:rPr lang="ru-RU" dirty="0" smtClean="0"/>
              <a:t> </a:t>
            </a:r>
            <a:endParaRPr lang="ru-RU" sz="11200" dirty="0"/>
          </a:p>
          <a:p>
            <a:r>
              <a:rPr lang="ru-RU" sz="5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r>
              <a:rPr lang="ru-RU" sz="5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Гришанкова </a:t>
            </a:r>
            <a:endParaRPr lang="ru-RU" sz="5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Татьяна </a:t>
            </a:r>
            <a:r>
              <a:rPr lang="ru-RU" sz="5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Петровна</a:t>
            </a:r>
            <a:endParaRPr lang="ru-RU" sz="5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9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9526"/>
            <a:ext cx="8640960" cy="927225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Формы обучения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дошкольников </a:t>
            </a:r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конструированию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ЛЕГО-конструирование\2df2158b137b9602a6ad8b8b1395a7b9-80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1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ЛЕГО-конструирование\hello_html_613a078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G:\ЛЕГО-конструирование\image-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6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G:\ЛЕГО-конструирование\image-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2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ЛЕГО-конструирование\image-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26"/>
          <a:stretch/>
        </p:blipFill>
        <p:spPr bwMode="auto">
          <a:xfrm>
            <a:off x="0" y="0"/>
            <a:ext cx="9144000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сад2021\IMG_20210322_1603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01008"/>
            <a:ext cx="2952328" cy="311023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3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ЛЕГО-конструирование\slide-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45" y="114641"/>
            <a:ext cx="5616624" cy="322313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06654"/>
            <a:ext cx="5256584" cy="3451346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 descr="https://i.etsystatic.com/9484108/r/il/0bb79a/1209548238/il_1588xN.1209548238_al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0" y="86547"/>
            <a:ext cx="3384376" cy="3230596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Детали набора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613666"/>
            <a:ext cx="7624024" cy="3127702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наборах LEGO-конструктора много разнообразных деталей и для удобства пользования можно придумать с ребятами названия деталям и другим элементам: кубики (кирпичики), юбочки, сапожок, клювик и т.д. LEGO-кирпичики имеют разные размеры и форму (2х2, 2х4, 2х8). Названия деталей, умение определять кубик (кирпичик) определенного размера закрепляются с детьми и в течение нескольких занятий, пока у ребят не зафиксируются эти названия в активном словаре.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endParaRPr lang="ru-RU" sz="18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64175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legko-shake.ru/images/sets_small/10712-1-8-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99" y="854262"/>
            <a:ext cx="3971925" cy="26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885821"/>
            <a:ext cx="4330824" cy="2664295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    Удачи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окрыляют даже самых неуверенных детей, пробуждают желание экспериментировать, творить, дать своей фантазии космическую свободу.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" b="4279"/>
          <a:stretch/>
        </p:blipFill>
        <p:spPr bwMode="auto">
          <a:xfrm>
            <a:off x="4788024" y="3453448"/>
            <a:ext cx="3748525" cy="276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764704"/>
            <a:ext cx="3914423" cy="521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832" y="6148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048672" cy="922114"/>
          </a:xfrm>
        </p:spPr>
        <p:txBody>
          <a:bodyPr/>
          <a:lstStyle/>
          <a:p>
            <a:r>
              <a:rPr lang="ru-RU" dirty="0" smtClean="0"/>
              <a:t>Результаты работы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6591" y="1124744"/>
            <a:ext cx="76328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Дети проявляют </a:t>
            </a:r>
            <a:r>
              <a:rPr lang="ru-RU" sz="2000" dirty="0"/>
              <a:t>интерес к самостоятельному изготовлению построек, </a:t>
            </a:r>
            <a:r>
              <a:rPr lang="ru-RU" sz="2000" dirty="0" smtClean="0"/>
              <a:t>умеют </a:t>
            </a:r>
            <a:r>
              <a:rPr lang="ru-RU" sz="2000" dirty="0"/>
              <a:t>применять полученные знания при проектировании и сборке конструкций, п</a:t>
            </a:r>
            <a:r>
              <a:rPr lang="ru-RU" sz="2000" dirty="0" smtClean="0"/>
              <a:t>роявляют познавательную активность</a:t>
            </a:r>
            <a:r>
              <a:rPr lang="ru-RU" sz="2000" dirty="0"/>
              <a:t>, воображение, </a:t>
            </a:r>
            <a:r>
              <a:rPr lang="ru-RU" sz="2000" dirty="0" smtClean="0"/>
              <a:t>фантазию </a:t>
            </a:r>
            <a:r>
              <a:rPr lang="ru-RU" sz="2000" dirty="0"/>
              <a:t>и </a:t>
            </a:r>
            <a:r>
              <a:rPr lang="ru-RU" sz="2000" dirty="0" smtClean="0"/>
              <a:t>творческую инициативу.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У детей сформированы конструкторские </a:t>
            </a:r>
            <a:r>
              <a:rPr lang="ru-RU" sz="2000" dirty="0"/>
              <a:t>умения и навыки, умение анализировать предмет, выделять его характерные особенности, основные части, устанавливать связь между их назначением и строением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309785"/>
              </p:ext>
            </p:extLst>
          </p:nvPr>
        </p:nvGraphicFramePr>
        <p:xfrm>
          <a:off x="1259632" y="4437112"/>
          <a:ext cx="684076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742"/>
                <a:gridCol w="2831282"/>
                <a:gridCol w="2382736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Средний</a:t>
                      </a:r>
                      <a:r>
                        <a:rPr lang="ru-RU" baseline="0" dirty="0" smtClean="0"/>
                        <a:t> уровень развития технических способностей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Высокий</a:t>
                      </a:r>
                      <a:r>
                        <a:rPr lang="ru-RU" baseline="0" dirty="0" smtClean="0"/>
                        <a:t> уровень развития технических способностей</a:t>
                      </a:r>
                      <a:endParaRPr lang="ru-RU" dirty="0"/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ru-RU" dirty="0" smtClean="0"/>
                        <a:t>Начало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 чел ( 42,8%)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 чел. (57,2 %)</a:t>
                      </a:r>
                      <a:endParaRPr lang="ru-RU" dirty="0"/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Конец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чел. (33,3 %)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 чел. (66,7</a:t>
                      </a:r>
                      <a:r>
                        <a:rPr lang="ru-RU" baseline="0" dirty="0" smtClean="0"/>
                        <a:t> %)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8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ндивидуальные выставки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G:\ЛЕГО-конструирование\IMG_20201022_1608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7" b="19128"/>
          <a:stretch/>
        </p:blipFill>
        <p:spPr bwMode="auto">
          <a:xfrm>
            <a:off x="827584" y="1340768"/>
            <a:ext cx="2502209" cy="221672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ЛЕГО-конструирование\IMG_20210211_1620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6"/>
          <a:stretch/>
        </p:blipFill>
        <p:spPr bwMode="auto">
          <a:xfrm>
            <a:off x="827584" y="3856793"/>
            <a:ext cx="2139702" cy="243367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ЛЕГО-конструирование\IMG_20201029_1612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" b="13231"/>
          <a:stretch/>
        </p:blipFill>
        <p:spPr bwMode="auto">
          <a:xfrm>
            <a:off x="3851920" y="1343433"/>
            <a:ext cx="1978952" cy="222252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сад2021\IMG_20210322_1613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37"/>
          <a:stretch/>
        </p:blipFill>
        <p:spPr bwMode="auto">
          <a:xfrm>
            <a:off x="6366244" y="1330110"/>
            <a:ext cx="2184707" cy="222252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:\ЛЕГО-конструирование\IMG_20210318_1546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712"/>
          <a:stretch/>
        </p:blipFill>
        <p:spPr bwMode="auto">
          <a:xfrm>
            <a:off x="6414483" y="3856792"/>
            <a:ext cx="2088231" cy="2381263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ЛЕГО-конструирование\PA29146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9063" r="17501" b="1639"/>
          <a:stretch/>
        </p:blipFill>
        <p:spPr bwMode="auto">
          <a:xfrm>
            <a:off x="3329793" y="3856793"/>
            <a:ext cx="2754374" cy="2433677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984" y="5985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9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Детский клуб «</a:t>
            </a:r>
            <a:r>
              <a:rPr lang="ru-RU" b="1" dirty="0" err="1" smtClean="0"/>
              <a:t>Лего</a:t>
            </a:r>
            <a:r>
              <a:rPr lang="ru-RU" b="1" dirty="0" smtClean="0"/>
              <a:t>-мастер»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7" b="12497"/>
          <a:stretch/>
        </p:blipFill>
        <p:spPr>
          <a:xfrm>
            <a:off x="304881" y="1612782"/>
            <a:ext cx="3763063" cy="2979428"/>
          </a:xfrm>
          <a:prstGeom prst="round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01" y="3102496"/>
            <a:ext cx="4847086" cy="3600400"/>
          </a:xfrm>
          <a:prstGeom prst="round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093296"/>
            <a:ext cx="609600" cy="6096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67944" y="14127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  </a:t>
            </a:r>
            <a:r>
              <a:rPr lang="ru-RU" b="1" dirty="0" smtClean="0"/>
              <a:t>По </a:t>
            </a:r>
            <a:r>
              <a:rPr lang="ru-RU" b="1" dirty="0"/>
              <a:t>результатам диагностики были выявлены дети с </a:t>
            </a:r>
            <a:r>
              <a:rPr lang="ru-RU" b="1" dirty="0" smtClean="0"/>
              <a:t>техническими способностями</a:t>
            </a:r>
            <a:r>
              <a:rPr lang="ru-RU" b="1" dirty="0"/>
              <a:t>, которые стали заниматься по данной программе.</a:t>
            </a:r>
          </a:p>
        </p:txBody>
      </p:sp>
    </p:spTree>
    <p:extLst>
      <p:ext uri="{BB962C8B-B14F-4D97-AF65-F5344CB8AC3E}">
        <p14:creationId xmlns:p14="http://schemas.microsoft.com/office/powerpoint/2010/main" val="4401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260648"/>
            <a:ext cx="7560841" cy="682995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Фото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выставка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клуба 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sz="2800" b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Лего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мастер».</a:t>
            </a:r>
            <a:b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6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54" y="3909244"/>
            <a:ext cx="3528392" cy="2400076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 descr="G:\ЛЕГО-конструирование\IMG_20201022_1608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t="19249" r="38656" b="19272"/>
          <a:stretch/>
        </p:blipFill>
        <p:spPr bwMode="auto">
          <a:xfrm>
            <a:off x="1696018" y="1071052"/>
            <a:ext cx="1564569" cy="252804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сад2021\IMG_20210318_1546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7" t="1956" r="18078" b="26806"/>
          <a:stretch/>
        </p:blipFill>
        <p:spPr bwMode="auto">
          <a:xfrm>
            <a:off x="4245794" y="1071052"/>
            <a:ext cx="796427" cy="227664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66" y="3862579"/>
            <a:ext cx="3424064" cy="244674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 descr="G:\ЛЕГО-конструирование\PA29146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2" t="21550" r="26230" b="11526"/>
          <a:stretch/>
        </p:blipFill>
        <p:spPr bwMode="auto">
          <a:xfrm>
            <a:off x="6136780" y="1124424"/>
            <a:ext cx="1339274" cy="2302340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9818" y="6004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7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ЛЕГО-конструирование\img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1960"/>
            <a:ext cx="8282167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931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432048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Данная программа актуальна тем, что раскрывает для старшего дошкольника мир техники. LEGO-конструирование больше, чем другие виды деятельности, подготавливает почву для развития технических способностей детей.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LEGO–конструирование объединяет в себе элементы игры с экспериментированием, а следовательно, активизирует мыслительно-речевую деятельность дошкольников, развивает конструкторские способности и техническое мышление, воображение и навыки общения, способствует интерпретации и самовыражению, расширяет кругозор, позволяет поднять на более высокий уровень развитие познавательной активности дошкольников, а это – одна из составляющих успешности их дальнейшего обучения в школе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300" dirty="0">
                <a:latin typeface="Times New Roman"/>
                <a:ea typeface="Times New Roman"/>
                <a:cs typeface="Times New Roman"/>
              </a:rPr>
              <a:t>Использование LEGO-конструктора является великолепным средством для интеллектуального развития дошкольников, обеспечивающее интеграцию различных видов деятельности. Программа носит интегрированный характер и строится на основе </a:t>
            </a:r>
            <a:r>
              <a:rPr lang="ru-RU" sz="3300" dirty="0" err="1">
                <a:latin typeface="Times New Roman"/>
                <a:ea typeface="Times New Roman"/>
                <a:cs typeface="Times New Roman"/>
              </a:rPr>
              <a:t>деятельностного</a:t>
            </a:r>
            <a:r>
              <a:rPr lang="ru-RU" sz="3300" dirty="0">
                <a:latin typeface="Times New Roman"/>
                <a:ea typeface="Times New Roman"/>
                <a:cs typeface="Times New Roman"/>
              </a:rPr>
              <a:t> подхода в обучении</a:t>
            </a:r>
            <a:r>
              <a:rPr lang="ru-RU" sz="3300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13521" r="11881" b="8559"/>
          <a:stretch/>
        </p:blipFill>
        <p:spPr bwMode="auto">
          <a:xfrm>
            <a:off x="3491345" y="4839854"/>
            <a:ext cx="2641600" cy="1791855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31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0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Новизна программы</a:t>
            </a:r>
            <a:endParaRPr lang="ru-RU" sz="115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8003232" cy="532859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800" dirty="0">
                <a:latin typeface="Times New Roman"/>
                <a:ea typeface="Times New Roman"/>
                <a:cs typeface="Times New Roman"/>
              </a:rPr>
              <a:t>Новизна программы заключается в том, что позволяет дошкольникам в форме познавательной деятельности раскрыть практическую целесообразность LEGO-конструирования, развить необходимые в дальнейшей жизни приобретенные умения и навыки. </a:t>
            </a:r>
            <a:endParaRPr lang="ru-RU" sz="3800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800" dirty="0" smtClean="0">
                <a:latin typeface="Times New Roman"/>
                <a:ea typeface="Times New Roman"/>
                <a:cs typeface="Times New Roman"/>
              </a:rPr>
              <a:t>Интегрирование </a:t>
            </a:r>
            <a:r>
              <a:rPr lang="ru-RU" sz="3800" dirty="0">
                <a:latin typeface="Times New Roman"/>
                <a:ea typeface="Times New Roman"/>
                <a:cs typeface="Times New Roman"/>
              </a:rPr>
              <a:t>различных образовательных областей «ЛЕГО» открывает возможности для реализации новых концепций дошкольников, овладения новыми навыками и расширения круга интересов.</a:t>
            </a:r>
            <a:endParaRPr lang="ru-RU" sz="29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800" dirty="0">
                <a:latin typeface="Times New Roman"/>
                <a:ea typeface="Times New Roman"/>
                <a:cs typeface="Times New Roman"/>
              </a:rPr>
              <a:t>Программа нацелена не столько на обучение детей сложным способам крепления деталей, </a:t>
            </a:r>
            <a:r>
              <a:rPr lang="ru-RU" sz="3800" u="sng" dirty="0">
                <a:latin typeface="Times New Roman"/>
                <a:ea typeface="Times New Roman"/>
                <a:cs typeface="Times New Roman"/>
              </a:rPr>
              <a:t>сколько на создание условий для самовыражения личности ребенка</a:t>
            </a:r>
            <a:r>
              <a:rPr lang="ru-RU" sz="3800" u="sng" dirty="0" smtClean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3800" dirty="0" smtClean="0"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3800" dirty="0">
                <a:latin typeface="Times New Roman"/>
                <a:ea typeface="Times New Roman"/>
                <a:cs typeface="Times New Roman"/>
              </a:rPr>
              <a:t>Развивается умение пользоваться инструкциями и чертежами, схемами, формируется логическое, проектное мышление.</a:t>
            </a:r>
            <a:endParaRPr lang="ru-RU" sz="29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1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Цель и задачи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7"/>
            <a:ext cx="8229600" cy="4320480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400" b="1" dirty="0">
                <a:latin typeface="Times New Roman"/>
                <a:ea typeface="Times New Roman"/>
                <a:cs typeface="Times New Roman"/>
              </a:rPr>
              <a:t>Цель программы</a:t>
            </a:r>
            <a:r>
              <a:rPr lang="ru-RU" sz="3400" dirty="0">
                <a:latin typeface="Times New Roman"/>
                <a:ea typeface="Times New Roman"/>
                <a:cs typeface="Times New Roman"/>
              </a:rPr>
              <a:t>: создание благоприятных условий для развития у старших дошкольников первоначальных конструкторских умений на основе LEGO– конструирования.</a:t>
            </a:r>
            <a:endParaRPr lang="ru-RU" sz="25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400" b="1" dirty="0">
                <a:latin typeface="Times New Roman"/>
                <a:ea typeface="Times New Roman"/>
                <a:cs typeface="Times New Roman"/>
              </a:rPr>
              <a:t>Задачи:</a:t>
            </a:r>
            <a:r>
              <a:rPr lang="ru-RU" sz="3400" dirty="0">
                <a:latin typeface="Times New Roman"/>
                <a:ea typeface="Times New Roman"/>
                <a:cs typeface="Times New Roman"/>
              </a:rPr>
              <a:t> На занятиях по LEGO-конструированию ставится ряд обучающих, развивающих и воспитательных задач:</a:t>
            </a:r>
            <a:endParaRPr lang="ru-RU" sz="25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400" dirty="0">
                <a:latin typeface="Times New Roman"/>
                <a:ea typeface="Times New Roman"/>
                <a:cs typeface="Times New Roman"/>
              </a:rPr>
              <a:t>развивать у дошкольников интерес к моделированию и конструированию, стимулировать детское техническое творчество;</a:t>
            </a:r>
            <a:endParaRPr lang="ru-RU" sz="25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400" dirty="0">
                <a:latin typeface="Times New Roman"/>
                <a:ea typeface="Times New Roman"/>
                <a:cs typeface="Times New Roman"/>
              </a:rPr>
              <a:t>обучать конструированию по образцу, чертежу, заданной схеме, по замыслу;</a:t>
            </a:r>
            <a:endParaRPr lang="ru-RU" sz="25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400" dirty="0">
                <a:latin typeface="Times New Roman"/>
                <a:ea typeface="Times New Roman"/>
                <a:cs typeface="Times New Roman"/>
              </a:rPr>
              <a:t>формировать предпосылки учебной деятельности: умение и желание трудиться, выполнять задания в соответствии с инструкцией и поставленной целью, доводить начатое дело до конца, планировать будущую работу;</a:t>
            </a:r>
            <a:endParaRPr lang="ru-RU" sz="25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400" dirty="0">
                <a:latin typeface="Times New Roman"/>
                <a:ea typeface="Times New Roman"/>
                <a:cs typeface="Times New Roman"/>
              </a:rPr>
              <a:t>совершенствовать коммуникативные навыки детей при работе в паре, коллективе; выявлять одарённых, талантливых детей, обладающих нестандартным творческим мышлением;</a:t>
            </a:r>
            <a:endParaRPr lang="ru-RU" sz="25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400" dirty="0">
                <a:latin typeface="Times New Roman"/>
                <a:ea typeface="Times New Roman"/>
                <a:cs typeface="Times New Roman"/>
              </a:rPr>
              <a:t>развивать мелкую моторику рук, стимулируя в будущем общее речевое развитие и умственные способности.</a:t>
            </a:r>
            <a:r>
              <a:rPr lang="ru-RU" sz="3400" b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25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7170" name="Picture 2" descr="https://i.pinimg.com/originals/be/aa/a4/beaaa4366509d027ae215cf1da3937b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707" y="4509120"/>
            <a:ext cx="3062505" cy="219340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041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1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57592" cy="792088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Ожидаемый 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результат реализации 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программы</a:t>
            </a:r>
            <a:r>
              <a:rPr lang="ru-RU" sz="18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340768"/>
            <a:ext cx="7776864" cy="4680520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Появится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интерес к самостоятельному изготовлению построек, умение применять полученные знания при проектировании и сборке конструкций, познавательная активность, воображение, фантазия и творческая инициатива.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Сформируются конструкторские умения и навыки, умение анализировать предмет, выделять его характерные особенности, основные части, устанавливать связь между их назначением и строением.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Совершенствуются коммуникативные навыки детей при работе в паре, коллективе, распределении обязанностей.</a:t>
            </a:r>
            <a:endParaRPr lang="ru-RU" sz="2400" dirty="0">
              <a:ea typeface="Calibri"/>
              <a:cs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Сформируются предпосылки учебной деятельности: умение и желание трудиться, выполнять задания в соответствии с инструкцией и поставленной целью, доводить начатое дело до конца, планировать будущую </a:t>
            </a:r>
            <a:r>
              <a:rPr lang="ru-RU" dirty="0" smtClean="0">
                <a:latin typeface="Times New Roman"/>
                <a:ea typeface="Times New Roman"/>
              </a:rPr>
              <a:t>работу.</a:t>
            </a:r>
          </a:p>
          <a:p>
            <a:pPr marL="0" indent="0">
              <a:buNone/>
            </a:pPr>
            <a:endParaRPr lang="ru-RU" dirty="0" smtClean="0">
              <a:latin typeface="Times New Roman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57606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Методы и приемы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0033263"/>
              </p:ext>
            </p:extLst>
          </p:nvPr>
        </p:nvGraphicFramePr>
        <p:xfrm>
          <a:off x="323528" y="908720"/>
          <a:ext cx="8496944" cy="5634541"/>
        </p:xfrm>
        <a:graphic>
          <a:graphicData uri="http://schemas.openxmlformats.org/drawingml/2006/table">
            <a:tbl>
              <a:tblPr firstRow="1" firstCol="1" bandRow="1"/>
              <a:tblGrid>
                <a:gridCol w="4320480"/>
                <a:gridCol w="4176464"/>
              </a:tblGrid>
              <a:tr h="8009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Приёмы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93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Наглядный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Рассматривание на занятиях готовых п</a:t>
                      </a:r>
                      <a:r>
                        <a:rPr lang="ru-RU" sz="110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строек, демонстрация способов крепления, приемов подбора деталей по размеру, форме, цвету, способы удержания их в руке или на столе.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5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Информационно-рецептивный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Обследование LEGO деталей, которое предполагает подключение различных анализаторов (зрительных и тактильных) для знакомства с формой, определения пространственных соотношений между ними (на, под, слева, справа. Совместная деятельность педагога и ребёнка.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7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Репродуктивный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Воспроизводство знаний и способов деятельности (форма: собирание моделей и конструкций по образцу, беседа, упражнения по аналогу)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10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Практический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Использование детьми на практике полученных знаний и увиденных приемов работы.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10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Словесный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Краткое описание и объяснение действий, сопровождение и демонстрация образцов, разных вариантов моделей.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7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Проблемный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Постановка проблемы и поиск решения. Творческое использование готовых заданий (предметов), самостоятельное их преобразование.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10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Игровой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Использование сюжета игр для организации детской деятельности, персонажей для обыгрывания сюжета.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Частично-поисковый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Решение проблемных задач с помощью педагога.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5" marR="25155" marT="25155" marB="25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6238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6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Основные положения программы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403244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На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занятиях сформирована структура деятельности, создающая условия для развития конструкторских способностей воспитанников, предусматривающая их дифференциацию по степени одаренности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Основные дидактические принципы программы: доступность и наглядность, последовательность и систематичность обучения и воспитания, учет возрастных и индивидуальных особенностей детей. 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Обучаясь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по программе, дети проходят путь от простого к сложному, возвращаясь к пройденному материалу на новом, более сложном творческом уровне.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    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интеллектуального клуба </a:t>
            </a:r>
            <a:r>
              <a:rPr lang="ru-RU" sz="3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3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-мастер» </a:t>
            </a:r>
            <a:r>
              <a:rPr lang="ru-RU" sz="3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рассчитана  на 2 года обучения.</a:t>
            </a: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Работа  проводится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1 раз в неделю по четвергам. Дети в клубе занимаются  с 5-7 лет, продолжительность  одного занятия 30 мин.   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11289" r="6474" b="3792"/>
          <a:stretch/>
        </p:blipFill>
        <p:spPr bwMode="auto">
          <a:xfrm>
            <a:off x="2771800" y="4404551"/>
            <a:ext cx="3672408" cy="2339142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949280"/>
            <a:ext cx="537592" cy="5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4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268760"/>
            <a:ext cx="8003232" cy="4857403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Конструкторы:</a:t>
            </a:r>
          </a:p>
          <a:p>
            <a:pPr>
              <a:buFont typeface="Arial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-Дупло»,«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>
              <a:buFont typeface="Arial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Платы большие и малые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Для обыгрывания конструкций необходимы игрушки (животные, машинки и др.).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Стол для обыгрывания с платой.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Демонстрационный материал: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наглядные пособия;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цветные иллюстрации;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фотографии;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схемы;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образцы;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необходимая литература.</a:t>
            </a:r>
          </a:p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8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948</Words>
  <Application>Microsoft Office PowerPoint</Application>
  <PresentationFormat>Экран (4:3)</PresentationFormat>
  <Paragraphs>96</Paragraphs>
  <Slides>21</Slides>
  <Notes>0</Notes>
  <HiddenSlides>0</HiddenSlides>
  <MMClips>21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Муниципальное бюджетное дошкольное образовательное учреждение   «Детский сад № 40 «Антошка»  Развитие технических способностей детей в детском клубе «Лего – мастер»  </vt:lpstr>
      <vt:lpstr>Детский клуб «Лего-мастер»</vt:lpstr>
      <vt:lpstr>Актуальность</vt:lpstr>
      <vt:lpstr>Новизна программы</vt:lpstr>
      <vt:lpstr>Цель и задачи</vt:lpstr>
      <vt:lpstr>  Ожидаемый результат реализации программы </vt:lpstr>
      <vt:lpstr>Методы и приемы</vt:lpstr>
      <vt:lpstr> Основные положения программы </vt:lpstr>
      <vt:lpstr>Предметно-развивающая среда </vt:lpstr>
      <vt:lpstr>Формы обучения дошкольников конструированию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Детали набора Лего</vt:lpstr>
      <vt:lpstr>Презентация PowerPoint</vt:lpstr>
      <vt:lpstr>Результаты работы</vt:lpstr>
      <vt:lpstr>Презентация PowerPoint</vt:lpstr>
      <vt:lpstr>   Фото выставка клуба  «Лего- мастер».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Инклюзия</cp:lastModifiedBy>
  <cp:revision>49</cp:revision>
  <dcterms:created xsi:type="dcterms:W3CDTF">2021-03-28T18:17:48Z</dcterms:created>
  <dcterms:modified xsi:type="dcterms:W3CDTF">2017-11-10T07:38:23Z</dcterms:modified>
</cp:coreProperties>
</file>