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1" r:id="rId3"/>
    <p:sldId id="275" r:id="rId4"/>
    <p:sldId id="276" r:id="rId5"/>
    <p:sldId id="277" r:id="rId6"/>
    <p:sldId id="272" r:id="rId7"/>
    <p:sldId id="273" r:id="rId8"/>
    <p:sldId id="274" r:id="rId9"/>
    <p:sldId id="324" r:id="rId10"/>
    <p:sldId id="325" r:id="rId11"/>
    <p:sldId id="326" r:id="rId12"/>
    <p:sldId id="327" r:id="rId13"/>
    <p:sldId id="328" r:id="rId14"/>
    <p:sldId id="329" r:id="rId15"/>
    <p:sldId id="340" r:id="rId16"/>
    <p:sldId id="263" r:id="rId17"/>
    <p:sldId id="299" r:id="rId18"/>
    <p:sldId id="341" r:id="rId19"/>
    <p:sldId id="342" r:id="rId20"/>
    <p:sldId id="343" r:id="rId21"/>
    <p:sldId id="344" r:id="rId22"/>
    <p:sldId id="345" r:id="rId23"/>
    <p:sldId id="346" r:id="rId24"/>
    <p:sldId id="347" r:id="rId25"/>
    <p:sldId id="348" r:id="rId26"/>
    <p:sldId id="349" r:id="rId27"/>
    <p:sldId id="350" r:id="rId28"/>
    <p:sldId id="330" r:id="rId29"/>
    <p:sldId id="331" r:id="rId30"/>
    <p:sldId id="332" r:id="rId31"/>
    <p:sldId id="270" r:id="rId32"/>
    <p:sldId id="292" r:id="rId33"/>
    <p:sldId id="282" r:id="rId34"/>
    <p:sldId id="333" r:id="rId35"/>
    <p:sldId id="334" r:id="rId36"/>
    <p:sldId id="289" r:id="rId37"/>
    <p:sldId id="335" r:id="rId38"/>
    <p:sldId id="352" r:id="rId39"/>
    <p:sldId id="303" r:id="rId40"/>
    <p:sldId id="307" r:id="rId41"/>
    <p:sldId id="336" r:id="rId42"/>
    <p:sldId id="337" r:id="rId43"/>
    <p:sldId id="290" r:id="rId44"/>
    <p:sldId id="338" r:id="rId45"/>
    <p:sldId id="339" r:id="rId46"/>
    <p:sldId id="291" r:id="rId47"/>
    <p:sldId id="260" r:id="rId48"/>
    <p:sldId id="351" r:id="rId49"/>
    <p:sldId id="353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73" autoAdjust="0"/>
    <p:restoredTop sz="94660"/>
  </p:normalViewPr>
  <p:slideViewPr>
    <p:cSldViewPr>
      <p:cViewPr varScale="1">
        <p:scale>
          <a:sx n="70" d="100"/>
          <a:sy n="70" d="100"/>
        </p:scale>
        <p:origin x="127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девочек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9</c:v>
                </c:pt>
                <c:pt idx="3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2">
                  <c:v>3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5456208"/>
        <c:axId val="225516736"/>
        <c:axId val="0"/>
      </c:bar3DChart>
      <c:catAx>
        <c:axId val="225456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5516736"/>
        <c:crosses val="autoZero"/>
        <c:auto val="1"/>
        <c:lblAlgn val="ctr"/>
        <c:lblOffset val="100"/>
        <c:noMultiLvlLbl val="0"/>
      </c:catAx>
      <c:valAx>
        <c:axId val="2255167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5456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отомщу, кому хочу</c:v>
                </c:pt>
              </c:strCache>
            </c:strRef>
          </c:tx>
          <c:invertIfNegative val="0"/>
          <c:cat>
            <c:numRef>
              <c:f>Лист1!$A$2:$A$16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numCache>
            </c:numRef>
          </c:cat>
          <c:val>
            <c:numRef>
              <c:f>Лист1!$B$2:$B$16</c:f>
              <c:numCache>
                <c:formatCode>General</c:formatCode>
                <c:ptCount val="15"/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вылечу всех</c:v>
                </c:pt>
              </c:strCache>
            </c:strRef>
          </c:tx>
          <c:invertIfNegative val="0"/>
          <c:cat>
            <c:numRef>
              <c:f>Лист1!$A$2:$A$16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numCache>
            </c:numRef>
          </c:cat>
          <c:val>
            <c:numRef>
              <c:f>Лист1!$C$2:$C$16</c:f>
              <c:numCache>
                <c:formatCode>General</c:formatCode>
                <c:ptCount val="15"/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9">
                  <c:v>5</c:v>
                </c:pt>
                <c:pt idx="11">
                  <c:v>5</c:v>
                </c:pt>
                <c:pt idx="14">
                  <c:v>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спасу мир от войны</c:v>
                </c:pt>
              </c:strCache>
            </c:strRef>
          </c:tx>
          <c:invertIfNegative val="0"/>
          <c:cat>
            <c:numRef>
              <c:f>Лист1!$A$2:$A$16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numCache>
            </c:numRef>
          </c:cat>
          <c:val>
            <c:numRef>
              <c:f>Лист1!$D$2:$D$16</c:f>
              <c:numCache>
                <c:formatCode>General</c:formatCode>
                <c:ptCount val="15"/>
                <c:pt idx="1">
                  <c:v>5</c:v>
                </c:pt>
                <c:pt idx="7">
                  <c:v>5</c:v>
                </c:pt>
                <c:pt idx="10">
                  <c:v>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сделаю свою семью богатой</c:v>
                </c:pt>
              </c:strCache>
            </c:strRef>
          </c:tx>
          <c:invertIfNegative val="0"/>
          <c:cat>
            <c:numRef>
              <c:f>Лист1!$A$2:$A$16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numCache>
            </c:numRef>
          </c:cat>
          <c:val>
            <c:numRef>
              <c:f>Лист1!$E$2:$E$16</c:f>
              <c:numCache>
                <c:formatCode>General</c:formatCode>
                <c:ptCount val="15"/>
                <c:pt idx="0">
                  <c:v>5</c:v>
                </c:pt>
                <c:pt idx="8">
                  <c:v>5</c:v>
                </c:pt>
                <c:pt idx="13">
                  <c:v>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сделаю себя умным и красивым</c:v>
                </c:pt>
              </c:strCache>
            </c:strRef>
          </c:tx>
          <c:invertIfNegative val="0"/>
          <c:cat>
            <c:numRef>
              <c:f>Лист1!$A$2:$A$16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numCache>
            </c:numRef>
          </c:cat>
          <c:val>
            <c:numRef>
              <c:f>Лист1!$F$2:$F$16</c:f>
              <c:numCache>
                <c:formatCode>General</c:formatCode>
                <c:ptCount val="15"/>
                <c:pt idx="2">
                  <c:v>5</c:v>
                </c:pt>
                <c:pt idx="6">
                  <c:v>5</c:v>
                </c:pt>
                <c:pt idx="12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6532568"/>
        <c:axId val="227146664"/>
      </c:barChart>
      <c:catAx>
        <c:axId val="226532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7146664"/>
        <c:crosses val="autoZero"/>
        <c:auto val="1"/>
        <c:lblAlgn val="ctr"/>
        <c:lblOffset val="100"/>
        <c:noMultiLvlLbl val="0"/>
      </c:catAx>
      <c:valAx>
        <c:axId val="2271466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6532568"/>
        <c:crosses val="autoZero"/>
        <c:crossBetween val="between"/>
      </c:valAx>
      <c:spPr>
        <a:solidFill>
          <a:schemeClr val="accent6">
            <a:lumMod val="20000"/>
            <a:lumOff val="80000"/>
          </a:schemeClr>
        </a:solidFill>
      </c:spPr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bg1">
        <a:lumMod val="95000"/>
      </a:schemeClr>
    </a:solidFill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любознательность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высокая</c:v>
                </c:pt>
                <c:pt idx="1">
                  <c:v>средняя</c:v>
                </c:pt>
                <c:pt idx="2">
                  <c:v>низкая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1.8</c:v>
                </c:pt>
                <c:pt idx="1">
                  <c:v>1.3</c:v>
                </c:pt>
                <c:pt idx="2">
                  <c:v>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отношение к школе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высокая</c:v>
                </c:pt>
                <c:pt idx="1">
                  <c:v>средняя</c:v>
                </c:pt>
                <c:pt idx="2">
                  <c:v>низкая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2.2000000000000002</c:v>
                </c:pt>
                <c:pt idx="1">
                  <c:v>1.2</c:v>
                </c:pt>
                <c:pt idx="2">
                  <c:v>0.4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отношение к природе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высокая</c:v>
                </c:pt>
                <c:pt idx="1">
                  <c:v>средняя</c:v>
                </c:pt>
                <c:pt idx="2">
                  <c:v>низкая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</c:v>
                </c:pt>
                <c:pt idx="1">
                  <c:v>0.60000000000000064</c:v>
                </c:pt>
                <c:pt idx="2">
                  <c:v>0.4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трудолюбие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высокая</c:v>
                </c:pt>
                <c:pt idx="1">
                  <c:v>средняя</c:v>
                </c:pt>
                <c:pt idx="2">
                  <c:v>низкая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1.8</c:v>
                </c:pt>
                <c:pt idx="1">
                  <c:v>1.3</c:v>
                </c:pt>
                <c:pt idx="2">
                  <c:v>0.60000000000000064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отношение к учебе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высокая</c:v>
                </c:pt>
                <c:pt idx="1">
                  <c:v>средняя</c:v>
                </c:pt>
                <c:pt idx="2">
                  <c:v>низкая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1.2</c:v>
                </c:pt>
                <c:pt idx="1">
                  <c:v>1.1000000000000001</c:v>
                </c:pt>
                <c:pt idx="2">
                  <c:v>0.70000000000000062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отношение к себе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высокая</c:v>
                </c:pt>
                <c:pt idx="1">
                  <c:v>средняя</c:v>
                </c:pt>
                <c:pt idx="2">
                  <c:v>низкая</c:v>
                </c:pt>
              </c:strCache>
            </c:strRef>
          </c:cat>
          <c:val>
            <c:numRef>
              <c:f>Лист1!$G$2:$G$4</c:f>
              <c:numCache>
                <c:formatCode>General</c:formatCode>
                <c:ptCount val="3"/>
                <c:pt idx="0">
                  <c:v>2.2000000000000002</c:v>
                </c:pt>
                <c:pt idx="1">
                  <c:v>1.2</c:v>
                </c:pt>
                <c:pt idx="2">
                  <c:v>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7147448"/>
        <c:axId val="227147840"/>
      </c:barChart>
      <c:catAx>
        <c:axId val="227147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27147840"/>
        <c:crosses val="autoZero"/>
        <c:auto val="1"/>
        <c:lblAlgn val="ctr"/>
        <c:lblOffset val="100"/>
        <c:noMultiLvlLbl val="0"/>
      </c:catAx>
      <c:valAx>
        <c:axId val="2271478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7147448"/>
        <c:crosses val="autoZero"/>
        <c:crossBetween val="between"/>
      </c:valAx>
      <c:spPr>
        <a:solidFill>
          <a:schemeClr val="accent6">
            <a:lumMod val="20000"/>
            <a:lumOff val="80000"/>
          </a:schemeClr>
        </a:solidFill>
      </c:spPr>
    </c:plotArea>
    <c:legend>
      <c:legendPos val="r"/>
      <c:layout/>
      <c:overlay val="0"/>
    </c:legend>
    <c:plotVisOnly val="1"/>
    <c:dispBlanksAs val="gap"/>
    <c:showDLblsOverMax val="0"/>
  </c:chart>
  <c:spPr>
    <a:solidFill>
      <a:srgbClr val="4F81BD">
        <a:lumMod val="20000"/>
        <a:lumOff val="80000"/>
      </a:srgbClr>
    </a:solidFill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любознательность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1 класс</c:v>
                </c:pt>
                <c:pt idx="1">
                  <c:v>2 класс</c:v>
                </c:pt>
                <c:pt idx="2">
                  <c:v>3 класс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2.9</c:v>
                </c:pt>
                <c:pt idx="1">
                  <c:v>3.2</c:v>
                </c:pt>
                <c:pt idx="2">
                  <c:v>3.3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отношение к школе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1 класс</c:v>
                </c:pt>
                <c:pt idx="1">
                  <c:v>2 класс</c:v>
                </c:pt>
                <c:pt idx="2">
                  <c:v>3 класс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2.5</c:v>
                </c:pt>
                <c:pt idx="1">
                  <c:v>3</c:v>
                </c:pt>
                <c:pt idx="2">
                  <c:v>3.2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отношение к природе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1 класс</c:v>
                </c:pt>
                <c:pt idx="1">
                  <c:v>2 класс</c:v>
                </c:pt>
                <c:pt idx="2">
                  <c:v>3 класс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2.9</c:v>
                </c:pt>
                <c:pt idx="1">
                  <c:v>3</c:v>
                </c:pt>
                <c:pt idx="2">
                  <c:v>3.3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трудолюбие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1 класс</c:v>
                </c:pt>
                <c:pt idx="1">
                  <c:v>2 класс</c:v>
                </c:pt>
                <c:pt idx="2">
                  <c:v>3 класс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2.8</c:v>
                </c:pt>
                <c:pt idx="1">
                  <c:v>3</c:v>
                </c:pt>
                <c:pt idx="2">
                  <c:v>3.2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отношение к учебе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1 класс</c:v>
                </c:pt>
                <c:pt idx="1">
                  <c:v>2 класс</c:v>
                </c:pt>
                <c:pt idx="2">
                  <c:v>3 класс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2.9</c:v>
                </c:pt>
                <c:pt idx="1">
                  <c:v>2.8</c:v>
                </c:pt>
                <c:pt idx="2">
                  <c:v>3.1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отношение к себе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1 класс</c:v>
                </c:pt>
                <c:pt idx="1">
                  <c:v>2 класс</c:v>
                </c:pt>
                <c:pt idx="2">
                  <c:v>3 класс</c:v>
                </c:pt>
              </c:strCache>
            </c:strRef>
          </c:cat>
          <c:val>
            <c:numRef>
              <c:f>Лист1!$G$2:$G$4</c:f>
              <c:numCache>
                <c:formatCode>General</c:formatCode>
                <c:ptCount val="3"/>
                <c:pt idx="0">
                  <c:v>2.7</c:v>
                </c:pt>
                <c:pt idx="1">
                  <c:v>3.1</c:v>
                </c:pt>
                <c:pt idx="2">
                  <c:v>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7148624"/>
        <c:axId val="227149016"/>
      </c:barChart>
      <c:catAx>
        <c:axId val="227148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27149016"/>
        <c:crosses val="autoZero"/>
        <c:auto val="1"/>
        <c:lblAlgn val="ctr"/>
        <c:lblOffset val="100"/>
        <c:noMultiLvlLbl val="0"/>
      </c:catAx>
      <c:valAx>
        <c:axId val="2271490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7148624"/>
        <c:crosses val="autoZero"/>
        <c:crossBetween val="between"/>
      </c:valAx>
      <c:spPr>
        <a:solidFill>
          <a:schemeClr val="accent1">
            <a:lumMod val="20000"/>
            <a:lumOff val="80000"/>
          </a:schemeClr>
        </a:solidFill>
      </c:spPr>
    </c:plotArea>
    <c:legend>
      <c:legendPos val="r"/>
      <c:layout/>
      <c:overlay val="0"/>
    </c:legend>
    <c:plotVisOnly val="1"/>
    <c:dispBlanksAs val="gap"/>
    <c:showDLblsOverMax val="0"/>
  </c:chart>
  <c:spPr>
    <a:solidFill>
      <a:srgbClr val="F79646">
        <a:lumMod val="20000"/>
        <a:lumOff val="80000"/>
      </a:srgbClr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русские</c:v>
                </c:pt>
                <c:pt idx="1">
                  <c:v>казахи</c:v>
                </c:pt>
                <c:pt idx="2">
                  <c:v>белорусы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</c:v>
                </c:pt>
                <c:pt idx="1">
                  <c:v>5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5574976"/>
        <c:axId val="7786208"/>
        <c:axId val="0"/>
      </c:bar3DChart>
      <c:catAx>
        <c:axId val="2255749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786208"/>
        <c:crosses val="autoZero"/>
        <c:auto val="1"/>
        <c:lblAlgn val="ctr"/>
        <c:lblOffset val="100"/>
        <c:noMultiLvlLbl val="0"/>
      </c:catAx>
      <c:valAx>
        <c:axId val="77862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55749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171075912297525E-2"/>
          <c:y val="3.9551836560599851E-2"/>
          <c:w val="0.91882892408770245"/>
          <c:h val="0.543905431168739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многодетные</c:v>
                </c:pt>
                <c:pt idx="1">
                  <c:v>единственные дети в семье</c:v>
                </c:pt>
                <c:pt idx="2">
                  <c:v>не полные</c:v>
                </c:pt>
                <c:pt idx="3">
                  <c:v>неблагополучные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5976192"/>
        <c:axId val="225980672"/>
      </c:barChart>
      <c:catAx>
        <c:axId val="2259761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25980672"/>
        <c:crosses val="autoZero"/>
        <c:auto val="1"/>
        <c:lblAlgn val="ctr"/>
        <c:lblOffset val="100"/>
        <c:noMultiLvlLbl val="0"/>
      </c:catAx>
      <c:valAx>
        <c:axId val="225980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59761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171075912297525E-2"/>
          <c:y val="6.6761311414847119E-2"/>
          <c:w val="0.83338399567038668"/>
          <c:h val="0.6269185624758456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высшее</c:v>
                </c:pt>
                <c:pt idx="1">
                  <c:v>средне-специальное</c:v>
                </c:pt>
                <c:pt idx="2">
                  <c:v>среднее</c:v>
                </c:pt>
                <c:pt idx="3">
                  <c:v>неполное-среднее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13</c:v>
                </c:pt>
                <c:pt idx="2">
                  <c:v>19</c:v>
                </c:pt>
                <c:pt idx="3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6036512"/>
        <c:axId val="116036896"/>
        <c:axId val="226000504"/>
      </c:bar3DChart>
      <c:catAx>
        <c:axId val="116036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6036896"/>
        <c:crosses val="autoZero"/>
        <c:auto val="1"/>
        <c:lblAlgn val="ctr"/>
        <c:lblOffset val="100"/>
        <c:noMultiLvlLbl val="0"/>
      </c:catAx>
      <c:valAx>
        <c:axId val="116036896"/>
        <c:scaling>
          <c:orientation val="minMax"/>
        </c:scaling>
        <c:delete val="0"/>
        <c:axPos val="l"/>
        <c:majorGridlines/>
        <c:minorGridlines/>
        <c:numFmt formatCode="General" sourceLinked="1"/>
        <c:majorTickMark val="out"/>
        <c:minorTickMark val="none"/>
        <c:tickLblPos val="nextTo"/>
        <c:crossAx val="116036512"/>
        <c:crosses val="autoZero"/>
        <c:crossBetween val="between"/>
      </c:valAx>
      <c:serAx>
        <c:axId val="226000504"/>
        <c:scaling>
          <c:orientation val="minMax"/>
        </c:scaling>
        <c:delete val="1"/>
        <c:axPos val="b"/>
        <c:majorTickMark val="out"/>
        <c:minorTickMark val="none"/>
        <c:tickLblPos val="nextTo"/>
        <c:crossAx val="116036896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Лист1!$A$2:$A$3</c:f>
              <c:strCache>
                <c:ptCount val="2"/>
                <c:pt idx="0">
                  <c:v>рабочие</c:v>
                </c:pt>
                <c:pt idx="1">
                  <c:v>домохозяйки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</c:v>
                </c:pt>
                <c:pt idx="1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6142888"/>
        <c:axId val="115062264"/>
        <c:axId val="0"/>
      </c:bar3DChart>
      <c:catAx>
        <c:axId val="226142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5062264"/>
        <c:crosses val="autoZero"/>
        <c:auto val="1"/>
        <c:lblAlgn val="ctr"/>
        <c:lblOffset val="100"/>
        <c:noMultiLvlLbl val="0"/>
      </c:catAx>
      <c:valAx>
        <c:axId val="1150622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61428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средний достаток</c:v>
                </c:pt>
                <c:pt idx="1">
                  <c:v>высокий достаток</c:v>
                </c:pt>
                <c:pt idx="2">
                  <c:v>малообеспеченые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</c:v>
                </c:pt>
                <c:pt idx="1">
                  <c:v>0.2</c:v>
                </c:pt>
                <c:pt idx="2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5063048"/>
        <c:axId val="226529040"/>
        <c:axId val="226537208"/>
      </c:bar3DChart>
      <c:catAx>
        <c:axId val="115063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26529040"/>
        <c:crosses val="autoZero"/>
        <c:auto val="1"/>
        <c:lblAlgn val="ctr"/>
        <c:lblOffset val="100"/>
        <c:noMultiLvlLbl val="0"/>
      </c:catAx>
      <c:valAx>
        <c:axId val="2265290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5063048"/>
        <c:crosses val="autoZero"/>
        <c:crossBetween val="between"/>
      </c:valAx>
      <c:serAx>
        <c:axId val="226537208"/>
        <c:scaling>
          <c:orientation val="minMax"/>
        </c:scaling>
        <c:delete val="1"/>
        <c:axPos val="b"/>
        <c:majorTickMark val="out"/>
        <c:minorTickMark val="none"/>
        <c:tickLblPos val="nextTo"/>
        <c:crossAx val="226529040"/>
        <c:crosses val="autoZero"/>
      </c:serAx>
    </c:plotArea>
    <c:plotVisOnly val="1"/>
    <c:dispBlanksAs val="gap"/>
    <c:showDLblsOverMax val="0"/>
  </c:chart>
  <c:spPr>
    <a:solidFill>
      <a:srgbClr val="B13F9A">
        <a:lumMod val="20000"/>
        <a:lumOff val="80000"/>
      </a:srgb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0261349744263"/>
          <c:y val="2.7548827817884296E-2"/>
          <c:w val="0.85822091685918311"/>
          <c:h val="0.659285895886784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7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2"/>
            <c:invertIfNegative val="0"/>
            <c:bubble3D val="0"/>
            <c:spPr>
              <a:solidFill>
                <a:srgbClr val="0070C0"/>
              </a:solidFill>
            </c:spPr>
          </c:dPt>
          <c:cat>
            <c:strRef>
              <c:f>Лист1!$A$2:$A$14</c:f>
              <c:strCache>
                <c:ptCount val="13"/>
                <c:pt idx="0">
                  <c:v>Алтынбаева</c:v>
                </c:pt>
                <c:pt idx="1">
                  <c:v>Жакаев</c:v>
                </c:pt>
                <c:pt idx="2">
                  <c:v>Ибраев</c:v>
                </c:pt>
                <c:pt idx="3">
                  <c:v>Корчагина</c:v>
                </c:pt>
                <c:pt idx="4">
                  <c:v>Кустубаева</c:v>
                </c:pt>
                <c:pt idx="5">
                  <c:v>Овчинникова</c:v>
                </c:pt>
                <c:pt idx="6">
                  <c:v>Ролкова</c:v>
                </c:pt>
                <c:pt idx="7">
                  <c:v>Ромашева</c:v>
                </c:pt>
                <c:pt idx="8">
                  <c:v>Рындина</c:v>
                </c:pt>
                <c:pt idx="9">
                  <c:v>Санакпаева</c:v>
                </c:pt>
                <c:pt idx="10">
                  <c:v>Тимофеевский</c:v>
                </c:pt>
                <c:pt idx="11">
                  <c:v>Тугузов</c:v>
                </c:pt>
                <c:pt idx="12">
                  <c:v>Юрченко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7</c:v>
                </c:pt>
                <c:pt idx="1">
                  <c:v>7</c:v>
                </c:pt>
                <c:pt idx="2">
                  <c:v>8</c:v>
                </c:pt>
                <c:pt idx="3">
                  <c:v>15</c:v>
                </c:pt>
                <c:pt idx="4">
                  <c:v>12</c:v>
                </c:pt>
                <c:pt idx="5">
                  <c:v>9</c:v>
                </c:pt>
                <c:pt idx="6">
                  <c:v>10</c:v>
                </c:pt>
                <c:pt idx="7">
                  <c:v>14</c:v>
                </c:pt>
                <c:pt idx="8">
                  <c:v>9</c:v>
                </c:pt>
                <c:pt idx="9">
                  <c:v>10</c:v>
                </c:pt>
                <c:pt idx="10">
                  <c:v>12</c:v>
                </c:pt>
                <c:pt idx="11">
                  <c:v>8</c:v>
                </c:pt>
                <c:pt idx="12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5060696"/>
        <c:axId val="226529432"/>
      </c:barChart>
      <c:catAx>
        <c:axId val="1150606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26529432"/>
        <c:crosses val="autoZero"/>
        <c:auto val="1"/>
        <c:lblAlgn val="ctr"/>
        <c:lblOffset val="100"/>
        <c:noMultiLvlLbl val="0"/>
      </c:catAx>
      <c:valAx>
        <c:axId val="2265294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50606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любознательность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высокая </c:v>
                </c:pt>
                <c:pt idx="1">
                  <c:v>средняя</c:v>
                </c:pt>
                <c:pt idx="2">
                  <c:v>низкая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0.8</c:v>
                </c:pt>
                <c:pt idx="1">
                  <c:v>1.5</c:v>
                </c:pt>
                <c:pt idx="2">
                  <c:v>0.70000000000000062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отношение к школе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высокая </c:v>
                </c:pt>
                <c:pt idx="1">
                  <c:v>средняя</c:v>
                </c:pt>
                <c:pt idx="2">
                  <c:v>низкая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0.8</c:v>
                </c:pt>
                <c:pt idx="1">
                  <c:v>1.1000000000000001</c:v>
                </c:pt>
                <c:pt idx="2">
                  <c:v>0.60000000000000064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отношение к природе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высокая </c:v>
                </c:pt>
                <c:pt idx="1">
                  <c:v>средняя</c:v>
                </c:pt>
                <c:pt idx="2">
                  <c:v>низкая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1.1000000000000001</c:v>
                </c:pt>
                <c:pt idx="1">
                  <c:v>1</c:v>
                </c:pt>
                <c:pt idx="2">
                  <c:v>0.8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трудолюбие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высокая </c:v>
                </c:pt>
                <c:pt idx="1">
                  <c:v>средняя</c:v>
                </c:pt>
                <c:pt idx="2">
                  <c:v>низкая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1.1000000000000001</c:v>
                </c:pt>
                <c:pt idx="1">
                  <c:v>1.1000000000000001</c:v>
                </c:pt>
                <c:pt idx="2">
                  <c:v>0.60000000000000064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отношение к учёбе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высокая </c:v>
                </c:pt>
                <c:pt idx="1">
                  <c:v>средняя</c:v>
                </c:pt>
                <c:pt idx="2">
                  <c:v>низкая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1.1000000000000001</c:v>
                </c:pt>
                <c:pt idx="1">
                  <c:v>1</c:v>
                </c:pt>
                <c:pt idx="2">
                  <c:v>0.8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отношение к себе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высокая </c:v>
                </c:pt>
                <c:pt idx="1">
                  <c:v>средняя</c:v>
                </c:pt>
                <c:pt idx="2">
                  <c:v>низкая</c:v>
                </c:pt>
              </c:strCache>
            </c:strRef>
          </c:cat>
          <c:val>
            <c:numRef>
              <c:f>Лист1!$G$2:$G$4</c:f>
              <c:numCache>
                <c:formatCode>General</c:formatCode>
                <c:ptCount val="3"/>
                <c:pt idx="0">
                  <c:v>0.5</c:v>
                </c:pt>
                <c:pt idx="1">
                  <c:v>1</c:v>
                </c:pt>
                <c:pt idx="2">
                  <c:v>0.70000000000000062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6530216"/>
        <c:axId val="226530608"/>
      </c:barChart>
      <c:catAx>
        <c:axId val="2265302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26530608"/>
        <c:crosses val="autoZero"/>
        <c:auto val="1"/>
        <c:lblAlgn val="ctr"/>
        <c:lblOffset val="100"/>
        <c:noMultiLvlLbl val="0"/>
      </c:catAx>
      <c:valAx>
        <c:axId val="2265306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6530216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accent5">
        <a:lumMod val="20000"/>
        <a:lumOff val="80000"/>
      </a:schemeClr>
    </a:solidFill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любознательность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высокая</c:v>
                </c:pt>
                <c:pt idx="1">
                  <c:v>средняя</c:v>
                </c:pt>
                <c:pt idx="2">
                  <c:v>низкая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1.8</c:v>
                </c:pt>
                <c:pt idx="1">
                  <c:v>0.9</c:v>
                </c:pt>
                <c:pt idx="2">
                  <c:v>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отношение к школе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высокая</c:v>
                </c:pt>
                <c:pt idx="1">
                  <c:v>средняя</c:v>
                </c:pt>
                <c:pt idx="2">
                  <c:v>низкая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1.4</c:v>
                </c:pt>
                <c:pt idx="1">
                  <c:v>1.1000000000000001</c:v>
                </c:pt>
                <c:pt idx="2">
                  <c:v>0.4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отношение к природе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высокая</c:v>
                </c:pt>
                <c:pt idx="1">
                  <c:v>средняя</c:v>
                </c:pt>
                <c:pt idx="2">
                  <c:v>низкая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1.8</c:v>
                </c:pt>
                <c:pt idx="1">
                  <c:v>1.3</c:v>
                </c:pt>
                <c:pt idx="2">
                  <c:v>0.1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трудолюбие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высокая</c:v>
                </c:pt>
                <c:pt idx="1">
                  <c:v>средняя</c:v>
                </c:pt>
                <c:pt idx="2">
                  <c:v>низкая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1.1000000000000001</c:v>
                </c:pt>
                <c:pt idx="1">
                  <c:v>1.5</c:v>
                </c:pt>
                <c:pt idx="2">
                  <c:v>0.4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отношение к учебе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высокая</c:v>
                </c:pt>
                <c:pt idx="1">
                  <c:v>средняя</c:v>
                </c:pt>
                <c:pt idx="2">
                  <c:v>низкая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1.1000000000000001</c:v>
                </c:pt>
                <c:pt idx="1">
                  <c:v>1.1000000000000001</c:v>
                </c:pt>
                <c:pt idx="2">
                  <c:v>0.60000000000000064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отношение к себе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высокая</c:v>
                </c:pt>
                <c:pt idx="1">
                  <c:v>средняя</c:v>
                </c:pt>
                <c:pt idx="2">
                  <c:v>низкая</c:v>
                </c:pt>
              </c:strCache>
            </c:strRef>
          </c:cat>
          <c:val>
            <c:numRef>
              <c:f>Лист1!$G$2:$G$4</c:f>
              <c:numCache>
                <c:formatCode>General</c:formatCode>
                <c:ptCount val="3"/>
                <c:pt idx="0">
                  <c:v>1.7</c:v>
                </c:pt>
                <c:pt idx="1">
                  <c:v>1.3</c:v>
                </c:pt>
                <c:pt idx="2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6531392"/>
        <c:axId val="226531784"/>
      </c:barChart>
      <c:catAx>
        <c:axId val="2265313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26531784"/>
        <c:crosses val="autoZero"/>
        <c:auto val="1"/>
        <c:lblAlgn val="ctr"/>
        <c:lblOffset val="100"/>
        <c:noMultiLvlLbl val="0"/>
      </c:catAx>
      <c:valAx>
        <c:axId val="2265317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6531392"/>
        <c:crosses val="autoZero"/>
        <c:crossBetween val="between"/>
      </c:valAx>
      <c:spPr>
        <a:solidFill>
          <a:schemeClr val="accent2">
            <a:lumMod val="20000"/>
            <a:lumOff val="80000"/>
          </a:schemeClr>
        </a:solidFill>
      </c:spPr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accent1">
        <a:lumMod val="20000"/>
        <a:lumOff val="80000"/>
      </a:schemeClr>
    </a:solidFill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F840EDE-17BE-46A1-B3E3-FCDBFC9B4C85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EB6AE96-CD3E-4371-AD27-DDE6F15EC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840EDE-17BE-46A1-B3E3-FCDBFC9B4C85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EB6AE96-CD3E-4371-AD27-DDE6F15EC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4F840EDE-17BE-46A1-B3E3-FCDBFC9B4C85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EB6AE96-CD3E-4371-AD27-DDE6F15EC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840EDE-17BE-46A1-B3E3-FCDBFC9B4C85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EB6AE96-CD3E-4371-AD27-DDE6F15EC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F840EDE-17BE-46A1-B3E3-FCDBFC9B4C85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CEB6AE96-CD3E-4371-AD27-DDE6F15EC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840EDE-17BE-46A1-B3E3-FCDBFC9B4C85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EB6AE96-CD3E-4371-AD27-DDE6F15EC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840EDE-17BE-46A1-B3E3-FCDBFC9B4C85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EB6AE96-CD3E-4371-AD27-DDE6F15EC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840EDE-17BE-46A1-B3E3-FCDBFC9B4C85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EB6AE96-CD3E-4371-AD27-DDE6F15EC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F840EDE-17BE-46A1-B3E3-FCDBFC9B4C85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EB6AE96-CD3E-4371-AD27-DDE6F15EC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840EDE-17BE-46A1-B3E3-FCDBFC9B4C85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EB6AE96-CD3E-4371-AD27-DDE6F15EC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840EDE-17BE-46A1-B3E3-FCDBFC9B4C85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EB6AE96-CD3E-4371-AD27-DDE6F15ECF1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4F840EDE-17BE-46A1-B3E3-FCDBFC9B4C85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EB6AE96-CD3E-4371-AD27-DDE6F15EC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" Type="http://schemas.openxmlformats.org/officeDocument/2006/relationships/image" Target="../media/image3.jpe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6600" i="1" dirty="0" smtClean="0"/>
              <a:t>«Вместе в будущее»</a:t>
            </a:r>
            <a:r>
              <a:rPr lang="ru-RU" sz="6600" dirty="0" smtClean="0"/>
              <a:t/>
            </a:r>
            <a:br>
              <a:rPr lang="ru-RU" sz="6600" dirty="0" smtClean="0"/>
            </a:br>
            <a:endParaRPr lang="ru-RU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4442" y="2500306"/>
            <a:ext cx="5114778" cy="2140806"/>
          </a:xfrm>
        </p:spPr>
        <p:txBody>
          <a:bodyPr>
            <a:noAutofit/>
          </a:bodyPr>
          <a:lstStyle/>
          <a:p>
            <a:r>
              <a:rPr lang="ru-RU" sz="2000" b="1" i="1" dirty="0" smtClean="0"/>
              <a:t>ПРОГРАММА</a:t>
            </a:r>
            <a:endParaRPr lang="ru-RU" sz="2000" dirty="0" smtClean="0"/>
          </a:p>
          <a:p>
            <a:r>
              <a:rPr lang="ru-RU" sz="2000" b="1" i="1" dirty="0" smtClean="0"/>
              <a:t> воспитательной  деятельности.</a:t>
            </a:r>
          </a:p>
          <a:p>
            <a:r>
              <a:rPr lang="ru-RU" sz="2000" b="1" i="1" dirty="0" smtClean="0"/>
              <a:t>Классный руководитель 3 класса</a:t>
            </a:r>
          </a:p>
          <a:p>
            <a:r>
              <a:rPr lang="ru-RU" sz="2000" b="1" i="1" smtClean="0"/>
              <a:t>МОУ </a:t>
            </a:r>
            <a:r>
              <a:rPr lang="ru-RU" sz="2000" b="1" i="1" smtClean="0"/>
              <a:t>«Полоцкая школа»</a:t>
            </a:r>
            <a:endParaRPr lang="ru-RU" sz="2000" dirty="0" smtClean="0"/>
          </a:p>
          <a:p>
            <a:r>
              <a:rPr lang="ru-RU" sz="2000" dirty="0" smtClean="0"/>
              <a:t>Белик Любовь Федоровна  </a:t>
            </a:r>
            <a:endParaRPr lang="ru-RU" sz="2000" dirty="0"/>
          </a:p>
        </p:txBody>
      </p:sp>
      <p:pic>
        <p:nvPicPr>
          <p:cNvPr id="4" name="Рисунок 3" descr="P2040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4000480"/>
            <a:ext cx="3810026" cy="2857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7239000" cy="128588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Содержимое 3" descr="1d4bdfdb8b8a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8136576" cy="68580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5" name="Прямоугольник 4"/>
          <p:cNvSpPr/>
          <p:nvPr/>
        </p:nvSpPr>
        <p:spPr>
          <a:xfrm>
            <a:off x="3571868" y="1928802"/>
            <a:ext cx="4071966" cy="175432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5400" b="1" dirty="0" smtClean="0">
                <a:solidFill>
                  <a:srgbClr val="FF0000"/>
                </a:solidFill>
                <a:latin typeface="Comic Sans MS" pitchFamily="66" charset="0"/>
              </a:rPr>
              <a:t>Вместе в будущее…</a:t>
            </a:r>
            <a:endParaRPr lang="ru-RU" sz="5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428604"/>
            <a:ext cx="7643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ПРОГРАММА ДЕЯТЕЛЬНОСТИ КЛАССНОГО РУКОВОДИТЕЛЯ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0040"/>
            <a:ext cx="8215338" cy="118013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C000"/>
                </a:solidFill>
              </a:rPr>
              <a:t>Цель программы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br>
              <a:rPr lang="ru-RU" sz="2000" dirty="0" smtClean="0">
                <a:solidFill>
                  <a:srgbClr val="FFC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«вместе  в  будущее»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57364"/>
            <a:ext cx="7239000" cy="459837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обеспечение целостного подхода к воспитанию и развитию личности ученика,  с учётом возрастных изменений; </a:t>
            </a:r>
          </a:p>
          <a:p>
            <a:r>
              <a:rPr lang="ru-RU" sz="3200" dirty="0" smtClean="0"/>
              <a:t> создание максимально благоприятных условий для раскрытия способностей каждой отдельной личности.</a:t>
            </a:r>
          </a:p>
          <a:p>
            <a:endParaRPr lang="ru-RU" sz="32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4657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ЗАДАЧИ: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7239000" cy="5598504"/>
          </a:xfrm>
        </p:spPr>
        <p:txBody>
          <a:bodyPr>
            <a:normAutofit fontScale="92500"/>
          </a:bodyPr>
          <a:lstStyle/>
          <a:p>
            <a:pPr lvl="0"/>
            <a:r>
              <a:rPr lang="ru-RU" dirty="0" smtClean="0"/>
              <a:t>Развивать умение общаться и сотрудничать. </a:t>
            </a:r>
          </a:p>
          <a:p>
            <a:pPr lvl="0"/>
            <a:r>
              <a:rPr lang="ru-RU" dirty="0" smtClean="0"/>
              <a:t>Создавать условия для развития творческих и интеллектуальных способностей детей. </a:t>
            </a:r>
          </a:p>
          <a:p>
            <a:pPr lvl="0"/>
            <a:r>
              <a:rPr lang="ru-RU" dirty="0" smtClean="0"/>
              <a:t>Создавать условия для поддержания стабильного здоровья обучающихся. </a:t>
            </a:r>
          </a:p>
          <a:p>
            <a:pPr lvl="0"/>
            <a:r>
              <a:rPr lang="ru-RU" dirty="0" smtClean="0"/>
              <a:t>Формировать самостоятельность, расширять возможности для развития трудовых, художественно-эстетических умений и навыков. </a:t>
            </a:r>
          </a:p>
          <a:p>
            <a:pPr lvl="0"/>
            <a:r>
              <a:rPr lang="ru-RU" dirty="0" smtClean="0"/>
              <a:t>Изучать личностные качества обучающихся.</a:t>
            </a:r>
          </a:p>
          <a:p>
            <a:pPr lvl="0"/>
            <a:r>
              <a:rPr lang="ru-RU" dirty="0" smtClean="0"/>
              <a:t>Содействовать формированию классного коллектива и созданию в нём нравственно и эмоционально благоприятной среды для развития.</a:t>
            </a:r>
          </a:p>
          <a:p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78579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Содержание программы:</a:t>
            </a:r>
            <a:br>
              <a:rPr lang="ru-RU" sz="2400" dirty="0" smtClean="0">
                <a:solidFill>
                  <a:srgbClr val="FF0000"/>
                </a:solidFill>
              </a:rPr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14356"/>
            <a:ext cx="8143900" cy="5741380"/>
          </a:xfrm>
        </p:spPr>
        <p:txBody>
          <a:bodyPr>
            <a:normAutofit/>
          </a:bodyPr>
          <a:lstStyle/>
          <a:p>
            <a:r>
              <a:rPr lang="ru-RU" sz="4400" b="1" i="1" dirty="0" smtClean="0"/>
              <a:t>1 класс </a:t>
            </a:r>
            <a:r>
              <a:rPr lang="ru-RU" sz="4400" b="1" i="1" dirty="0" smtClean="0">
                <a:solidFill>
                  <a:srgbClr val="7030A0"/>
                </a:solidFill>
              </a:rPr>
              <a:t>«Познай самого</a:t>
            </a:r>
          </a:p>
          <a:p>
            <a:pPr>
              <a:buNone/>
            </a:pPr>
            <a:r>
              <a:rPr lang="ru-RU" sz="4400" b="1" i="1" dirty="0" smtClean="0">
                <a:solidFill>
                  <a:srgbClr val="7030A0"/>
                </a:solidFill>
              </a:rPr>
              <a:t>                 себя</a:t>
            </a:r>
            <a:r>
              <a:rPr lang="ru-RU" sz="4400" b="1" dirty="0" smtClean="0">
                <a:solidFill>
                  <a:srgbClr val="7030A0"/>
                </a:solidFill>
              </a:rPr>
              <a:t>»</a:t>
            </a:r>
            <a:endParaRPr lang="ru-RU" sz="4400" b="1" i="1" dirty="0" smtClean="0">
              <a:solidFill>
                <a:srgbClr val="7030A0"/>
              </a:solidFill>
            </a:endParaRPr>
          </a:p>
          <a:p>
            <a:r>
              <a:rPr lang="ru-RU" sz="4400" b="1" i="1" dirty="0" smtClean="0"/>
              <a:t>2 класс </a:t>
            </a:r>
            <a:r>
              <a:rPr lang="ru-RU" sz="4400" b="1" i="1" dirty="0" smtClean="0">
                <a:solidFill>
                  <a:srgbClr val="7030A0"/>
                </a:solidFill>
              </a:rPr>
              <a:t>«Учись дружить»</a:t>
            </a:r>
            <a:r>
              <a:rPr lang="ru-RU" sz="4400" dirty="0" smtClean="0"/>
              <a:t> </a:t>
            </a:r>
          </a:p>
          <a:p>
            <a:r>
              <a:rPr lang="ru-RU" sz="4400" b="1" i="1" dirty="0" smtClean="0"/>
              <a:t>3 класс </a:t>
            </a:r>
            <a:r>
              <a:rPr lang="ru-RU" sz="4400" b="1" i="1" dirty="0" smtClean="0">
                <a:solidFill>
                  <a:srgbClr val="7030A0"/>
                </a:solidFill>
              </a:rPr>
              <a:t>«Азбука</a:t>
            </a:r>
          </a:p>
          <a:p>
            <a:pPr>
              <a:buNone/>
            </a:pPr>
            <a:r>
              <a:rPr lang="ru-RU" sz="4400" b="1" i="1" dirty="0" smtClean="0">
                <a:solidFill>
                  <a:srgbClr val="7030A0"/>
                </a:solidFill>
              </a:rPr>
              <a:t>                коллективной</a:t>
            </a:r>
          </a:p>
          <a:p>
            <a:pPr>
              <a:buNone/>
            </a:pPr>
            <a:r>
              <a:rPr lang="ru-RU" sz="4400" b="1" i="1" dirty="0" smtClean="0">
                <a:solidFill>
                  <a:srgbClr val="7030A0"/>
                </a:solidFill>
              </a:rPr>
              <a:t>                жизни»</a:t>
            </a:r>
            <a:endParaRPr lang="ru-RU" sz="4400" dirty="0" smtClean="0">
              <a:solidFill>
                <a:srgbClr val="7030A0"/>
              </a:solidFill>
            </a:endParaRPr>
          </a:p>
          <a:p>
            <a:r>
              <a:rPr lang="ru-RU" sz="4400" b="1" i="1" dirty="0" smtClean="0"/>
              <a:t>4 класс </a:t>
            </a:r>
            <a:r>
              <a:rPr lang="ru-RU" sz="4400" b="1" i="1" dirty="0" smtClean="0">
                <a:solidFill>
                  <a:srgbClr val="7030A0"/>
                </a:solidFill>
              </a:rPr>
              <a:t>«Вместе мы сила»</a:t>
            </a:r>
            <a:endParaRPr lang="ru-RU" sz="4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Принципы построения воспитательной работы: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</a:rPr>
              <a:t>Принцип открытости</a:t>
            </a:r>
          </a:p>
          <a:p>
            <a:r>
              <a:rPr lang="ru-RU" sz="2800" dirty="0" smtClean="0">
                <a:solidFill>
                  <a:srgbClr val="C00000"/>
                </a:solidFill>
              </a:rPr>
              <a:t>Привлекательности будущего дела</a:t>
            </a:r>
          </a:p>
          <a:p>
            <a:r>
              <a:rPr lang="ru-RU" sz="2800" dirty="0" smtClean="0">
                <a:solidFill>
                  <a:srgbClr val="C00000"/>
                </a:solidFill>
              </a:rPr>
              <a:t>Принцип деятельности</a:t>
            </a:r>
          </a:p>
          <a:p>
            <a:r>
              <a:rPr lang="ru-RU" sz="2800" dirty="0" smtClean="0">
                <a:solidFill>
                  <a:srgbClr val="C00000"/>
                </a:solidFill>
              </a:rPr>
              <a:t>Принцип свободы участия</a:t>
            </a:r>
          </a:p>
          <a:p>
            <a:r>
              <a:rPr lang="ru-RU" sz="2800" dirty="0" smtClean="0">
                <a:solidFill>
                  <a:srgbClr val="C00000"/>
                </a:solidFill>
              </a:rPr>
              <a:t>Принцип сотворчества</a:t>
            </a:r>
          </a:p>
          <a:p>
            <a:r>
              <a:rPr lang="ru-RU" sz="2800" dirty="0" smtClean="0">
                <a:solidFill>
                  <a:srgbClr val="C00000"/>
                </a:solidFill>
              </a:rPr>
              <a:t>Принцип успешности</a:t>
            </a:r>
          </a:p>
          <a:p>
            <a:r>
              <a:rPr lang="ru-RU" sz="2800" dirty="0" smtClean="0">
                <a:solidFill>
                  <a:srgbClr val="C00000"/>
                </a:solidFill>
              </a:rPr>
              <a:t>Принцип системности</a:t>
            </a:r>
          </a:p>
          <a:p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323010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smtClean="0">
                <a:solidFill>
                  <a:srgbClr val="C00000"/>
                </a:solidFill>
              </a:rPr>
              <a:t>Приоритетные направления развития воспитания школьников</a:t>
            </a:r>
            <a:r>
              <a:rPr lang="ru-RU" sz="2800" dirty="0" smtClean="0">
                <a:solidFill>
                  <a:srgbClr val="C00000"/>
                </a:solidFill>
              </a:rPr>
              <a:t>.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609416"/>
            <a:ext cx="7715304" cy="5248584"/>
          </a:xfrm>
        </p:spPr>
        <p:txBody>
          <a:bodyPr>
            <a:normAutofit/>
          </a:bodyPr>
          <a:lstStyle/>
          <a:p>
            <a:pPr lvl="0"/>
            <a:r>
              <a:rPr lang="ru-RU" sz="3200" dirty="0" smtClean="0"/>
              <a:t>Направление 1. </a:t>
            </a:r>
            <a:r>
              <a:rPr lang="ru-RU" sz="3200" b="1" i="1" dirty="0" smtClean="0">
                <a:solidFill>
                  <a:srgbClr val="FF0000"/>
                </a:solidFill>
              </a:rPr>
              <a:t>«Здоровье</a:t>
            </a:r>
            <a:r>
              <a:rPr lang="ru-RU" sz="3200" b="1" dirty="0" smtClean="0">
                <a:solidFill>
                  <a:srgbClr val="FF0000"/>
                </a:solidFill>
              </a:rPr>
              <a:t>».</a:t>
            </a:r>
            <a:endParaRPr lang="ru-RU" sz="3200" dirty="0" smtClean="0">
              <a:solidFill>
                <a:srgbClr val="FF0000"/>
              </a:solidFill>
            </a:endParaRPr>
          </a:p>
          <a:p>
            <a:pPr lvl="0"/>
            <a:r>
              <a:rPr lang="ru-RU" sz="3200" dirty="0" smtClean="0"/>
              <a:t>Направление 2. </a:t>
            </a:r>
            <a:r>
              <a:rPr lang="ru-RU" sz="3200" dirty="0" smtClean="0">
                <a:solidFill>
                  <a:srgbClr val="FF0000"/>
                </a:solidFill>
              </a:rPr>
              <a:t>«</a:t>
            </a:r>
            <a:r>
              <a:rPr lang="ru-RU" sz="3200" b="1" i="1" dirty="0" smtClean="0">
                <a:solidFill>
                  <a:srgbClr val="FF0000"/>
                </a:solidFill>
              </a:rPr>
              <a:t>Мой мир знаний»</a:t>
            </a:r>
            <a:r>
              <a:rPr lang="ru-RU" sz="3200" dirty="0" smtClean="0">
                <a:solidFill>
                  <a:srgbClr val="FF0000"/>
                </a:solidFill>
              </a:rPr>
              <a:t>.</a:t>
            </a:r>
          </a:p>
          <a:p>
            <a:pPr lvl="0"/>
            <a:r>
              <a:rPr lang="ru-RU" sz="3200" dirty="0" smtClean="0"/>
              <a:t>Направление 3. </a:t>
            </a:r>
            <a:r>
              <a:rPr lang="ru-RU" sz="3200" dirty="0" smtClean="0">
                <a:solidFill>
                  <a:srgbClr val="FF0000"/>
                </a:solidFill>
              </a:rPr>
              <a:t>«</a:t>
            </a:r>
            <a:r>
              <a:rPr lang="ru-RU" sz="3200" b="1" i="1" dirty="0" smtClean="0">
                <a:solidFill>
                  <a:srgbClr val="FF0000"/>
                </a:solidFill>
              </a:rPr>
              <a:t>Общение».</a:t>
            </a:r>
            <a:endParaRPr lang="ru-RU" sz="3200" dirty="0" smtClean="0">
              <a:solidFill>
                <a:srgbClr val="FF0000"/>
              </a:solidFill>
            </a:endParaRPr>
          </a:p>
          <a:p>
            <a:pPr lvl="0"/>
            <a:r>
              <a:rPr lang="ru-RU" sz="3200" dirty="0" smtClean="0"/>
              <a:t>Направление 4. </a:t>
            </a:r>
            <a:r>
              <a:rPr lang="ru-RU" sz="3200" dirty="0" smtClean="0">
                <a:solidFill>
                  <a:srgbClr val="FF0000"/>
                </a:solidFill>
              </a:rPr>
              <a:t>«</a:t>
            </a:r>
            <a:r>
              <a:rPr lang="ru-RU" sz="3200" b="1" i="1" dirty="0" smtClean="0">
                <a:solidFill>
                  <a:srgbClr val="FF0000"/>
                </a:solidFill>
              </a:rPr>
              <a:t>Нравственность».</a:t>
            </a:r>
            <a:endParaRPr lang="ru-RU" sz="3200" dirty="0" smtClean="0">
              <a:solidFill>
                <a:srgbClr val="FF0000"/>
              </a:solidFill>
            </a:endParaRPr>
          </a:p>
          <a:p>
            <a:pPr lvl="0"/>
            <a:r>
              <a:rPr lang="ru-RU" sz="3200" dirty="0" smtClean="0"/>
              <a:t>Направление 5. </a:t>
            </a:r>
            <a:r>
              <a:rPr lang="ru-RU" sz="3200" dirty="0" smtClean="0">
                <a:solidFill>
                  <a:srgbClr val="FF0000"/>
                </a:solidFill>
              </a:rPr>
              <a:t>«</a:t>
            </a:r>
            <a:r>
              <a:rPr lang="ru-RU" sz="3200" b="1" i="1" dirty="0" smtClean="0">
                <a:solidFill>
                  <a:srgbClr val="FF0000"/>
                </a:solidFill>
              </a:rPr>
              <a:t>Я и природа».</a:t>
            </a:r>
            <a:endParaRPr lang="ru-RU" sz="3200" dirty="0" smtClean="0">
              <a:solidFill>
                <a:srgbClr val="FF0000"/>
              </a:solidFill>
            </a:endParaRPr>
          </a:p>
          <a:p>
            <a:pPr lvl="0"/>
            <a:r>
              <a:rPr lang="ru-RU" sz="3200" dirty="0" smtClean="0"/>
              <a:t>Направление 6. </a:t>
            </a:r>
            <a:r>
              <a:rPr lang="ru-RU" sz="3200" b="1" dirty="0" smtClean="0">
                <a:solidFill>
                  <a:srgbClr val="FF0000"/>
                </a:solidFill>
              </a:rPr>
              <a:t>«Я и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3200" b="1" i="1" dirty="0" smtClean="0">
                <a:solidFill>
                  <a:srgbClr val="FF0000"/>
                </a:solidFill>
              </a:rPr>
              <a:t>семья</a:t>
            </a:r>
            <a:r>
              <a:rPr lang="ru-RU" sz="3200" dirty="0" smtClean="0">
                <a:solidFill>
                  <a:srgbClr val="FF0000"/>
                </a:solidFill>
              </a:rPr>
              <a:t>».</a:t>
            </a:r>
          </a:p>
          <a:p>
            <a:endParaRPr lang="ru-RU" sz="32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tx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7239000" cy="602713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3500" b="1" i="1" dirty="0" smtClean="0">
                <a:solidFill>
                  <a:srgbClr val="FF0000"/>
                </a:solidFill>
              </a:rPr>
              <a:t>«Мой мир знаний»  </a:t>
            </a:r>
            <a:endParaRPr lang="ru-RU" sz="3500" dirty="0" smtClean="0">
              <a:solidFill>
                <a:srgbClr val="FF0000"/>
              </a:solidFill>
            </a:endParaRPr>
          </a:p>
          <a:p>
            <a:r>
              <a:rPr lang="ru-RU" b="1" dirty="0" smtClean="0"/>
              <a:t>    </a:t>
            </a:r>
            <a:r>
              <a:rPr lang="ru-RU" b="1" i="1" dirty="0" smtClean="0"/>
              <a:t>Цель</a:t>
            </a:r>
            <a:r>
              <a:rPr lang="ru-RU" i="1" dirty="0" smtClean="0"/>
              <a:t>:</a:t>
            </a:r>
            <a:r>
              <a:rPr lang="ru-RU" dirty="0" smtClean="0"/>
              <a:t>  оказание помощи ученикам в развитии в себе способностей мыслить рационально, эффективно проявлять свои  интеллектуальные умения в окружающей жизни и при этом действовать целесообразно.</a:t>
            </a:r>
          </a:p>
          <a:p>
            <a:r>
              <a:rPr lang="ru-RU" b="1" i="1" dirty="0" smtClean="0"/>
              <a:t>Задачи работы</a:t>
            </a:r>
            <a:r>
              <a:rPr lang="ru-RU" i="1" dirty="0" smtClean="0"/>
              <a:t> </a:t>
            </a:r>
            <a:r>
              <a:rPr lang="ru-RU" b="1" i="1" dirty="0" smtClean="0"/>
              <a:t>в направлении «Мой мир знаний»: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- определить  круг реальных  учебных возможностей ученика и зону его ближайшего развития;</a:t>
            </a:r>
          </a:p>
          <a:p>
            <a:pPr>
              <a:buNone/>
            </a:pPr>
            <a:r>
              <a:rPr lang="ru-RU" dirty="0" smtClean="0"/>
              <a:t>- создать условия для продвижения учащихся в интеллектуальном развитии;</a:t>
            </a:r>
          </a:p>
          <a:p>
            <a:pPr>
              <a:buNone/>
            </a:pPr>
            <a:r>
              <a:rPr lang="ru-RU" dirty="0" smtClean="0"/>
              <a:t>- развивать их кругозор и любознательность.</a:t>
            </a:r>
          </a:p>
          <a:p>
            <a:pPr>
              <a:buNone/>
            </a:pPr>
            <a:r>
              <a:rPr lang="ru-RU" dirty="0" smtClean="0"/>
              <a:t>- сохранить любопытство.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alpha val="1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Documents and Settings\Учитель начальных кл\Рабочий стол\фото 2 класс\P2040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1716" cy="3533787"/>
          </a:xfrm>
          <a:prstGeom prst="rect">
            <a:avLst/>
          </a:prstGeom>
          <a:noFill/>
        </p:spPr>
      </p:pic>
      <p:pic>
        <p:nvPicPr>
          <p:cNvPr id="4100" name="Picture 4" descr="C:\Documents and Settings\Учитель начальных кл\Мои документы\БЕЛИК\1 кл\фото 1 класс\P122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75622"/>
            <a:ext cx="6643734" cy="4982378"/>
          </a:xfrm>
          <a:prstGeom prst="rect">
            <a:avLst/>
          </a:prstGeom>
          <a:noFill/>
        </p:spPr>
      </p:pic>
      <p:pic>
        <p:nvPicPr>
          <p:cNvPr id="4101" name="Picture 5" descr="C:\Documents and Settings\Учитель начальных кл\Мои документы\БЕЛИК\1 кл\фото 1 класс\P1140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500042"/>
            <a:ext cx="6715172" cy="5035952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7239000" cy="609857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None/>
            </a:pPr>
            <a:r>
              <a:rPr lang="ru-RU" sz="2000" b="1" i="1" dirty="0" smtClean="0">
                <a:solidFill>
                  <a:srgbClr val="7030A0"/>
                </a:solidFill>
              </a:rPr>
              <a:t>2.</a:t>
            </a:r>
            <a:r>
              <a:rPr lang="ru-RU" b="1" i="1" dirty="0" smtClean="0">
                <a:solidFill>
                  <a:srgbClr val="7030A0"/>
                </a:solidFill>
              </a:rPr>
              <a:t> </a:t>
            </a:r>
            <a:r>
              <a:rPr lang="ru-RU" sz="3500" b="1" i="1" dirty="0" smtClean="0">
                <a:solidFill>
                  <a:srgbClr val="FF0000"/>
                </a:solidFill>
              </a:rPr>
              <a:t>«Общение»  </a:t>
            </a:r>
            <a:endParaRPr lang="ru-RU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b="1" i="1" dirty="0" smtClean="0"/>
              <a:t>Цель</a:t>
            </a:r>
            <a:r>
              <a:rPr lang="ru-RU" dirty="0" smtClean="0"/>
              <a:t>: передача учащимся знаний, умений, навыков, социального общения людей (как позитивного, так и негативного),  опыта поколений.</a:t>
            </a:r>
          </a:p>
          <a:p>
            <a:pPr>
              <a:buNone/>
            </a:pPr>
            <a:r>
              <a:rPr lang="ru-RU" b="1" i="1" dirty="0" smtClean="0"/>
              <a:t> Задачи  работы в направлении «Общение»: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- знакомить учащихся с традициями и обычаями общения различных поколений;</a:t>
            </a:r>
          </a:p>
          <a:p>
            <a:pPr>
              <a:buNone/>
            </a:pPr>
            <a:r>
              <a:rPr lang="ru-RU" dirty="0" smtClean="0"/>
              <a:t>- формировать у учащихся культуру общения в системе «учитель-ученик»,  «ученик-ученик», «взрослый-ребенок»;</a:t>
            </a:r>
          </a:p>
          <a:p>
            <a:pPr>
              <a:buNone/>
            </a:pPr>
            <a:r>
              <a:rPr lang="ru-RU" dirty="0" smtClean="0"/>
              <a:t>- создавать в  детском коллективе одинаковые условия для общения всех учащихся класса;</a:t>
            </a:r>
          </a:p>
          <a:p>
            <a:pPr>
              <a:buNone/>
            </a:pPr>
            <a:r>
              <a:rPr lang="ru-RU" dirty="0" smtClean="0"/>
              <a:t>-  учить учащихся приемам преодоления проблем в общении.</a:t>
            </a:r>
          </a:p>
          <a:p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C:\Documents and Settings\Учитель начальных кл\Мои документы\БЕЛИК\открытый урок\Л.Ф\DSC018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7364"/>
            <a:ext cx="4953003" cy="3714752"/>
          </a:xfrm>
          <a:prstGeom prst="rect">
            <a:avLst/>
          </a:prstGeom>
          <a:noFill/>
        </p:spPr>
      </p:pic>
      <p:pic>
        <p:nvPicPr>
          <p:cNvPr id="5" name="Picture 3" descr="C:\Documents and Settings\Учитель начальных кл\Мои документы\БЕЛИК\1 кл\фото 1 класс\P1160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0"/>
            <a:ext cx="4857784" cy="3643338"/>
          </a:xfrm>
          <a:prstGeom prst="rect">
            <a:avLst/>
          </a:prstGeom>
          <a:noFill/>
        </p:spPr>
      </p:pic>
      <p:pic>
        <p:nvPicPr>
          <p:cNvPr id="87042" name="Picture 2" descr="E:\фото 2\6 дружить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3000372"/>
            <a:ext cx="4944031" cy="3708023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alpha val="1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Учитель начальных кл\Рабочий стол\съемки для фильма\P101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4572008"/>
            <a:ext cx="2393933" cy="1795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4857736"/>
            <a:ext cx="1653639" cy="2000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264555">
            <a:off x="428596" y="214290"/>
            <a:ext cx="1355703" cy="19605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3071810"/>
            <a:ext cx="1481760" cy="1857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736" y="285728"/>
            <a:ext cx="1428760" cy="18759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388" y="3929066"/>
            <a:ext cx="1637831" cy="2000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2143116"/>
            <a:ext cx="1423928" cy="1857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8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71604" y="1357298"/>
            <a:ext cx="1450605" cy="1857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50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143504" y="1500174"/>
            <a:ext cx="1424572" cy="1714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51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348822">
            <a:off x="6102426" y="77840"/>
            <a:ext cx="1643074" cy="2090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52" name="Picture 1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214810" y="285728"/>
            <a:ext cx="1458675" cy="1928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53" name="Picture 1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572264" y="2214554"/>
            <a:ext cx="1478758" cy="1857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54" name="Picture 1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357554" y="2071678"/>
            <a:ext cx="1420812" cy="23161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Documents and Settings\Учитель начальных кл\Мои документы\БЕЛИК\1 кл\фото 1 класс\портфолио\Пучкова Динора Умиджановна.JPG"/>
          <p:cNvPicPr>
            <a:picLocks noChangeAspect="1" noChangeArrowheads="1"/>
          </p:cNvPicPr>
          <p:nvPr/>
        </p:nvPicPr>
        <p:blipFill>
          <a:blip r:embed="rId15" cstate="print"/>
          <a:srcRect l="14991" r="9226"/>
          <a:stretch>
            <a:fillRect/>
          </a:stretch>
        </p:blipFill>
        <p:spPr bwMode="auto">
          <a:xfrm>
            <a:off x="1643042" y="3000371"/>
            <a:ext cx="1643074" cy="1979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Учитель начальных кл\Мои документы\БЕЛИК\1 кл\фото 1 класс\портфолио\Закирова Зарина Умиджановна.JPG"/>
          <p:cNvPicPr>
            <a:picLocks noChangeAspect="1" noChangeArrowheads="1"/>
          </p:cNvPicPr>
          <p:nvPr/>
        </p:nvPicPr>
        <p:blipFill>
          <a:blip r:embed="rId16" cstate="print"/>
          <a:srcRect l="2018" r="13838"/>
          <a:stretch>
            <a:fillRect/>
          </a:stretch>
        </p:blipFill>
        <p:spPr bwMode="auto">
          <a:xfrm>
            <a:off x="4857752" y="4929199"/>
            <a:ext cx="1928826" cy="19288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C:\Documents and Settings\Учитель начальных кл\Мои документы\БЕЛИК\фото 2 класс\фото класса\Ибраев Нуржан Болыспаевич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4143380"/>
            <a:ext cx="2071670" cy="2000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2514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Я и мой класс</a:t>
            </a:r>
            <a:endParaRPr lang="ru-RU" dirty="0"/>
          </a:p>
        </p:txBody>
      </p:sp>
      <p:sp>
        <p:nvSpPr>
          <p:cNvPr id="19" name="Содержимое 18"/>
          <p:cNvSpPr>
            <a:spLocks noGrp="1"/>
          </p:cNvSpPr>
          <p:nvPr>
            <p:ph idx="1"/>
          </p:nvPr>
        </p:nvSpPr>
        <p:spPr>
          <a:xfrm flipH="1">
            <a:off x="411481" y="6286520"/>
            <a:ext cx="45719" cy="16921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7239000" cy="1142984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</a:t>
            </a:r>
            <a:r>
              <a:rPr lang="ru-RU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ru-RU" sz="3200" i="1" dirty="0" smtClean="0">
                <a:solidFill>
                  <a:srgbClr val="FF0000"/>
                </a:solidFill>
              </a:rPr>
              <a:t>«Мое здоровье»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00108"/>
            <a:ext cx="7929618" cy="564360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i="1" dirty="0" smtClean="0"/>
              <a:t>Цель</a:t>
            </a:r>
            <a:r>
              <a:rPr lang="ru-RU" i="1" dirty="0" smtClean="0"/>
              <a:t>:</a:t>
            </a:r>
            <a:r>
              <a:rPr lang="ru-RU" dirty="0" smtClean="0"/>
              <a:t> использование педагогических технологий и методических приемов для демонстрации учащимся значимости физического и психического здоровья человека. Воспитание понимания важности здоровья для будущего самоутверждения.</a:t>
            </a:r>
          </a:p>
          <a:p>
            <a:pPr>
              <a:buNone/>
            </a:pPr>
            <a:r>
              <a:rPr lang="ru-RU" b="1" i="1" dirty="0" smtClean="0"/>
              <a:t>Задачи  работы в направлении «Мое здоровье»: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- Формировать у учащихся культуру сохранения и совершенствования  собственного здоровья.</a:t>
            </a:r>
          </a:p>
          <a:p>
            <a:pPr>
              <a:buNone/>
            </a:pPr>
            <a:r>
              <a:rPr lang="ru-RU" dirty="0" smtClean="0"/>
              <a:t>- Знакомить учащихся с опытом и традициями предыдущих поколений по сохранению  физического  здоровья.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Учитель начальных кл\Мои документы\БЕЛИК\фото 2 класс\папа, мама, я\P30600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875"/>
            <a:ext cx="4477309" cy="3357981"/>
          </a:xfrm>
          <a:prstGeom prst="rect">
            <a:avLst/>
          </a:prstGeom>
          <a:noFill/>
        </p:spPr>
      </p:pic>
      <p:pic>
        <p:nvPicPr>
          <p:cNvPr id="1027" name="Picture 3" descr="C:\Documents and Settings\Учитель начальных кл\Мои документы\БЕЛИК\фото 2 класс\субботник\P1010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66"/>
            <a:ext cx="3965570" cy="2974674"/>
          </a:xfrm>
          <a:prstGeom prst="rect">
            <a:avLst/>
          </a:prstGeom>
          <a:noFill/>
        </p:spPr>
      </p:pic>
      <p:pic>
        <p:nvPicPr>
          <p:cNvPr id="1028" name="Picture 4" descr="C:\Documents and Settings\Учитель начальных кл\Мои документы\БЕЛИК\фото 2 класс\день здоровья\P21100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928670"/>
            <a:ext cx="5004216" cy="3752844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4. </a:t>
            </a:r>
            <a:r>
              <a:rPr lang="ru-RU" i="1" dirty="0" smtClean="0">
                <a:solidFill>
                  <a:srgbClr val="FF0000"/>
                </a:solidFill>
              </a:rPr>
              <a:t>«Нравственность»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7239000" cy="55985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/>
              <a:t> </a:t>
            </a:r>
            <a:r>
              <a:rPr lang="ru-RU" b="1" dirty="0" smtClean="0"/>
              <a:t>Цель</a:t>
            </a:r>
            <a:r>
              <a:rPr lang="ru-RU" dirty="0" smtClean="0"/>
              <a:t>: обучение учащихся пониманию смысла человеческого существования, ценности своего существования и ценности существования других людей.</a:t>
            </a:r>
          </a:p>
          <a:p>
            <a:pPr>
              <a:buNone/>
            </a:pPr>
            <a:r>
              <a:rPr lang="ru-RU" b="1" i="1" dirty="0" smtClean="0"/>
              <a:t>Задачи работы в направлении </a:t>
            </a:r>
          </a:p>
          <a:p>
            <a:pPr>
              <a:buNone/>
            </a:pPr>
            <a:r>
              <a:rPr lang="ru-RU" b="1" i="1" dirty="0" smtClean="0"/>
              <a:t>« Нравственность»</a:t>
            </a:r>
            <a:endParaRPr lang="ru-RU" dirty="0" smtClean="0"/>
          </a:p>
          <a:p>
            <a:pPr lvl="0"/>
            <a:r>
              <a:rPr lang="ru-RU" dirty="0" smtClean="0"/>
              <a:t>Формировать у учащихся нравственную культуру миропонимания.</a:t>
            </a:r>
          </a:p>
          <a:p>
            <a:pPr lvl="0"/>
            <a:r>
              <a:rPr lang="ru-RU" dirty="0" smtClean="0"/>
              <a:t>Формировать у учащихся осознания значимости нравственного опыта прошлого и будущего, и своей роли в нем.</a:t>
            </a:r>
          </a:p>
          <a:p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Учитель начальных кл\Мои документы\БЕЛИК\фото 2 класс\P1010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429000"/>
            <a:ext cx="4643470" cy="3482601"/>
          </a:xfrm>
          <a:prstGeom prst="rect">
            <a:avLst/>
          </a:prstGeom>
          <a:noFill/>
        </p:spPr>
      </p:pic>
      <p:pic>
        <p:nvPicPr>
          <p:cNvPr id="2051" name="Picture 3" descr="C:\Documents and Settings\Учитель начальных кл\Мои документы\БЕЛИК\1 кл\фото 1 класс\день матери 1 класс\день матери во 2 кл фото\P10106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57719" cy="3268579"/>
          </a:xfrm>
          <a:prstGeom prst="rect">
            <a:avLst/>
          </a:prstGeom>
          <a:noFill/>
        </p:spPr>
      </p:pic>
      <p:pic>
        <p:nvPicPr>
          <p:cNvPr id="2052" name="Picture 4" descr="C:\Documents and Settings\Учитель начальных кл\Мои документы\БЕЛИК\1 кл\фото 1 класс\день матери 1 класс\Новая папка (2)\2 (9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000108"/>
            <a:ext cx="4813699" cy="3609968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37192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bg2">
                    <a:lumMod val="50000"/>
                  </a:schemeClr>
                </a:solidFill>
              </a:rPr>
              <a:t>5. </a:t>
            </a:r>
            <a:r>
              <a:rPr lang="ru-RU" i="1" dirty="0" smtClean="0">
                <a:solidFill>
                  <a:srgbClr val="FF0000"/>
                </a:solidFill>
              </a:rPr>
              <a:t>«Я и природа»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7239000" cy="552706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i="1" dirty="0" smtClean="0"/>
              <a:t>Цель</a:t>
            </a:r>
            <a:r>
              <a:rPr lang="ru-RU" dirty="0" smtClean="0"/>
              <a:t>: воспитывать в детях любовь к природе; развитие интереса к внеклассной деятельности</a:t>
            </a:r>
            <a:r>
              <a:rPr lang="en-US" b="1" i="1" dirty="0" smtClean="0"/>
              <a:t> </a:t>
            </a:r>
            <a:endParaRPr lang="ru-RU" dirty="0" smtClean="0"/>
          </a:p>
          <a:p>
            <a:pPr>
              <a:buNone/>
            </a:pPr>
            <a:r>
              <a:rPr lang="ru-RU" b="1" i="1" dirty="0" smtClean="0"/>
              <a:t>Задачи работы в направлении « Я и природа»</a:t>
            </a:r>
            <a:endParaRPr lang="ru-RU" dirty="0" smtClean="0"/>
          </a:p>
          <a:p>
            <a:pPr lvl="0"/>
            <a:r>
              <a:rPr lang="ru-RU" dirty="0" smtClean="0"/>
              <a:t>Создание условий для экологической работы с детьми.</a:t>
            </a:r>
          </a:p>
          <a:p>
            <a:pPr lvl="0"/>
            <a:r>
              <a:rPr lang="ru-RU" dirty="0" smtClean="0"/>
              <a:t> Использование активных и нестандартных форм внеклассной деятельности учащихся, отвечающих экологическим интересам.</a:t>
            </a:r>
          </a:p>
          <a:p>
            <a:pPr lvl="0"/>
            <a:r>
              <a:rPr lang="ru-RU" dirty="0" smtClean="0"/>
              <a:t>Развитие способностей адекватно оценивать свои и чужие достижения.</a:t>
            </a:r>
          </a:p>
          <a:p>
            <a:pPr lvl="0"/>
            <a:r>
              <a:rPr lang="ru-RU" dirty="0" smtClean="0"/>
              <a:t>Использование </a:t>
            </a:r>
            <a:r>
              <a:rPr lang="ru-RU" dirty="0" err="1" smtClean="0"/>
              <a:t>досуговой</a:t>
            </a:r>
            <a:r>
              <a:rPr lang="ru-RU" dirty="0" smtClean="0"/>
              <a:t> деятельности как средство развития эстетических умений учащихся и  становление этических понятий.</a:t>
            </a:r>
          </a:p>
          <a:p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Documents and Settings\Учитель начальных кл\Мои документы\БЕЛИК\1 кл\фото 1 класс\день матери 1 класс\Новая папка (2)\2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786058"/>
            <a:ext cx="5004216" cy="3752844"/>
          </a:xfrm>
          <a:prstGeom prst="rect">
            <a:avLst/>
          </a:prstGeom>
          <a:noFill/>
        </p:spPr>
      </p:pic>
      <p:pic>
        <p:nvPicPr>
          <p:cNvPr id="3076" name="Picture 4" descr="C:\Documents and Settings\Учитель начальных кл\Мои документы\БЕЛИК\1 кл\фото 1 класс\день матери 1 класс\Новая папка (2)\2 (4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285860"/>
            <a:ext cx="4572559" cy="3429420"/>
          </a:xfrm>
          <a:prstGeom prst="rect">
            <a:avLst/>
          </a:prstGeom>
          <a:noFill/>
        </p:spPr>
      </p:pic>
      <p:pic>
        <p:nvPicPr>
          <p:cNvPr id="3077" name="Picture 5" descr="C:\Documents and Settings\Учитель начальных кл\Мои документы\БЕЛИК\фото 2 класс\кл час береги природу\P42200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000661" cy="3751122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11429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6. </a:t>
            </a:r>
            <a:r>
              <a:rPr lang="ru-RU" dirty="0" smtClean="0">
                <a:solidFill>
                  <a:srgbClr val="FF0000"/>
                </a:solidFill>
              </a:rPr>
              <a:t>«Я и семья»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7239000" cy="566994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i="1" dirty="0" smtClean="0"/>
              <a:t>Цель</a:t>
            </a:r>
            <a:r>
              <a:rPr lang="ru-RU" dirty="0" smtClean="0"/>
              <a:t>: максимальное сближение интересов родителей и педагогов по формированию развитой личности.</a:t>
            </a:r>
          </a:p>
          <a:p>
            <a:pPr>
              <a:buNone/>
            </a:pPr>
            <a:r>
              <a:rPr lang="ru-RU" b="1" i="1" dirty="0" smtClean="0"/>
              <a:t>Задачи работы в  направлении  « Я и семья»</a:t>
            </a:r>
            <a:endParaRPr lang="ru-RU" dirty="0" smtClean="0"/>
          </a:p>
          <a:p>
            <a:pPr lvl="0"/>
            <a:r>
              <a:rPr lang="ru-RU" dirty="0" smtClean="0"/>
              <a:t>Организация и совместное проведение досуга  детей родителей.</a:t>
            </a:r>
          </a:p>
          <a:p>
            <a:r>
              <a:rPr lang="ru-RU" dirty="0" smtClean="0"/>
              <a:t> Организация психолого-педагогического просвещения родителей через систему родительских собраний, тематических и индивидуальных консультаций, бесед.</a:t>
            </a:r>
          </a:p>
          <a:p>
            <a:r>
              <a:rPr lang="ru-RU" dirty="0" smtClean="0"/>
              <a:t> Создание  условий для благоприятного взаимодействия всех участников учебно-воспитательного процесса – педагогов,  детей и родителей.</a:t>
            </a:r>
          </a:p>
          <a:p>
            <a:r>
              <a:rPr lang="ru-RU" dirty="0" smtClean="0"/>
              <a:t> Обучение родителей умению быть родителем, владеть приемами воспитания и взаимодействия с детьми.</a:t>
            </a:r>
          </a:p>
          <a:p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Учитель начальных кл\Мои документы\БЕЛИК\1 кл\фото 1 класс\день матери 1 класс\день матери во 2 кл фото\IMAG0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4819"/>
            <a:ext cx="5084241" cy="3813181"/>
          </a:xfrm>
          <a:prstGeom prst="rect">
            <a:avLst/>
          </a:prstGeom>
          <a:noFill/>
        </p:spPr>
      </p:pic>
      <p:pic>
        <p:nvPicPr>
          <p:cNvPr id="4099" name="Picture 3" descr="C:\Documents and Settings\Учитель начальных кл\Мои документы\БЕЛИК\1 кл\фото 1 класс\день матери 1 класс\день матери во 2 кл фото\IMAG0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142984"/>
            <a:ext cx="7048684" cy="5286389"/>
          </a:xfrm>
          <a:prstGeom prst="rect">
            <a:avLst/>
          </a:prstGeom>
          <a:noFill/>
        </p:spPr>
      </p:pic>
      <p:pic>
        <p:nvPicPr>
          <p:cNvPr id="4103" name="Picture 7" descr="C:\Documents and Settings\Учитель начальных кл\Мои документы\БЕЛИК\фото 2 класс\папа, мама, я\P30600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8439" y="0"/>
            <a:ext cx="7049115" cy="5286388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7239000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средства воспитания: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7239000" cy="552706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i="1" dirty="0" smtClean="0"/>
              <a:t>деятельность, общение и отношения, </a:t>
            </a:r>
            <a:r>
              <a:rPr lang="ru-RU" dirty="0" smtClean="0"/>
              <a:t>которые подчинены правилам, обязанностям и правам, закрепленными Уставом школы.</a:t>
            </a:r>
          </a:p>
          <a:p>
            <a:r>
              <a:rPr lang="ru-RU" b="1" u="sng" dirty="0" smtClean="0"/>
              <a:t>Деятельность</a:t>
            </a:r>
            <a:r>
              <a:rPr lang="ru-RU" b="1" dirty="0" smtClean="0"/>
              <a:t> </a:t>
            </a:r>
            <a:r>
              <a:rPr lang="ru-RU" dirty="0" smtClean="0"/>
              <a:t>любого вида должна привести к личному успеху, должна быть не бесполезной для людей, нравственно и экономически значимой.</a:t>
            </a:r>
          </a:p>
          <a:p>
            <a:r>
              <a:rPr lang="ru-RU" b="1" u="sng" dirty="0" smtClean="0"/>
              <a:t>В общении</a:t>
            </a:r>
            <a:r>
              <a:rPr lang="ru-RU" dirty="0" smtClean="0"/>
              <a:t> педагога с детьми должны реализовываться следующие правила:</a:t>
            </a:r>
          </a:p>
          <a:p>
            <a:pPr lvl="0"/>
            <a:r>
              <a:rPr lang="ru-RU" dirty="0" smtClean="0"/>
              <a:t>умение выслушивать его до конца;</a:t>
            </a:r>
          </a:p>
          <a:p>
            <a:pPr lvl="0"/>
            <a:r>
              <a:rPr lang="ru-RU" dirty="0" smtClean="0"/>
              <a:t>не принимать за него решения, а побуждать его сделать это самостоятельно;</a:t>
            </a:r>
          </a:p>
          <a:p>
            <a:pPr lvl="0"/>
            <a:r>
              <a:rPr lang="ru-RU" dirty="0" smtClean="0"/>
              <a:t>открытость и доступность учащимся.</a:t>
            </a:r>
          </a:p>
          <a:p>
            <a:r>
              <a:rPr lang="ru-RU" b="1" u="sng" dirty="0" smtClean="0"/>
              <a:t>Отношения</a:t>
            </a:r>
            <a:r>
              <a:rPr lang="ru-RU" dirty="0" smtClean="0"/>
              <a:t> педагога и ученика строятся на взаимном уважении, доверии, справедливости и требовательности.</a:t>
            </a:r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7239000" cy="100013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ФОРМЫ РАБОТЫ:</a:t>
            </a:r>
            <a:br>
              <a:rPr lang="ru-RU" sz="3200" dirty="0" smtClean="0">
                <a:solidFill>
                  <a:srgbClr val="C00000"/>
                </a:solidFill>
              </a:rPr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7239000" cy="5527066"/>
          </a:xfrm>
        </p:spPr>
        <p:txBody>
          <a:bodyPr>
            <a:normAutofit fontScale="85000" lnSpcReduction="20000"/>
          </a:bodyPr>
          <a:lstStyle/>
          <a:p>
            <a:r>
              <a:rPr lang="ru-RU" i="1" u="sng" dirty="0" smtClean="0"/>
              <a:t>Теоретические занятия:</a:t>
            </a:r>
            <a:endParaRPr lang="ru-RU" dirty="0" smtClean="0"/>
          </a:p>
          <a:p>
            <a:pPr lvl="0"/>
            <a:r>
              <a:rPr lang="ru-RU" dirty="0" smtClean="0"/>
              <a:t>беседы, рассказы, убеждения учителя;</a:t>
            </a:r>
          </a:p>
          <a:p>
            <a:pPr lvl="0"/>
            <a:r>
              <a:rPr lang="ru-RU" dirty="0" smtClean="0"/>
              <a:t>слушание;</a:t>
            </a:r>
          </a:p>
          <a:p>
            <a:pPr lvl="0"/>
            <a:r>
              <a:rPr lang="ru-RU" dirty="0" smtClean="0"/>
              <a:t>решение проблем;</a:t>
            </a:r>
          </a:p>
          <a:p>
            <a:pPr lvl="0"/>
            <a:r>
              <a:rPr lang="ru-RU" dirty="0" smtClean="0"/>
              <a:t>исследование (обучение установлению причинно-следственных связей).</a:t>
            </a:r>
          </a:p>
          <a:p>
            <a:r>
              <a:rPr lang="ru-RU" dirty="0" smtClean="0"/>
              <a:t>  </a:t>
            </a:r>
            <a:r>
              <a:rPr lang="ru-RU" i="1" u="sng" dirty="0" smtClean="0"/>
              <a:t>Практические занятия:</a:t>
            </a:r>
            <a:endParaRPr lang="ru-RU" dirty="0" smtClean="0"/>
          </a:p>
          <a:p>
            <a:pPr lvl="0"/>
            <a:r>
              <a:rPr lang="ru-RU" dirty="0" smtClean="0"/>
              <a:t>игры;</a:t>
            </a:r>
          </a:p>
          <a:p>
            <a:pPr lvl="0"/>
            <a:r>
              <a:rPr lang="ru-RU" dirty="0" smtClean="0"/>
              <a:t>ролевые игры;</a:t>
            </a:r>
          </a:p>
          <a:p>
            <a:pPr lvl="0"/>
            <a:r>
              <a:rPr lang="ru-RU" dirty="0" smtClean="0"/>
              <a:t>рассказывание истории, сказок; </a:t>
            </a:r>
          </a:p>
          <a:p>
            <a:pPr lvl="0"/>
            <a:r>
              <a:rPr lang="ru-RU" dirty="0" smtClean="0"/>
              <a:t>изготовление газеты; </a:t>
            </a:r>
          </a:p>
          <a:p>
            <a:pPr lvl="0"/>
            <a:r>
              <a:rPr lang="ru-RU" dirty="0" smtClean="0"/>
              <a:t>опросы, анкетирование.</a:t>
            </a:r>
          </a:p>
          <a:p>
            <a:pPr lvl="0"/>
            <a:r>
              <a:rPr lang="ru-RU" i="1" u="sng" dirty="0" smtClean="0"/>
              <a:t>Экскурсии:</a:t>
            </a:r>
            <a:endParaRPr lang="ru-RU" dirty="0" smtClean="0"/>
          </a:p>
          <a:p>
            <a:pPr lvl="0"/>
            <a:r>
              <a:rPr lang="ru-RU" dirty="0" smtClean="0"/>
              <a:t>посещение библиотек;</a:t>
            </a:r>
          </a:p>
          <a:p>
            <a:pPr lvl="0"/>
            <a:r>
              <a:rPr lang="ru-RU" dirty="0" smtClean="0"/>
              <a:t>посещение  музея;</a:t>
            </a:r>
          </a:p>
          <a:p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83D68">
                <a:tint val="66000"/>
                <a:satMod val="160000"/>
              </a:srgbClr>
            </a:gs>
            <a:gs pos="50000">
              <a:srgbClr val="B83D68">
                <a:tint val="44500"/>
                <a:satMod val="160000"/>
              </a:srgbClr>
            </a:gs>
            <a:gs pos="100000">
              <a:srgbClr val="B83D68">
                <a:tint val="23500"/>
                <a:satMod val="160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5150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Социальный паспорт класса</a:t>
            </a:r>
            <a:endParaRPr lang="ru-RU" dirty="0">
              <a:solidFill>
                <a:srgbClr val="7030A0"/>
              </a:solidFill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500034" y="1397000"/>
          <a:ext cx="7119966" cy="4603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0863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1 класс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7239000" cy="5455628"/>
          </a:xfrm>
        </p:spPr>
        <p:txBody>
          <a:bodyPr/>
          <a:lstStyle/>
          <a:p>
            <a:r>
              <a:rPr lang="ru-RU" b="1" i="1" dirty="0" smtClean="0"/>
              <a:t> « Познай самого себя</a:t>
            </a:r>
            <a:r>
              <a:rPr lang="ru-RU" b="1" dirty="0" smtClean="0"/>
              <a:t>» </a:t>
            </a:r>
            <a:r>
              <a:rPr lang="ru-RU" i="1" dirty="0" smtClean="0"/>
              <a:t>- </a:t>
            </a:r>
            <a:r>
              <a:rPr lang="ru-RU" dirty="0" smtClean="0"/>
              <a:t>на первом этапе, где дошкольник уже школьник - ведущая деятельность - учёба. Происходит узнавание себя в ней, в собственном взгляде на окружающих.</a:t>
            </a:r>
          </a:p>
          <a:p>
            <a:pPr>
              <a:buNone/>
            </a:pPr>
            <a:r>
              <a:rPr lang="ru-RU" dirty="0" smtClean="0"/>
              <a:t>Цели:</a:t>
            </a:r>
          </a:p>
          <a:p>
            <a:pPr lvl="0">
              <a:buFont typeface="Wingdings" pitchFamily="2" charset="2"/>
              <a:buChar char="§"/>
            </a:pPr>
            <a:r>
              <a:rPr lang="ru-RU" dirty="0" smtClean="0"/>
              <a:t>успешная адаптация к школьной жизни; 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создание предпосылок для формирования классного коллектива; </a:t>
            </a:r>
          </a:p>
          <a:p>
            <a:pPr lvl="0">
              <a:buFont typeface="Wingdings" pitchFamily="2" charset="2"/>
              <a:buChar char="§"/>
            </a:pPr>
            <a:r>
              <a:rPr lang="ru-RU" dirty="0" smtClean="0"/>
              <a:t>активное участие родителей в жизни класса, школы.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flipV="1">
            <a:off x="457200" y="214290"/>
            <a:ext cx="7242048" cy="105750"/>
          </a:xfrm>
        </p:spPr>
        <p:txBody>
          <a:bodyPr>
            <a:normAutofit fontScale="90000"/>
          </a:bodyPr>
          <a:lstStyle/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142984"/>
            <a:ext cx="4000496" cy="52864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2050" name="Picture 2" descr="C:\Documents and Settings\Учитель начальных кл\Рабочий стол\съемки для фильма\конец фильма\DSC020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92836">
            <a:off x="3144843" y="194156"/>
            <a:ext cx="4519746" cy="3389809"/>
          </a:xfrm>
          <a:prstGeom prst="rect">
            <a:avLst/>
          </a:prstGeom>
          <a:noFill/>
        </p:spPr>
      </p:pic>
      <p:pic>
        <p:nvPicPr>
          <p:cNvPr id="2051" name="Picture 3" descr="C:\Documents and Settings\Учитель начальных кл\Рабочий стол\съемки для фильма\конец фильма\DSCN73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975420">
            <a:off x="256061" y="2819227"/>
            <a:ext cx="4736844" cy="3553839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49499">
            <a:off x="3550426" y="3422191"/>
            <a:ext cx="4402846" cy="3302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Documents and Settings\Учитель начальных кл\Мои документы\БЕЛИК\1 кл\фото 1 класс\день матери 1 класс\DSC064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6925" y="598489"/>
            <a:ext cx="4275141" cy="3206131"/>
          </a:xfrm>
          <a:prstGeom prst="rect">
            <a:avLst/>
          </a:prstGeom>
          <a:noFill/>
        </p:spPr>
      </p:pic>
      <p:pic>
        <p:nvPicPr>
          <p:cNvPr id="8" name="Picture 2" descr="C:\Documents and Settings\Учитель начальных кл\Мои документы\фильмы открыт. уроков. мероприятий\Л.Ф\DSC0182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3" y="1785925"/>
            <a:ext cx="6334136" cy="4750603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alpha val="1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Тест «Добрый ли я?»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i="1" dirty="0" smtClean="0"/>
              <a:t>0 – 6 очков.</a:t>
            </a:r>
            <a:r>
              <a:rPr lang="ru-RU" dirty="0" smtClean="0"/>
              <a:t> Общение с вами людям не совсем приятно, так как вы редко доверяете им. Видимо, на основании своего жизненного опыта вы пришли к выводу, что не стоит быть особенно добрым, так как другие этого не оценят и могут отплатить злом. Но это серьёзное заблуждение. Будьте более доброжелательны и добры, и у вас будет больше друзей.</a:t>
            </a:r>
          </a:p>
          <a:p>
            <a:r>
              <a:rPr lang="ru-RU" b="1" i="1" dirty="0" smtClean="0"/>
              <a:t>7 – 12 очков.</a:t>
            </a:r>
            <a:r>
              <a:rPr lang="ru-RU" dirty="0" smtClean="0"/>
              <a:t> Ваша доброта – вопрос случая. Вы бываете добры далеко не со всеми людьми. Это не так уж и плохо, но будьте более внимательны в своих отношениях с окружающими, более терпимы и добры даже с теми, кого совсем не знаете.</a:t>
            </a:r>
          </a:p>
          <a:p>
            <a:r>
              <a:rPr lang="ru-RU" b="1" i="1" dirty="0" smtClean="0"/>
              <a:t>13 -18 очков.</a:t>
            </a:r>
            <a:r>
              <a:rPr lang="ru-RU" dirty="0" smtClean="0"/>
              <a:t> Вы умеете общаться практически со всеми людьми. Вы по-настоящему доброжелательны и добры. Вы не отталкиваете от себя тех, кто имеет другие взгляды, но никогда не пытайтесь всем угодить.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83D68">
                <a:tint val="66000"/>
                <a:satMod val="160000"/>
              </a:srgbClr>
            </a:gs>
            <a:gs pos="50000">
              <a:srgbClr val="B83D68">
                <a:tint val="44500"/>
                <a:satMod val="160000"/>
              </a:srgbClr>
            </a:gs>
            <a:gs pos="100000">
              <a:srgbClr val="B83D68">
                <a:tint val="23500"/>
                <a:satMod val="160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80068"/>
          </a:xfrm>
        </p:spPr>
        <p:txBody>
          <a:bodyPr/>
          <a:lstStyle/>
          <a:p>
            <a:pPr algn="ctr"/>
            <a:r>
              <a:rPr lang="ru-RU" dirty="0" smtClean="0"/>
              <a:t>Добрый ли я</a:t>
            </a:r>
            <a:endParaRPr lang="ru-RU" dirty="0"/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500034" y="1071546"/>
          <a:ext cx="7072362" cy="5278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943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Уровень воспитанности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1 класса.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0" y="1357298"/>
          <a:ext cx="8072462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08630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C00000"/>
                </a:solidFill>
              </a:rPr>
              <a:t>2 класс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7239000" cy="5384190"/>
          </a:xfrm>
        </p:spPr>
        <p:txBody>
          <a:bodyPr/>
          <a:lstStyle/>
          <a:p>
            <a:r>
              <a:rPr lang="ru-RU" b="1" i="1" dirty="0" smtClean="0"/>
              <a:t>«Учись дружить»</a:t>
            </a:r>
            <a:r>
              <a:rPr lang="ru-RU" dirty="0" smtClean="0"/>
              <a:t> - на втором этапе - главное не ты мне, а я тебе. Результат совместной деятельности – забота не только о себе, но и о сверстниках, близких.</a:t>
            </a:r>
          </a:p>
          <a:p>
            <a:pPr>
              <a:buNone/>
            </a:pPr>
            <a:r>
              <a:rPr lang="ru-RU" dirty="0" smtClean="0"/>
              <a:t>Цели: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устойчивые положительные результаты обучения; </a:t>
            </a:r>
          </a:p>
          <a:p>
            <a:pPr lvl="0">
              <a:buFont typeface="Wingdings" pitchFamily="2" charset="2"/>
              <a:buChar char="§"/>
            </a:pPr>
            <a:r>
              <a:rPr lang="ru-RU" dirty="0" smtClean="0"/>
              <a:t>активное участие детей в жизни класса, школы,</a:t>
            </a:r>
          </a:p>
          <a:p>
            <a:pPr lvl="0">
              <a:buFont typeface="Wingdings" pitchFamily="2" charset="2"/>
              <a:buChar char="§"/>
            </a:pPr>
            <a:r>
              <a:rPr lang="ru-RU" dirty="0" smtClean="0"/>
              <a:t>создание органов классного самоуправления.</a:t>
            </a:r>
          </a:p>
          <a:p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alpha val="1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44" y="357166"/>
            <a:ext cx="7929618" cy="164307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На   втором году  воспитания закладываются </a:t>
            </a:r>
            <a:r>
              <a:rPr lang="ru-RU" sz="2400" u="sng" dirty="0" smtClean="0">
                <a:solidFill>
                  <a:srgbClr val="C00000"/>
                </a:solidFill>
              </a:rPr>
              <a:t>нравственные понятия   </a:t>
            </a:r>
            <a:r>
              <a:rPr lang="ru-RU" sz="2400" dirty="0" smtClean="0">
                <a:solidFill>
                  <a:srgbClr val="C00000"/>
                </a:solidFill>
              </a:rPr>
              <a:t>«дружба»,    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 «забота о близких», 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smtClean="0">
                <a:solidFill>
                  <a:srgbClr val="C00000"/>
                </a:solidFill>
              </a:rPr>
              <a:t>« сострадание»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  и «милосердие».</a:t>
            </a: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027" name="Picture 3" descr="C:\Documents and Settings\Учитель начальных кл\Мои документы\БЕЛИК\1 кл\фото 1 класс\день матери 1 класс\день матери во 2 кл фото\IMAG00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1714488"/>
            <a:ext cx="3894162" cy="3469096"/>
          </a:xfrm>
          <a:prstGeom prst="rect">
            <a:avLst/>
          </a:prstGeom>
          <a:noFill/>
        </p:spPr>
      </p:pic>
      <p:pic>
        <p:nvPicPr>
          <p:cNvPr id="5" name="Picture 2" descr="C:\Documents and Settings\Учитель начальных кл\Рабочий стол\фото 2 класс\P2110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3788566"/>
            <a:ext cx="4092579" cy="306943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0800000" flipV="1">
            <a:off x="2786049" y="6302406"/>
            <a:ext cx="26573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Игры на улице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1857364"/>
            <a:ext cx="32861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Танец для мам</a:t>
            </a:r>
            <a:endParaRPr lang="ru-RU" sz="2000" dirty="0"/>
          </a:p>
        </p:txBody>
      </p:sp>
      <p:pic>
        <p:nvPicPr>
          <p:cNvPr id="2050" name="Picture 2" descr="C:\Documents and Settings\Учитель начальных кл\Мои документы\БЕЛИК\1 кл\фото 1 класс\день матери 1 класс\день матери во 2 кл фото\P10109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500174"/>
            <a:ext cx="4000500" cy="300037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4283" y="1857364"/>
            <a:ext cx="27860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Праздник для мам</a:t>
            </a:r>
            <a:endParaRPr lang="ru-RU" sz="20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фото 2\8 любит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3634979" cy="4846638"/>
          </a:xfrm>
          <a:prstGeom prst="rect">
            <a:avLst/>
          </a:prstGeom>
          <a:noFill/>
        </p:spPr>
      </p:pic>
      <p:pic>
        <p:nvPicPr>
          <p:cNvPr id="1027" name="Picture 3" descr="E:\фото 2\любознательны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14290"/>
            <a:ext cx="3999860" cy="3000396"/>
          </a:xfrm>
          <a:prstGeom prst="rect">
            <a:avLst/>
          </a:prstGeom>
          <a:noFill/>
        </p:spPr>
      </p:pic>
      <p:pic>
        <p:nvPicPr>
          <p:cNvPr id="1028" name="Picture 4" descr="E:\фото 2\17день именинника - карава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536415"/>
            <a:ext cx="4429156" cy="3321585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Учитель начальных кл\Мои документы\БЕЛИК\фото 2 класс\папа, мама, я\P3060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19" y="285728"/>
            <a:ext cx="5810784" cy="4357718"/>
          </a:xfrm>
          <a:prstGeom prst="rect">
            <a:avLst/>
          </a:prstGeom>
          <a:noFill/>
        </p:spPr>
      </p:pic>
      <p:pic>
        <p:nvPicPr>
          <p:cNvPr id="3075" name="Picture 3" descr="C:\Documents and Settings\Учитель начальных кл\Мои документы\БЕЛИК\фото 2 класс\встреча весны 2 кл\P1010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0"/>
            <a:ext cx="5181603" cy="3886851"/>
          </a:xfrm>
          <a:prstGeom prst="rect">
            <a:avLst/>
          </a:prstGeom>
          <a:noFill/>
        </p:spPr>
      </p:pic>
      <p:pic>
        <p:nvPicPr>
          <p:cNvPr id="3076" name="Picture 4" descr="C:\Documents and Settings\Учитель начальных кл\Мои документы\БЕЛИК\фото 2 класс\субботник\P10100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08236" cy="4206880"/>
          </a:xfrm>
          <a:prstGeom prst="rect">
            <a:avLst/>
          </a:prstGeom>
          <a:noFill/>
        </p:spPr>
      </p:pic>
      <p:pic>
        <p:nvPicPr>
          <p:cNvPr id="3077" name="Picture 5" descr="C:\Documents and Settings\Учитель начальных кл\Мои документы\БЕЛИК\фото 2 класс\исследовательская работа\2 к (1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3500438"/>
            <a:ext cx="4274950" cy="32067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Уровень воспитанности детей во 2 классе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643050"/>
          <a:ext cx="8143900" cy="5214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83D68">
                <a:tint val="66000"/>
                <a:satMod val="160000"/>
              </a:srgbClr>
            </a:gs>
            <a:gs pos="50000">
              <a:srgbClr val="B83D68">
                <a:tint val="44500"/>
                <a:satMod val="160000"/>
              </a:srgbClr>
            </a:gs>
            <a:gs pos="100000">
              <a:srgbClr val="B83D68">
                <a:tint val="23500"/>
                <a:satMod val="160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8006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Национальный состав класса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714348" y="1397000"/>
          <a:ext cx="6905652" cy="4675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alpha val="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894514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  <a:tabLst>
                <a:tab pos="457200" algn="l"/>
              </a:tabLst>
            </a:pPr>
            <a:r>
              <a:rPr lang="ru-RU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Методика : </a:t>
            </a:r>
            <a:r>
              <a:rPr lang="ru-RU" sz="24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« Волшебник»</a:t>
            </a:r>
            <a:r>
              <a:rPr lang="ru-RU" sz="1800" dirty="0" smtClean="0">
                <a:latin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</a:rPr>
            </a:br>
            <a:r>
              <a:rPr lang="ru-RU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Цель: выявить ценностные ориентации личности ученика.</a:t>
            </a:r>
            <a:r>
              <a:rPr lang="ru-RU" sz="1800" dirty="0" smtClean="0">
                <a:latin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</a:rPr>
            </a:br>
            <a:r>
              <a:rPr lang="ru-RU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Ты стал волшебником на один час. Выбери, что бы ты сделал:</a:t>
            </a:r>
            <a:r>
              <a:rPr lang="ru-RU" sz="1800" dirty="0" smtClean="0">
                <a:latin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</a:rPr>
            </a:br>
            <a:endParaRPr lang="ru-RU" sz="2400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2143116"/>
            <a:ext cx="7239000" cy="4312620"/>
          </a:xfrm>
        </p:spPr>
        <p:txBody>
          <a:bodyPr>
            <a:norm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</a:pPr>
            <a:r>
              <a:rPr lang="ru-RU" sz="3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1.Отомстишь всем, кому хочешь.                                  </a:t>
            </a:r>
            <a:endParaRPr lang="ru-RU" sz="24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</a:pPr>
            <a:r>
              <a:rPr lang="ru-RU" sz="3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2. Вылечишь всех больных.                                            </a:t>
            </a:r>
            <a:endParaRPr lang="ru-RU" sz="24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</a:pPr>
            <a:r>
              <a:rPr lang="ru-RU" sz="3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3.Спасёшь мир от войны.                                                 </a:t>
            </a:r>
            <a:endParaRPr lang="ru-RU" sz="24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</a:pPr>
            <a:r>
              <a:rPr lang="ru-RU" sz="3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4. Сделаешь свою семью очень богатой.                           </a:t>
            </a:r>
            <a:endParaRPr lang="ru-RU" sz="24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</a:pPr>
            <a:r>
              <a:rPr lang="ru-RU" sz="3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5. Превратишь себя в самого умного и красивого.       </a:t>
            </a:r>
            <a:endParaRPr lang="ru-RU" sz="2400" dirty="0" smtClean="0">
              <a:latin typeface="Arial" pitchFamily="34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37192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«Волшебник»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071547"/>
          <a:ext cx="8143900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71472" y="5929330"/>
            <a:ext cx="6286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 человека сделал бы свою семью богатой, 3 человека спасли бы мир, 3 человека сделали бы себя умными., 6 человек вылечили бы всех.</a:t>
            </a:r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3719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3 класс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7239000" cy="552706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i="1" dirty="0" smtClean="0"/>
              <a:t>«Азбука коллективной жизни»</a:t>
            </a:r>
            <a:r>
              <a:rPr lang="ru-RU" dirty="0" smtClean="0"/>
              <a:t> - на третьем этапе - умение жить  и работать в коллективе, подчинение своих интересов интересам коллектива.</a:t>
            </a:r>
          </a:p>
          <a:p>
            <a:pPr>
              <a:buNone/>
            </a:pPr>
            <a:r>
              <a:rPr lang="ru-RU" dirty="0" smtClean="0"/>
              <a:t>Цели:</a:t>
            </a:r>
          </a:p>
          <a:p>
            <a:pPr lvl="0">
              <a:buFont typeface="Wingdings" pitchFamily="2" charset="2"/>
              <a:buChar char="§"/>
            </a:pPr>
            <a:r>
              <a:rPr lang="ru-RU" dirty="0" smtClean="0"/>
              <a:t>проявление интеллектуальных способностей на уровне края; </a:t>
            </a:r>
          </a:p>
          <a:p>
            <a:pPr lvl="0">
              <a:buFont typeface="Wingdings" pitchFamily="2" charset="2"/>
              <a:buChar char="§"/>
            </a:pPr>
            <a:r>
              <a:rPr lang="ru-RU" dirty="0" smtClean="0"/>
              <a:t>знание истории своей семьи, школы, достопримечательностей села, края</a:t>
            </a:r>
          </a:p>
          <a:p>
            <a:pPr lvl="0">
              <a:buFont typeface="Wingdings" pitchFamily="2" charset="2"/>
              <a:buChar char="§"/>
            </a:pPr>
            <a:r>
              <a:rPr lang="ru-RU" dirty="0" smtClean="0"/>
              <a:t>умение организовывать под руководством учителя внеклассные мероприятия; </a:t>
            </a:r>
          </a:p>
          <a:p>
            <a:pPr lvl="0">
              <a:buFont typeface="Wingdings" pitchFamily="2" charset="2"/>
              <a:buChar char="§"/>
            </a:pPr>
            <a:r>
              <a:rPr lang="ru-RU" dirty="0" smtClean="0"/>
              <a:t>ощущение ответственности за совершаемые поступки.</a:t>
            </a:r>
          </a:p>
          <a:p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alpha val="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20" y="0"/>
            <a:ext cx="6956455" cy="521495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51201" name="Picture 1" descr="E:\фото 2\6 дружит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3429000"/>
            <a:ext cx="4571236" cy="3429000"/>
          </a:xfrm>
          <a:prstGeom prst="rect">
            <a:avLst/>
          </a:prstGeom>
          <a:noFill/>
        </p:spPr>
      </p:pic>
      <p:pic>
        <p:nvPicPr>
          <p:cNvPr id="51202" name="Picture 2" descr="E:\фото 2\20 субботн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0"/>
            <a:ext cx="4822826" cy="3617724"/>
          </a:xfrm>
          <a:prstGeom prst="rect">
            <a:avLst/>
          </a:prstGeom>
          <a:noFill/>
        </p:spPr>
      </p:pic>
      <p:pic>
        <p:nvPicPr>
          <p:cNvPr id="51203" name="Picture 3" descr="E:\фото 2\15 день учителя 3 кл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42984"/>
            <a:ext cx="4846358" cy="3635376"/>
          </a:xfrm>
          <a:prstGeom prst="rect">
            <a:avLst/>
          </a:prstGeom>
          <a:noFill/>
        </p:spPr>
      </p:pic>
      <p:pic>
        <p:nvPicPr>
          <p:cNvPr id="5122" name="Picture 2" descr="C:\Documents and Settings\Учитель начальных кл\Мои документы\БЕЛИК\фото 2 класс\новый год 2014\P1010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1714488"/>
            <a:ext cx="5480509" cy="4110033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Уровень воспитанности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 3 класса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0" y="1285860"/>
          <a:ext cx="8143900" cy="5572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10001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100" dirty="0" smtClean="0">
                <a:solidFill>
                  <a:srgbClr val="C00000"/>
                </a:solidFill>
              </a:rPr>
              <a:t>Динамика прослеживания уровня воспитанности учащихся за 3 года.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473200"/>
          <a:ext cx="8143900" cy="5170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alpha val="3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322878"/>
          </a:xfrm>
        </p:spPr>
        <p:txBody>
          <a:bodyPr>
            <a:normAutofit fontScale="90000"/>
          </a:bodyPr>
          <a:lstStyle/>
          <a:p>
            <a:r>
              <a:rPr lang="ru-RU" sz="4000" i="1" dirty="0" smtClean="0">
                <a:solidFill>
                  <a:srgbClr val="C00000"/>
                </a:solidFill>
              </a:rPr>
              <a:t>4 класс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714356"/>
            <a:ext cx="7239000" cy="6143644"/>
          </a:xfrm>
        </p:spPr>
        <p:txBody>
          <a:bodyPr>
            <a:normAutofit fontScale="55000" lnSpcReduction="20000"/>
          </a:bodyPr>
          <a:lstStyle/>
          <a:p>
            <a:r>
              <a:rPr lang="ru-RU" sz="5100" b="1" i="1" dirty="0" smtClean="0"/>
              <a:t>«Вместе мы сила»</a:t>
            </a:r>
            <a:r>
              <a:rPr lang="ru-RU" sz="5100" i="1" dirty="0" smtClean="0"/>
              <a:t>- </a:t>
            </a:r>
            <a:r>
              <a:rPr lang="ru-RU" sz="5100" dirty="0" smtClean="0"/>
              <a:t>на завершающем этапе - от авторитарности управления к демократичности, приём самостоятельных решений, самостоятельный  анализ своей деятельности, поступков.</a:t>
            </a:r>
          </a:p>
          <a:p>
            <a:pPr>
              <a:buNone/>
            </a:pPr>
            <a:r>
              <a:rPr lang="ru-RU" sz="5100" dirty="0" smtClean="0"/>
              <a:t>Цели:</a:t>
            </a:r>
          </a:p>
          <a:p>
            <a:pPr lvl="0">
              <a:buFont typeface="Wingdings" pitchFamily="2" charset="2"/>
              <a:buChar char="§"/>
            </a:pPr>
            <a:r>
              <a:rPr lang="ru-RU" sz="5100" dirty="0" smtClean="0"/>
              <a:t>овладение методами самовоспитания, самоконтроля; </a:t>
            </a:r>
          </a:p>
          <a:p>
            <a:pPr lvl="0">
              <a:buFont typeface="Wingdings" pitchFamily="2" charset="2"/>
              <a:buChar char="§"/>
            </a:pPr>
            <a:r>
              <a:rPr lang="ru-RU" sz="5100" dirty="0" smtClean="0"/>
              <a:t>проявление самостоятельной творческой активности; </a:t>
            </a:r>
          </a:p>
          <a:p>
            <a:pPr lvl="0">
              <a:buFont typeface="Wingdings" pitchFamily="2" charset="2"/>
              <a:buChar char="§"/>
            </a:pPr>
            <a:r>
              <a:rPr lang="ru-RU" sz="5100" dirty="0" smtClean="0"/>
              <a:t>умение самостоятельно организовывать и проводить мероприятия разной направленности; </a:t>
            </a:r>
          </a:p>
          <a:p>
            <a:pPr lvl="0">
              <a:buFont typeface="Wingdings" pitchFamily="2" charset="2"/>
              <a:buChar char="§"/>
            </a:pPr>
            <a:r>
              <a:rPr lang="ru-RU" sz="5100" dirty="0" smtClean="0"/>
              <a:t>обеспечение гармонии взаимоотношений семьи и школы;</a:t>
            </a:r>
          </a:p>
          <a:p>
            <a:pPr>
              <a:buNone/>
            </a:pPr>
            <a:endParaRPr lang="ru-RU" sz="5100" dirty="0" smtClean="0">
              <a:solidFill>
                <a:srgbClr val="C00000"/>
              </a:solidFill>
            </a:endParaRPr>
          </a:p>
          <a:p>
            <a:endParaRPr lang="ru-RU" sz="3200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alpha val="1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0856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7239000" cy="5598504"/>
          </a:xfrm>
        </p:spPr>
        <p:txBody>
          <a:bodyPr/>
          <a:lstStyle/>
          <a:p>
            <a:r>
              <a:rPr lang="ru-RU" b="1" dirty="0" smtClean="0"/>
              <a:t>Предполагаемым результатом</a:t>
            </a:r>
            <a:r>
              <a:rPr lang="ru-RU" dirty="0" smtClean="0"/>
              <a:t> данной воспитательной программы  является    формирование у детей навыков </a:t>
            </a:r>
            <a:r>
              <a:rPr lang="ru-RU" b="1" dirty="0" smtClean="0"/>
              <a:t>самостоятельности: самоанализа,</a:t>
            </a:r>
            <a:r>
              <a:rPr lang="ru-RU" dirty="0" smtClean="0"/>
              <a:t> </a:t>
            </a:r>
            <a:r>
              <a:rPr lang="ru-RU" b="1" dirty="0" smtClean="0"/>
              <a:t>самооценки, </a:t>
            </a:r>
            <a:r>
              <a:rPr lang="ru-RU" b="1" dirty="0" smtClean="0"/>
              <a:t>самоуправления</a:t>
            </a:r>
            <a:r>
              <a:rPr lang="ru-RU" b="1" dirty="0" smtClean="0"/>
              <a:t>.</a:t>
            </a:r>
            <a:r>
              <a:rPr lang="ru-RU" dirty="0" smtClean="0"/>
              <a:t> Это необходимо учащимся при переходе  в среднее  образовательное звено. Они должны уметь анализировать свою деятельность, не бояться принимать самостоятельно решение, уметь отвечать за свои поступки, передавать свой опыт своим сверстникам.</a:t>
            </a:r>
          </a:p>
          <a:p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82307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Результативность программы подтверждают грамоты, полученные классом .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dirty="0"/>
          </a:p>
        </p:txBody>
      </p:sp>
      <p:pic>
        <p:nvPicPr>
          <p:cNvPr id="2050" name="Picture 2" descr="F:\фото 2\конкурс чтецо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1609725"/>
            <a:ext cx="4310062" cy="3232546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357298"/>
            <a:ext cx="4003669" cy="300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786118"/>
            <a:ext cx="4071966" cy="305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 descr="C:\Documents and Settings\Учитель начальных кл\Мои документы\БЕЛИК\фото 2 класс\1 мест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929066"/>
            <a:ext cx="3608306" cy="2706682"/>
          </a:xfrm>
          <a:prstGeom prst="rect">
            <a:avLst/>
          </a:prstGeom>
          <a:noFill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1878832"/>
            <a:ext cx="4714908" cy="35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FFFF00"/>
                </a:solidFill>
              </a:rPr>
              <a:t>С П А С И Б О</a:t>
            </a:r>
            <a:br>
              <a:rPr lang="ru-RU" sz="4000" dirty="0" smtClean="0">
                <a:solidFill>
                  <a:srgbClr val="FFFF00"/>
                </a:solidFill>
              </a:rPr>
            </a:br>
            <a:r>
              <a:rPr lang="ru-RU" sz="4000" dirty="0" smtClean="0">
                <a:solidFill>
                  <a:srgbClr val="FFFF00"/>
                </a:solidFill>
              </a:rPr>
              <a:t> ЗА  ВНИМАНИЕ!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Picture 2" descr="C:\Documents and Settings\Учитель начальных кл\Мои документы\Мои рисунки\рисунки к праздникам\1klas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025" y="2089944"/>
            <a:ext cx="4705350" cy="3886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83D68">
                <a:tint val="66000"/>
                <a:satMod val="160000"/>
              </a:srgbClr>
            </a:gs>
            <a:gs pos="50000">
              <a:srgbClr val="B83D68">
                <a:tint val="44500"/>
                <a:satMod val="160000"/>
              </a:srgbClr>
            </a:gs>
            <a:gs pos="100000">
              <a:srgbClr val="B83D68">
                <a:tint val="23500"/>
                <a:satMod val="160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5150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Состав семей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428596" y="1397000"/>
          <a:ext cx="7191404" cy="4960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428596" y="1397000"/>
          <a:ext cx="7191404" cy="4460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22944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Обра</a:t>
            </a:r>
            <a:r>
              <a:rPr lang="ru-RU" i="1" dirty="0" smtClean="0">
                <a:solidFill>
                  <a:schemeClr val="tx1"/>
                </a:solidFill>
              </a:rPr>
              <a:t>з</a:t>
            </a:r>
            <a:r>
              <a:rPr lang="ru-RU" dirty="0" smtClean="0">
                <a:solidFill>
                  <a:schemeClr val="tx1"/>
                </a:solidFill>
              </a:rPr>
              <a:t>ование родителей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8006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Социальный статус родителей</a:t>
            </a:r>
            <a:endParaRPr lang="ru-RU" sz="2800" dirty="0">
              <a:solidFill>
                <a:schemeClr val="tx1"/>
              </a:solidFill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571472" y="1357298"/>
          <a:ext cx="7048528" cy="4246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0863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Материальная обеспеченность родителей</a:t>
            </a: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500034" y="1397000"/>
          <a:ext cx="7119966" cy="4746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rgbClr val="0000FF"/>
                </a:solidFill>
              </a:rPr>
              <a:t>Вывод: </a:t>
            </a:r>
            <a:br>
              <a:rPr lang="ru-RU" sz="3600" dirty="0" smtClean="0">
                <a:solidFill>
                  <a:srgbClr val="0000FF"/>
                </a:solidFill>
              </a:rPr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071546"/>
            <a:ext cx="7239000" cy="538419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Большая часть детей живет в многодетных семьях- значит они имеют навыки жизни в социуме, в коллективе.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Мамы у большинства детей домохозяйки -значит они имеют возможность встречать и провожать ребенка.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Большинство родителей имеют   средне специальное образование - значит есть культ знаний.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Все дети бесконечно талантливы, артистичны, интересны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2042</TotalTime>
  <Words>1195</Words>
  <Application>Microsoft Office PowerPoint</Application>
  <PresentationFormat>Экран (4:3)</PresentationFormat>
  <Paragraphs>171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7" baseType="lpstr">
      <vt:lpstr>Arial</vt:lpstr>
      <vt:lpstr>Calibri</vt:lpstr>
      <vt:lpstr>Comic Sans MS</vt:lpstr>
      <vt:lpstr>Times New Roman</vt:lpstr>
      <vt:lpstr>Trebuchet MS</vt:lpstr>
      <vt:lpstr>Wingdings</vt:lpstr>
      <vt:lpstr>Wingdings 2</vt:lpstr>
      <vt:lpstr>Изящная</vt:lpstr>
      <vt:lpstr>«Вместе в будущее» </vt:lpstr>
      <vt:lpstr>             Я и мой класс</vt:lpstr>
      <vt:lpstr>Социальный паспорт класса</vt:lpstr>
      <vt:lpstr>Национальный состав класса</vt:lpstr>
      <vt:lpstr>Состав семей</vt:lpstr>
      <vt:lpstr>Образование родителей</vt:lpstr>
      <vt:lpstr>Социальный статус родителей</vt:lpstr>
      <vt:lpstr>Материальная обеспеченность родителей</vt:lpstr>
      <vt:lpstr>Вывод:  </vt:lpstr>
      <vt:lpstr>Презентация PowerPoint</vt:lpstr>
      <vt:lpstr>Цель программы  «вместе  в  будущее»</vt:lpstr>
      <vt:lpstr>ЗАДАЧИ:</vt:lpstr>
      <vt:lpstr>Содержание программы: </vt:lpstr>
      <vt:lpstr>Принципы построения воспитательной работы:</vt:lpstr>
      <vt:lpstr>Приоритетные направления развития воспитания школьников. </vt:lpstr>
      <vt:lpstr>Презентация PowerPoint</vt:lpstr>
      <vt:lpstr>Презентация PowerPoint</vt:lpstr>
      <vt:lpstr>Презентация PowerPoint</vt:lpstr>
      <vt:lpstr>Презентация PowerPoint</vt:lpstr>
      <vt:lpstr>3. «Мое здоровье»  </vt:lpstr>
      <vt:lpstr>Презентация PowerPoint</vt:lpstr>
      <vt:lpstr>4. «Нравственность» </vt:lpstr>
      <vt:lpstr>Презентация PowerPoint</vt:lpstr>
      <vt:lpstr>5. «Я и природа» </vt:lpstr>
      <vt:lpstr>Презентация PowerPoint</vt:lpstr>
      <vt:lpstr>  6. «Я и семья» </vt:lpstr>
      <vt:lpstr>Презентация PowerPoint</vt:lpstr>
      <vt:lpstr>средства воспитания: </vt:lpstr>
      <vt:lpstr>ФОРМЫ РАБОТЫ: </vt:lpstr>
      <vt:lpstr>1 класс</vt:lpstr>
      <vt:lpstr>Презентация PowerPoint</vt:lpstr>
      <vt:lpstr>Тест «Добрый ли я?» </vt:lpstr>
      <vt:lpstr>Добрый ли я</vt:lpstr>
      <vt:lpstr>Уровень воспитанности  1 класса.</vt:lpstr>
      <vt:lpstr> 2 класс</vt:lpstr>
      <vt:lpstr>На   втором году  воспитания закладываются нравственные понятия   «дружба»,       «забота о близких»,  « сострадание»    и «милосердие». </vt:lpstr>
      <vt:lpstr>Презентация PowerPoint</vt:lpstr>
      <vt:lpstr>Презентация PowerPoint</vt:lpstr>
      <vt:lpstr>Уровень воспитанности детей во 2 классе</vt:lpstr>
      <vt:lpstr>Методика : « Волшебник»     Цель: выявить ценностные ориентации личности ученика. Ты стал волшебником на один час. Выбери, что бы ты сделал: </vt:lpstr>
      <vt:lpstr>«Волшебник»</vt:lpstr>
      <vt:lpstr>3 класс</vt:lpstr>
      <vt:lpstr> </vt:lpstr>
      <vt:lpstr>Уровень воспитанности  3 класса</vt:lpstr>
      <vt:lpstr> Динамика прослеживания уровня воспитанности учащихся за 3 года.</vt:lpstr>
      <vt:lpstr>4 класс</vt:lpstr>
      <vt:lpstr>Презентация PowerPoint</vt:lpstr>
      <vt:lpstr>Результативность программы подтверждают грамоты, полученные классом . </vt:lpstr>
      <vt:lpstr>С П А С И Б О  ЗА  ВНИМАНИЕ!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 вместе</dc:title>
  <dc:creator>Zver</dc:creator>
  <cp:lastModifiedBy>user</cp:lastModifiedBy>
  <cp:revision>309</cp:revision>
  <dcterms:created xsi:type="dcterms:W3CDTF">2010-03-29T13:45:51Z</dcterms:created>
  <dcterms:modified xsi:type="dcterms:W3CDTF">2020-11-23T09:00:45Z</dcterms:modified>
</cp:coreProperties>
</file>