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59" r:id="rId11"/>
    <p:sldId id="268" r:id="rId12"/>
    <p:sldId id="269" r:id="rId13"/>
    <p:sldId id="271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F983"/>
    <a:srgbClr val="C6FCC2"/>
    <a:srgbClr val="E6F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AA741-C845-4355-986C-2066E082684F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95435F-1932-412E-B809-3EBF6E21A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7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65675" cy="3475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166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4525" y="914400"/>
            <a:ext cx="5570538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65675" cy="3475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1351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44525" y="914400"/>
            <a:ext cx="5570538" cy="31337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65675" cy="3475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0923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65675" cy="3475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0498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65675" cy="3475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9257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50850" y="804863"/>
            <a:ext cx="5956300" cy="33512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46163" y="4352925"/>
            <a:ext cx="4765675" cy="34750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3702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 smtClean="0"/>
              <a:t>После целей первый диалог.</a:t>
            </a:r>
          </a:p>
        </p:txBody>
      </p:sp>
    </p:spTree>
    <p:extLst>
      <p:ext uri="{BB962C8B-B14F-4D97-AF65-F5344CB8AC3E}">
        <p14:creationId xmlns:p14="http://schemas.microsoft.com/office/powerpoint/2010/main" val="518870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51B9B-A3A1-4F98-BC6A-71CAA9047F60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9587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8F3B2C5-A57A-48FF-99F6-F9848365FA45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6FEE571-A993-420F-9DE8-B4540A292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4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2C5-A57A-48FF-99F6-F9848365FA45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E571-A993-420F-9DE8-B4540A292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00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F3B2C5-A57A-48FF-99F6-F9848365FA45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FEE571-A993-420F-9DE8-B4540A292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35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F3B2C5-A57A-48FF-99F6-F9848365FA45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FEE571-A993-420F-9DE8-B4540A2924E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0533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F3B2C5-A57A-48FF-99F6-F9848365FA45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FEE571-A993-420F-9DE8-B4540A292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98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2C5-A57A-48FF-99F6-F9848365FA45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E571-A993-420F-9DE8-B4540A292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78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2C5-A57A-48FF-99F6-F9848365FA45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E571-A993-420F-9DE8-B4540A292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39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2C5-A57A-48FF-99F6-F9848365FA45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E571-A993-420F-9DE8-B4540A292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36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F3B2C5-A57A-48FF-99F6-F9848365FA45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FEE571-A993-420F-9DE8-B4540A292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71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2C5-A57A-48FF-99F6-F9848365FA45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E571-A993-420F-9DE8-B4540A292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75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F3B2C5-A57A-48FF-99F6-F9848365FA45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6FEE571-A993-420F-9DE8-B4540A292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48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2C5-A57A-48FF-99F6-F9848365FA45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E571-A993-420F-9DE8-B4540A292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2C5-A57A-48FF-99F6-F9848365FA45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E571-A993-420F-9DE8-B4540A292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69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2C5-A57A-48FF-99F6-F9848365FA45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E571-A993-420F-9DE8-B4540A292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03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2C5-A57A-48FF-99F6-F9848365FA45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E571-A993-420F-9DE8-B4540A292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9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2C5-A57A-48FF-99F6-F9848365FA45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E571-A993-420F-9DE8-B4540A292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639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2C5-A57A-48FF-99F6-F9848365FA45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EE571-A993-420F-9DE8-B4540A292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2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3B2C5-A57A-48FF-99F6-F9848365FA45}" type="datetimeFigureOut">
              <a:rPr lang="ru-RU" smtClean="0"/>
              <a:t>15.04.2017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EE571-A993-420F-9DE8-B4540A2924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512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7893" y="2492905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ru-RU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технологии </a:t>
            </a:r>
            <a:r>
              <a:rPr lang="ru-RU" b="1" cap="none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 на уроках</a:t>
            </a:r>
            <a:br>
              <a:rPr lang="ru-RU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cap="none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34018" y="3405453"/>
            <a:ext cx="397416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cap="none" spc="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Подготовила: учитель</a:t>
            </a:r>
          </a:p>
          <a:p>
            <a:r>
              <a:rPr lang="ru-RU" sz="280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МБОУ СОШ № 3</a:t>
            </a:r>
          </a:p>
          <a:p>
            <a:r>
              <a:rPr lang="ru-RU" sz="2800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А. В. Фадеева</a:t>
            </a:r>
            <a:endParaRPr lang="ru-RU" sz="2800" cap="none" spc="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139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08669" y="1412253"/>
            <a:ext cx="11951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Урок русского языка в 3 классе по теме «Анализ и образование «необычных» слов, в том числе и сложных слов».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120791"/>
              </p:ext>
            </p:extLst>
          </p:nvPr>
        </p:nvGraphicFramePr>
        <p:xfrm>
          <a:off x="978282" y="1823058"/>
          <a:ext cx="10820400" cy="1066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410200"/>
                <a:gridCol w="54102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Учитель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Ученики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В словах записанных на доске, выделите корень.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 Все согласны?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Ученица у доски в слове «мухоловка» выделяет один корень.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Нет. В слове «мухоловка» два корня: -мух- и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-лов-.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36688" y="303812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Урок русского языка в 4 классе по теме «Глаголы 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 </a:t>
            </a:r>
            <a:r>
              <a:rPr lang="be-BY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спряже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144005"/>
              </p:ext>
            </p:extLst>
          </p:nvPr>
        </p:nvGraphicFramePr>
        <p:xfrm>
          <a:off x="306880" y="3698661"/>
          <a:ext cx="6077585" cy="2987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82653"/>
                <a:gridCol w="279493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Учитель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Ученики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Какую тему проходили на прошлом уроке?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Поупражняемся в определении спряжения глаголов (даются глаголы)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А теперь определите спряжение глаголов «смотреть» и «стелить»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Давайте проверим. Я проспрягала эти глаголы на доске. Что вы заметили?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Спряжение глаголов.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Выполняют задание.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Смотреть – глагол первого спряжения, стелить – второго.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Смотреть – глагол второго спряжения, а стелить – первого.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384465" y="35106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Урок математики в 3 классе по теме «Умножение двузначного числа на однозначное»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062168"/>
              </p:ext>
            </p:extLst>
          </p:nvPr>
        </p:nvGraphicFramePr>
        <p:xfrm>
          <a:off x="6697961" y="4238248"/>
          <a:ext cx="5100721" cy="2133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09036"/>
                <a:gridCol w="269168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Учитель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Ученики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На доске дан ряд чисел. Что это за числа?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Выпишите в столбик однозначные числа и умножьте их на 7.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Выпишите в другой столбик двузначные числа и тоже умножьте их на 7.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Однозначные и двузначные.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Выполняют.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Испытывают затруднение.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372663" y="220179"/>
            <a:ext cx="66046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Примеры приёмов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создания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проблемных ситуаций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3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1821" y="1458866"/>
            <a:ext cx="11745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Урок русского языка в 3 классе по теме «Анализ и образование «необычных» слов, в том числе и сложных слов».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101454"/>
              </p:ext>
            </p:extLst>
          </p:nvPr>
        </p:nvGraphicFramePr>
        <p:xfrm>
          <a:off x="566670" y="1877804"/>
          <a:ext cx="11269014" cy="1066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577779"/>
                <a:gridCol w="669123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Учитель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Ученики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Сколько мнений в классе? (Побуждение к осознанию противоречия)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Какой же вопрос возникает?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Два разных мнения (осознание противоречия).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Кто прав? Сколько корней в слове «мухоловка»? (Учебная проблема как вопрос)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1821" y="30704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Урок русского языка в 4 классе по теме «Глаголы  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 </a:t>
            </a:r>
            <a:r>
              <a:rPr lang="be-BY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спряже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101351"/>
              </p:ext>
            </p:extLst>
          </p:nvPr>
        </p:nvGraphicFramePr>
        <p:xfrm>
          <a:off x="222906" y="3740651"/>
          <a:ext cx="5545351" cy="29263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50766"/>
                <a:gridCol w="2894585"/>
              </a:tblGrid>
              <a:tr h="2251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Учитель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Ученики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12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Итак, что вы хотели сделать?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Какое правило применили?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Получилось выполнить задание? (Побуждение к осознанию противоречия)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Значит, что это за глаголы? Какой будет тема урока? (Побуждение к формулированию проблемы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Определить спряжение глаголов.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Правило о спряжении.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Нет, не получилось (осознание неприменимости известного правила).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Глаголы – исключения (учебная проблема как тема </a:t>
                      </a:r>
                      <a:r>
                        <a:rPr lang="ru-RU" sz="1400" dirty="0" smtClean="0">
                          <a:effectLst/>
                        </a:rPr>
                        <a:t>урока)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27821" y="30438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Урок математики в 3 классе по теме «Умножение двузначного числа на однозначное»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020579"/>
              </p:ext>
            </p:extLst>
          </p:nvPr>
        </p:nvGraphicFramePr>
        <p:xfrm>
          <a:off x="6202885" y="3679948"/>
          <a:ext cx="5774467" cy="2987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72981"/>
                <a:gridCol w="320148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Учитель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Ученики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Вы смогли выполнить моё задание?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Почему же это задание не получилось? Чем оно отличается от предыдущего? (Побуждение к осознанию противоречия)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Какова же будет тема нашего урока? ( Побуждение к формулированию проблемы)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Нет, не смогли.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В первом случае мы умножали однозначные на однозначные числа, здесь надо умножать двузначные числа на однозначные, а мы этого ещё не умеем (осознание затруднения)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Умножение двузначного числа на однозначное (учебная проблема как тема урока)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72663" y="220179"/>
            <a:ext cx="66046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Примеры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формулирования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чебной проблемы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84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8979" y="1469776"/>
            <a:ext cx="11590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Урок русского языка в 3 классе по теме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Анализ и образование «необычных» слов, в том числе и сложных слов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730252"/>
              </p:ext>
            </p:extLst>
          </p:nvPr>
        </p:nvGraphicFramePr>
        <p:xfrm>
          <a:off x="2395997" y="2016893"/>
          <a:ext cx="7816947" cy="46939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63888"/>
                <a:gridCol w="4353059"/>
              </a:tblGrid>
              <a:tr h="167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Учитель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97" marR="58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Ученики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97" marR="58797" marT="0" marB="0"/>
                </a:tc>
              </a:tr>
              <a:tr h="3341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Использует подводящий диалог.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Давайте попробуем найти ответ на ваш вопрос.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Почему птичка так называется?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Запишите «ловит мух»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Подберите и запишите однокоренные слова к слову «муха». Выделите корень.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Подберите однокоренные слова к слову «ловит». Выделите в них корень.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Есть ли корни  -мух- и  -лов- в слове «мухоловка»?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Так сколько же корней в слове «мухоловка»?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Такие слова называются сложными. Сформулируйте определение.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97" marR="587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Формулирует вопрос: сколько корней в слове «мухоловка»?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Она ловит мух.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Да, есть.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Два корня.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Сложными называются слова с двумя корнями (открытие нового знания)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797" marR="58797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413420" y="33788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Подводящий к открытию </a:t>
            </a: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знания диалог</a:t>
            </a:r>
            <a:endParaRPr lang="ru-RU" sz="2800" dirty="0"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123\Desktop\ca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t="5128" r="2552" b="6528"/>
          <a:stretch/>
        </p:blipFill>
        <p:spPr bwMode="auto">
          <a:xfrm>
            <a:off x="8416723" y="2274673"/>
            <a:ext cx="3487539" cy="424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2209800" cy="6858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Эталон: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701611" y="1285270"/>
            <a:ext cx="10020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знаковая фиксация способа действия (знаковая фиксация </a:t>
            </a:r>
            <a:r>
              <a:rPr lang="en-US" altLang="ru-RU" sz="28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4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831242" y="1814432"/>
            <a:ext cx="16002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b="1" i="1" u="sng" dirty="0"/>
              <a:t>x</a:t>
            </a:r>
            <a:r>
              <a:rPr lang="ru-RU" altLang="ru-RU" sz="2000" b="1" i="1" dirty="0"/>
              <a:t> + </a:t>
            </a:r>
            <a:r>
              <a:rPr lang="ru-RU" altLang="ru-RU" sz="2000" b="1" i="1" u="sng" dirty="0"/>
              <a:t>а</a:t>
            </a:r>
            <a:r>
              <a:rPr lang="ru-RU" altLang="ru-RU" sz="2000" b="1" i="1" dirty="0"/>
              <a:t> =</a:t>
            </a:r>
            <a:r>
              <a:rPr lang="en-US" altLang="ru-RU" sz="2000" b="1" i="1" dirty="0"/>
              <a:t>  </a:t>
            </a:r>
            <a:r>
              <a:rPr lang="ru-RU" altLang="ru-RU" sz="2000" b="1" i="1" dirty="0"/>
              <a:t> </a:t>
            </a:r>
            <a:r>
              <a:rPr lang="en-US" altLang="ru-RU" sz="2000" b="1" i="1" dirty="0"/>
              <a:t>b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sz="2000" b="1" i="1" dirty="0"/>
              <a:t>x = b – a</a:t>
            </a:r>
            <a:endParaRPr lang="ru-RU" altLang="ru-RU" sz="2000" b="1" i="1" dirty="0"/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4800600" y="18288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831242" y="2895600"/>
            <a:ext cx="571500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b="1"/>
              <a:t> </a:t>
            </a:r>
            <a:r>
              <a:rPr lang="ru-RU" altLang="ru-RU" sz="2000" b="1"/>
              <a:t>Чтобы найти часть надо из целого</a:t>
            </a:r>
            <a:endParaRPr lang="en-US" altLang="ru-RU" sz="2000" b="1"/>
          </a:p>
          <a:p>
            <a:pPr eaLnBrk="1" hangingPunct="1">
              <a:spcBef>
                <a:spcPct val="50000"/>
              </a:spcBef>
            </a:pPr>
            <a:r>
              <a:rPr lang="ru-RU" altLang="ru-RU" sz="2000" b="1"/>
              <a:t> вычесть</a:t>
            </a:r>
            <a:r>
              <a:rPr lang="en-US" altLang="ru-RU" sz="2000" b="1"/>
              <a:t> </a:t>
            </a:r>
            <a:r>
              <a:rPr lang="ru-RU" altLang="ru-RU" sz="2000" b="1"/>
              <a:t>другую часть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>
            <a:off x="4114800" y="4724400"/>
            <a:ext cx="2743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715000" y="4648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429001" y="5410201"/>
            <a:ext cx="4054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4000" b="1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724400" y="4724401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b="1" i="1"/>
              <a:t>x</a:t>
            </a:r>
            <a:endParaRPr lang="ru-RU" altLang="ru-RU" sz="2000" b="1" i="1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096000" y="4724401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b="1" i="1"/>
              <a:t>a</a:t>
            </a:r>
            <a:endParaRPr lang="ru-RU" altLang="ru-RU" sz="2000" b="1" i="1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5486400" y="4038601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000" b="1" i="1"/>
              <a:t>b</a:t>
            </a:r>
            <a:endParaRPr lang="ru-RU" altLang="ru-RU" sz="2000" b="1" i="1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3825876" y="3881438"/>
            <a:ext cx="3657600" cy="208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ru-RU" sz="4000" b="1"/>
          </a:p>
          <a:p>
            <a:pPr eaLnBrk="1" hangingPunct="1">
              <a:spcBef>
                <a:spcPct val="50000"/>
              </a:spcBef>
            </a:pPr>
            <a:endParaRPr lang="en-US" altLang="ru-RU" sz="2000" b="1" i="1" u="sng"/>
          </a:p>
          <a:p>
            <a:pPr eaLnBrk="1" hangingPunct="1">
              <a:spcBef>
                <a:spcPct val="50000"/>
              </a:spcBef>
            </a:pPr>
            <a:r>
              <a:rPr lang="en-US" altLang="ru-RU" sz="2000" b="1" i="1" u="sng"/>
              <a:t>x</a:t>
            </a:r>
            <a:r>
              <a:rPr lang="ru-RU" altLang="ru-RU" sz="2000" b="1" i="1"/>
              <a:t> + </a:t>
            </a:r>
            <a:r>
              <a:rPr lang="ru-RU" altLang="ru-RU" sz="2000" b="1" i="1" u="sng"/>
              <a:t>а</a:t>
            </a:r>
            <a:r>
              <a:rPr lang="ru-RU" altLang="ru-RU" sz="2000" b="1" i="1"/>
              <a:t> =</a:t>
            </a:r>
            <a:r>
              <a:rPr lang="en-US" altLang="ru-RU" sz="2000" b="1" i="1"/>
              <a:t>  </a:t>
            </a:r>
            <a:r>
              <a:rPr lang="ru-RU" altLang="ru-RU" sz="2000" b="1" i="1"/>
              <a:t> </a:t>
            </a:r>
            <a:r>
              <a:rPr lang="en-US" altLang="ru-RU" sz="2000" b="1" i="1"/>
              <a:t>b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 sz="2000" b="1" i="1"/>
              <a:t>x = b – a</a:t>
            </a:r>
            <a:endParaRPr lang="ru-RU" altLang="ru-RU" sz="4000" b="1"/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4800600" y="5105400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67" name="AutoShape 15"/>
          <p:cNvSpPr>
            <a:spLocks/>
          </p:cNvSpPr>
          <p:nvPr/>
        </p:nvSpPr>
        <p:spPr bwMode="auto">
          <a:xfrm rot="5400000">
            <a:off x="5372100" y="3238500"/>
            <a:ext cx="228600" cy="2743200"/>
          </a:xfrm>
          <a:prstGeom prst="leftBracket">
            <a:avLst>
              <a:gd name="adj" fmla="val 100000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3167869" y="175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400" b="1" dirty="0"/>
              <a:t>I.</a:t>
            </a:r>
            <a:endParaRPr lang="ru-RU" altLang="ru-RU" sz="2400" b="1" dirty="0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153380" y="2819401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400" b="1" dirty="0"/>
              <a:t>II.</a:t>
            </a:r>
            <a:endParaRPr lang="ru-RU" altLang="ru-RU" sz="2400" b="1" dirty="0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3153871" y="3851746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400" b="1" dirty="0"/>
              <a:t>III.</a:t>
            </a:r>
            <a:endParaRPr lang="ru-RU" alt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76600" y="290810"/>
            <a:ext cx="887032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Первичное закрепление. </a:t>
            </a:r>
          </a:p>
          <a:p>
            <a:pPr algn="ctr"/>
            <a:r>
              <a:rPr lang="ru-RU" sz="3200" b="1" dirty="0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работа. Проверка по эталону</a:t>
            </a:r>
            <a:endParaRPr lang="ru-RU" sz="3200" b="1" dirty="0">
              <a:ln/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41" y="3292161"/>
            <a:ext cx="3088068" cy="25244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7022" y="1468402"/>
            <a:ext cx="11270177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ru-RU" alt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этапа:</a:t>
            </a:r>
          </a:p>
          <a:p>
            <a:pPr>
              <a:spcBef>
                <a:spcPct val="30000"/>
              </a:spcBef>
            </a:pPr>
            <a:r>
              <a:rPr lang="ru-RU" alt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соотнесение цели урока и его результатов, самооценка работы на уроке, осознание метода построения нового знания.</a:t>
            </a:r>
            <a:endParaRPr lang="ru-RU" altLang="ru-RU"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4109" y="2733794"/>
            <a:ext cx="820871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85000"/>
              </a:spcBef>
            </a:pPr>
            <a:r>
              <a:rPr lang="ru-RU" alt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Фиксация нового содержания</a:t>
            </a:r>
          </a:p>
          <a:p>
            <a:pPr>
              <a:spcBef>
                <a:spcPct val="85000"/>
              </a:spcBef>
            </a:pPr>
            <a:r>
              <a:rPr lang="ru-RU" alt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Рефлексия </a:t>
            </a:r>
            <a:r>
              <a:rPr lang="ru-RU" alt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деятельности </a:t>
            </a:r>
            <a:r>
              <a:rPr lang="ru-RU" alt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затруднение, цель, результат,</a:t>
            </a:r>
          </a:p>
          <a:p>
            <a:r>
              <a:rPr lang="ru-RU" altLang="ru-RU" sz="20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как достигнут результат</a:t>
            </a:r>
            <a:r>
              <a:rPr lang="ru-RU" alt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85000"/>
              </a:spcBef>
            </a:pPr>
            <a:r>
              <a:rPr lang="ru-RU" alt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Самооценка деятельности на уроке</a:t>
            </a:r>
          </a:p>
          <a:p>
            <a:pPr>
              <a:spcBef>
                <a:spcPct val="85000"/>
              </a:spcBef>
            </a:pPr>
            <a:endParaRPr lang="ru-RU" altLang="ru-RU" sz="20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85000"/>
              </a:spcBef>
            </a:pPr>
            <a:endParaRPr lang="ru-RU" alt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85000"/>
              </a:spcBef>
            </a:pPr>
            <a:endParaRPr lang="ru-RU" alt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85000"/>
              </a:spcBef>
            </a:pPr>
            <a:r>
              <a:rPr lang="ru-RU" altLang="ru-RU" sz="2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Домашнее задание</a:t>
            </a:r>
            <a:endParaRPr lang="ru-RU" altLang="ru-RU" sz="20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4109" y="4554409"/>
            <a:ext cx="83648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уроке детям в конце урока можно предложить выбрать дорожный знак: «Пешеходный переход» (его выбор означает, что на данном уроке ребенок усвоил материал и он может двигаться дальше вперед) или «Въезд запрещен» (его выбор, означает, что движение вперед невозможно, так ребенок испытывает трудности). </a:t>
            </a:r>
            <a:endParaRPr lang="ru-RU" sz="2000" dirty="0">
              <a:solidFill>
                <a:schemeClr val="accent4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991517" y="351221"/>
            <a:ext cx="542131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ru-RU" altLang="ru-RU" sz="3600" b="1" dirty="0" smtClean="0">
                <a:ln w="222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Рефлексия учебной деятельности на уроках</a:t>
            </a:r>
            <a:endParaRPr lang="ru-RU" altLang="ru-RU" sz="3600" b="1" dirty="0">
              <a:ln w="22225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91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5553635" y="129461"/>
            <a:ext cx="542131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ru-RU" altLang="ru-RU" sz="5400" b="1" dirty="0" smtClean="0">
                <a:ln w="222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Актуальность</a:t>
            </a:r>
            <a:endParaRPr lang="ru-RU" altLang="ru-RU" sz="5400" b="1" dirty="0">
              <a:ln w="22225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788793" y="3337364"/>
            <a:ext cx="7008255" cy="420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3365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791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3365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791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3365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791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3365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791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3365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791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65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791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65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791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65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791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336550" algn="l"/>
                <a:tab pos="906463" algn="l"/>
                <a:tab pos="1820863" algn="l"/>
                <a:tab pos="2735263" algn="l"/>
                <a:tab pos="3649663" algn="l"/>
                <a:tab pos="4564063" algn="l"/>
                <a:tab pos="5478463" algn="l"/>
                <a:tab pos="6392863" algn="l"/>
                <a:tab pos="7307263" algn="l"/>
                <a:tab pos="8221663" algn="l"/>
                <a:tab pos="9136063" algn="l"/>
                <a:tab pos="10050463" algn="l"/>
                <a:tab pos="10326688" algn="l"/>
                <a:tab pos="10779125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457200" indent="-457200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Char char="v"/>
            </a:pPr>
            <a:r>
              <a:rPr lang="ru-RU" alt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становление </a:t>
            </a:r>
            <a:r>
              <a:rPr lang="ru-RU" alt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личности младшего </a:t>
            </a:r>
            <a:r>
              <a:rPr lang="ru-RU" alt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школьника,</a:t>
            </a:r>
          </a:p>
          <a:p>
            <a:pPr marL="342900" indent="-342900">
              <a:lnSpc>
                <a:spcPct val="80000"/>
              </a:lnSpc>
              <a:spcBef>
                <a:spcPts val="700"/>
              </a:spcBef>
              <a:buFont typeface="Wingdings" panose="05000000000000000000" pitchFamily="2" charset="2"/>
              <a:buChar char="v"/>
            </a:pPr>
            <a:r>
              <a:rPr lang="ru-RU" alt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 раскрытие </a:t>
            </a:r>
            <a:r>
              <a:rPr lang="ru-RU" alt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его индивидуальных </a:t>
            </a:r>
            <a:r>
              <a:rPr lang="ru-RU" alt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возможностей.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endParaRPr lang="ru-RU" altLang="ru-RU" sz="8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ru-RU" alt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    Особую </a:t>
            </a:r>
            <a:r>
              <a:rPr lang="ru-RU" alt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значимость приобретают в начальной школе </a:t>
            </a:r>
            <a:r>
              <a:rPr lang="ru-RU" alt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личностно-ориентированные </a:t>
            </a:r>
            <a:r>
              <a:rPr lang="ru-RU" alt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педагогические </a:t>
            </a:r>
            <a:r>
              <a:rPr lang="ru-RU" alt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технологии.</a:t>
            </a:r>
          </a:p>
          <a:p>
            <a:pPr>
              <a:lnSpc>
                <a:spcPct val="80000"/>
              </a:lnSpc>
              <a:spcBef>
                <a:spcPts val="700"/>
              </a:spcBef>
            </a:pPr>
            <a:endParaRPr lang="ru-RU" altLang="ru-RU" sz="8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</a:pPr>
            <a:r>
              <a:rPr lang="ru-RU" alt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    Наибольшее </a:t>
            </a:r>
            <a:r>
              <a:rPr lang="ru-RU" alt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распространение  получила «технология </a:t>
            </a:r>
            <a:r>
              <a:rPr lang="ru-RU" altLang="ru-RU" sz="24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деятельностного</a:t>
            </a:r>
            <a:r>
              <a:rPr lang="ru-RU" alt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метода обучения».  </a:t>
            </a:r>
          </a:p>
        </p:txBody>
      </p:sp>
      <p:pic>
        <p:nvPicPr>
          <p:cNvPr id="4" name="Picture 3" descr="F:\клипарты\Дети\259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2" y="3740983"/>
            <a:ext cx="4377185" cy="282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28481" y="1677935"/>
            <a:ext cx="9389772" cy="1659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700"/>
              </a:spcBef>
            </a:pPr>
            <a:r>
              <a:rPr lang="ru-RU" alt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        За </a:t>
            </a:r>
            <a:r>
              <a:rPr lang="ru-RU" alt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последние десятилетия чётко обозначилась тенденция к изменению сущности, целей и приоритетных ценностей российского начального общего образования.                                            </a:t>
            </a:r>
          </a:p>
          <a:p>
            <a:pPr algn="just">
              <a:lnSpc>
                <a:spcPct val="80000"/>
              </a:lnSpc>
              <a:spcBef>
                <a:spcPts val="700"/>
              </a:spcBef>
            </a:pPr>
            <a:r>
              <a:rPr lang="ru-RU" alt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         В связи с этим приоритетной становится развивающая функция обучения, которая должна обеспечить:</a:t>
            </a:r>
          </a:p>
        </p:txBody>
      </p:sp>
    </p:spTree>
    <p:extLst>
      <p:ext uri="{BB962C8B-B14F-4D97-AF65-F5344CB8AC3E}">
        <p14:creationId xmlns:p14="http://schemas.microsoft.com/office/powerpoint/2010/main" val="352058519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2514600" y="1676400"/>
            <a:ext cx="777240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-315533" y="2511121"/>
            <a:ext cx="13432664" cy="184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prstTxWarp prst="textArchUp">
              <a:avLst>
                <a:gd name="adj" fmla="val 12730245"/>
              </a:avLst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ru-RU" altLang="ru-RU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ndalus" panose="02020603050405020304" pitchFamily="18" charset="-78"/>
              </a:rPr>
              <a:t>Скажи мне, и я забуду, </a:t>
            </a:r>
          </a:p>
          <a:p>
            <a:pPr algn="ctr">
              <a:spcBef>
                <a:spcPts val="800"/>
              </a:spcBef>
            </a:pPr>
            <a:r>
              <a:rPr lang="ru-RU" altLang="ru-RU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ndalus" panose="02020603050405020304" pitchFamily="18" charset="-78"/>
              </a:rPr>
              <a:t>покажи мне, и я запомню, </a:t>
            </a:r>
          </a:p>
          <a:p>
            <a:pPr algn="ctr">
              <a:spcBef>
                <a:spcPts val="800"/>
              </a:spcBef>
            </a:pPr>
            <a:r>
              <a:rPr lang="ru-RU" altLang="ru-RU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ndalus" panose="02020603050405020304" pitchFamily="18" charset="-78"/>
              </a:rPr>
              <a:t>дай мне действовать </a:t>
            </a:r>
            <a:r>
              <a:rPr lang="ru-RU" altLang="ru-RU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ndalus" panose="02020603050405020304" pitchFamily="18" charset="-78"/>
              </a:rPr>
              <a:t>самому, и </a:t>
            </a:r>
            <a:r>
              <a:rPr lang="ru-RU" altLang="ru-RU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cs typeface="Andalus" panose="02020603050405020304" pitchFamily="18" charset="-78"/>
              </a:rPr>
              <a:t>я научусь.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953" y="3138488"/>
            <a:ext cx="4674128" cy="3504407"/>
          </a:xfrm>
          <a:prstGeom prst="rect">
            <a:avLst/>
          </a:prstGeom>
          <a:solidFill>
            <a:schemeClr val="bg1"/>
          </a:solidFill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glow rad="127000">
              <a:schemeClr val="accent3">
                <a:lumMod val="40000"/>
                <a:lumOff val="60000"/>
              </a:schemeClr>
            </a:glow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273797240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550837" y="0"/>
            <a:ext cx="11107814" cy="2923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altLang="ru-RU" sz="3600" b="1" dirty="0">
                <a:latin typeface="Bitstream Vera Serif" pitchFamily="16" charset="0"/>
              </a:rPr>
              <a:t> </a:t>
            </a:r>
          </a:p>
          <a:p>
            <a:pPr algn="just">
              <a:spcBef>
                <a:spcPts val="900"/>
              </a:spcBef>
            </a:pPr>
            <a:endParaRPr lang="ru-RU" altLang="ru-RU" sz="3600" b="1" dirty="0">
              <a:latin typeface="Bitstream Vera Serif" pitchFamily="16" charset="0"/>
            </a:endParaRPr>
          </a:p>
          <a:p>
            <a:pPr algn="just">
              <a:spcBef>
                <a:spcPts val="900"/>
              </a:spcBef>
            </a:pPr>
            <a:endParaRPr lang="ru-RU" altLang="ru-RU" sz="105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900"/>
              </a:spcBef>
            </a:pP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– </a:t>
            </a:r>
            <a:r>
              <a:rPr lang="ru-RU" altLang="ru-RU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это организация учебного процесса, в котором главное место отводится 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активной </a:t>
            </a:r>
            <a:r>
              <a:rPr lang="ru-RU" altLang="ru-RU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и разносторонней, 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</a:t>
            </a:r>
            <a:endParaRPr lang="ru-RU" altLang="ru-RU" sz="36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52" y="494182"/>
            <a:ext cx="8229600" cy="1054100"/>
          </a:xfrm>
          <a:ln/>
        </p:spPr>
        <p:txBody>
          <a:bodyPr vert="horz" lIns="91440" tIns="9000" rIns="91440" bIns="45720" rtlCol="0" anchor="ctr">
            <a:normAutofit/>
          </a:bodyPr>
          <a:lstStyle/>
          <a:p>
            <a:pPr>
              <a:spcBef>
                <a:spcPts val="9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800" b="1" cap="none" dirty="0" err="1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altLang="ru-RU" sz="4800" b="1" cap="none" dirty="0" smtClean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</a:t>
            </a:r>
            <a:endParaRPr lang="ru-RU" altLang="ru-RU" sz="4800" b="1" cap="none" dirty="0">
              <a:solidFill>
                <a:srgbClr val="00B0F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F:\клипарты\Дети\0a16a87fd0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05" y="2644023"/>
            <a:ext cx="6651937" cy="383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0836" y="2679757"/>
            <a:ext cx="59249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ru-RU" altLang="ru-RU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максимальной степени                                                                     самостоятельной </a:t>
            </a:r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познавательной  деятельности </a:t>
            </a:r>
            <a:r>
              <a:rPr lang="ru-RU" altLang="ru-RU" sz="3600" dirty="0">
                <a:solidFill>
                  <a:srgbClr val="002060"/>
                </a:solidFill>
                <a:latin typeface="Times New Roman" panose="02020603050405020304" pitchFamily="18" charset="0"/>
              </a:rPr>
              <a:t>школьника</a:t>
            </a: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306066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4" y="4615006"/>
            <a:ext cx="2454177" cy="224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289425" y="221458"/>
            <a:ext cx="82804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ru-RU" altLang="ru-RU" sz="3200" b="1" dirty="0">
                <a:ln/>
                <a:solidFill>
                  <a:srgbClr val="002060"/>
                </a:solidFill>
                <a:effectLst>
                  <a:glow rad="63500">
                    <a:schemeClr val="accent6">
                      <a:lumMod val="60000"/>
                      <a:lumOff val="40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Система дидактических принципов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2531246" y="3296575"/>
            <a:ext cx="2786065" cy="2373598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непрерывности</a:t>
            </a:r>
            <a:r>
              <a:rPr lang="ru-RU" alt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между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 ступенями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на уровне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методологии,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и методики.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8104166" y="3974067"/>
            <a:ext cx="3093892" cy="2512693"/>
          </a:xfrm>
          <a:prstGeom prst="ellipse">
            <a:avLst/>
          </a:prstGeom>
          <a:solidFill>
            <a:srgbClr val="00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минимакса</a:t>
            </a:r>
            <a:r>
              <a:rPr lang="ru-RU" alt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ученику содержание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по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максимальному уровню,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ученик обязан усвоить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содержание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минимальному уровню.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876839" y="3794252"/>
            <a:ext cx="3647607" cy="2976153"/>
          </a:xfrm>
          <a:prstGeom prst="ellipse">
            <a:avLst/>
          </a:prstGeom>
          <a:solidFill>
            <a:srgbClr val="00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</a:t>
            </a:r>
          </a:p>
          <a:p>
            <a:pPr algn="ctr"/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психологической </a:t>
            </a:r>
          </a:p>
          <a:p>
            <a:pPr algn="ctr"/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комфортности.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по возможности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altLang="ru-RU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стрессообразующих</a:t>
            </a:r>
            <a:endParaRPr lang="ru-RU" alt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факторов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процесса,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школе и на уроке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атмосферы,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расковывает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и в которой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чувствуют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«как дома».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7785110" y="981102"/>
            <a:ext cx="3732004" cy="3096794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вариативности.</a:t>
            </a:r>
          </a:p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развитие </a:t>
            </a:r>
          </a:p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учащихся</a:t>
            </a:r>
          </a:p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вариативного мышления, </a:t>
            </a:r>
          </a:p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</a:t>
            </a:r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различных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 решения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умения осуществлять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систематический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перебор вариантов.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5252611" y="873802"/>
            <a:ext cx="3261791" cy="2988831"/>
          </a:xfrm>
          <a:prstGeom prst="ellipse">
            <a:avLst/>
          </a:prstGeom>
          <a:solidFill>
            <a:srgbClr val="CC99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творчества </a:t>
            </a:r>
          </a:p>
          <a:p>
            <a:pPr algn="ctr"/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(креативности).</a:t>
            </a:r>
          </a:p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максимальную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ориентацию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творческое начало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учебной деятельности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школьников,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ими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опыта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деятельности.</a:t>
            </a:r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83779" y="1492319"/>
            <a:ext cx="2934999" cy="2879657"/>
          </a:xfrm>
          <a:prstGeom prst="ellipse">
            <a:avLst/>
          </a:prstGeom>
          <a:solidFill>
            <a:srgbClr val="FF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целостного </a:t>
            </a:r>
          </a:p>
          <a:p>
            <a:pPr algn="ctr"/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мире.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должно быть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сформировано обобщенное,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целостное представление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мире (природе - обществе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самом себе), о роли и месте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науки в системе наук.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2704391" y="750434"/>
            <a:ext cx="3036842" cy="2886124"/>
          </a:xfrm>
          <a:prstGeom prst="ellipse">
            <a:avLst/>
          </a:prstGeom>
          <a:solidFill>
            <a:srgbClr val="FF808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ru-RU" alt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деятельности.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личности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и продвижение его в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осуществляется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тогда, когда он воспринимает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готовое знание, а в процессе его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собственной деятельности,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направленной 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«открытие» им нового</a:t>
            </a:r>
          </a:p>
          <a:p>
            <a:pPr algn="ctr"/>
            <a:r>
              <a:rPr lang="ru-RU" alt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знания.</a:t>
            </a:r>
          </a:p>
        </p:txBody>
      </p:sp>
    </p:spTree>
    <p:extLst>
      <p:ext uri="{BB962C8B-B14F-4D97-AF65-F5344CB8AC3E}">
        <p14:creationId xmlns:p14="http://schemas.microsoft.com/office/powerpoint/2010/main" val="62444461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3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5028803" y="444500"/>
            <a:ext cx="6934994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r>
              <a:rPr lang="ru-RU" altLang="ru-RU" sz="34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</a:rPr>
              <a:t>Основные положения технологии </a:t>
            </a:r>
            <a:br>
              <a:rPr lang="ru-RU" altLang="ru-RU" sz="34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</a:rPr>
            </a:br>
            <a:r>
              <a:rPr lang="ru-RU" altLang="ru-RU" sz="3400" b="1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</a:rPr>
              <a:t>деятельностного</a:t>
            </a:r>
            <a:r>
              <a:rPr lang="ru-RU" altLang="ru-RU" sz="3400" b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</a:rPr>
              <a:t> метода </a:t>
            </a:r>
            <a:r>
              <a:rPr lang="ru-RU" altLang="ru-RU" sz="3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</a:rPr>
              <a:t>обучения</a:t>
            </a:r>
            <a:r>
              <a:rPr lang="ru-RU" altLang="ru-RU" sz="3400" b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altLang="ru-RU" sz="3400" b="1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286000" y="1905000"/>
            <a:ext cx="7696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1752600" y="1752600"/>
            <a:ext cx="3048000" cy="2667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0600">
            <a:solidFill>
              <a:srgbClr val="C00000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ru-RU" altLang="ru-RU" i="1">
                <a:solidFill>
                  <a:srgbClr val="0000FF"/>
                </a:solidFill>
              </a:rPr>
              <a:t>Процесс обучения есть</a:t>
            </a:r>
          </a:p>
          <a:p>
            <a:pPr algn="ctr"/>
            <a:r>
              <a:rPr lang="ru-RU" altLang="ru-RU" i="1">
                <a:solidFill>
                  <a:srgbClr val="0000FF"/>
                </a:solidFill>
              </a:rPr>
              <a:t>всегда обучение</a:t>
            </a:r>
          </a:p>
          <a:p>
            <a:pPr algn="ctr"/>
            <a:r>
              <a:rPr lang="ru-RU" altLang="ru-RU" i="1">
                <a:solidFill>
                  <a:srgbClr val="0000FF"/>
                </a:solidFill>
              </a:rPr>
              <a:t> деятельности. </a:t>
            </a:r>
          </a:p>
          <a:p>
            <a:pPr algn="ctr"/>
            <a:endParaRPr lang="ru-RU" altLang="ru-RU" i="1">
              <a:solidFill>
                <a:srgbClr val="0000FF"/>
              </a:solidFill>
            </a:endParaRP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4038600" y="2667000"/>
            <a:ext cx="3048000" cy="2667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20600">
            <a:solidFill>
              <a:srgbClr val="C00000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r>
              <a:rPr lang="ru-RU" altLang="ru-RU" i="1">
                <a:solidFill>
                  <a:srgbClr val="0000FF"/>
                </a:solidFill>
              </a:rPr>
              <a:t>Сам процесс учения </a:t>
            </a:r>
          </a:p>
          <a:p>
            <a:pPr algn="ctr"/>
            <a:r>
              <a:rPr lang="ru-RU" altLang="ru-RU" i="1">
                <a:solidFill>
                  <a:srgbClr val="0000FF"/>
                </a:solidFill>
              </a:rPr>
              <a:t>должен быть </a:t>
            </a:r>
          </a:p>
          <a:p>
            <a:pPr algn="ctr"/>
            <a:r>
              <a:rPr lang="ru-RU" altLang="ru-RU" i="1">
                <a:solidFill>
                  <a:srgbClr val="0000FF"/>
                </a:solidFill>
              </a:rPr>
              <a:t>творческим </a:t>
            </a:r>
          </a:p>
          <a:p>
            <a:pPr algn="ctr"/>
            <a:endParaRPr lang="ru-RU" altLang="ru-RU" i="1">
              <a:solidFill>
                <a:srgbClr val="0000FF"/>
              </a:solidFill>
            </a:endParaRPr>
          </a:p>
        </p:txBody>
      </p:sp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6553200" y="3048000"/>
            <a:ext cx="3886200" cy="3200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0600">
            <a:solidFill>
              <a:srgbClr val="C00000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ahoma" panose="020B060403050404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/>
            <a:endParaRPr lang="ru-RU" altLang="ru-RU" i="1" dirty="0">
              <a:solidFill>
                <a:srgbClr val="0000FF"/>
              </a:solidFill>
            </a:endParaRPr>
          </a:p>
          <a:p>
            <a:pPr algn="ctr"/>
            <a:r>
              <a:rPr lang="ru-RU" altLang="ru-RU" i="1" dirty="0">
                <a:solidFill>
                  <a:srgbClr val="0000FF"/>
                </a:solidFill>
              </a:rPr>
              <a:t>Обучение деятельности </a:t>
            </a:r>
          </a:p>
          <a:p>
            <a:pPr algn="ctr"/>
            <a:r>
              <a:rPr lang="ru-RU" altLang="ru-RU" i="1" dirty="0">
                <a:solidFill>
                  <a:srgbClr val="0000FF"/>
                </a:solidFill>
              </a:rPr>
              <a:t>предполагает </a:t>
            </a:r>
          </a:p>
          <a:p>
            <a:pPr algn="ctr"/>
            <a:r>
              <a:rPr lang="ru-RU" altLang="ru-RU" i="1" dirty="0">
                <a:solidFill>
                  <a:srgbClr val="0000FF"/>
                </a:solidFill>
              </a:rPr>
              <a:t>совместную </a:t>
            </a:r>
          </a:p>
          <a:p>
            <a:pPr algn="ctr"/>
            <a:r>
              <a:rPr lang="ru-RU" altLang="ru-RU" i="1" dirty="0">
                <a:solidFill>
                  <a:srgbClr val="0000FF"/>
                </a:solidFill>
              </a:rPr>
              <a:t>учебно-познавательную</a:t>
            </a:r>
          </a:p>
          <a:p>
            <a:pPr algn="ctr"/>
            <a:r>
              <a:rPr lang="ru-RU" altLang="ru-RU" i="1" dirty="0">
                <a:solidFill>
                  <a:srgbClr val="0000FF"/>
                </a:solidFill>
              </a:rPr>
              <a:t> деятельность группы </a:t>
            </a:r>
          </a:p>
          <a:p>
            <a:pPr algn="ctr"/>
            <a:r>
              <a:rPr lang="ru-RU" altLang="ru-RU" i="1" dirty="0">
                <a:solidFill>
                  <a:srgbClr val="0000FF"/>
                </a:solidFill>
              </a:rPr>
              <a:t>учащихся под </a:t>
            </a:r>
          </a:p>
          <a:p>
            <a:pPr algn="ctr"/>
            <a:r>
              <a:rPr lang="ru-RU" altLang="ru-RU" i="1" dirty="0">
                <a:solidFill>
                  <a:srgbClr val="0000FF"/>
                </a:solidFill>
              </a:rPr>
              <a:t>руководством учителя. </a:t>
            </a:r>
          </a:p>
          <a:p>
            <a:pPr algn="ctr"/>
            <a:endParaRPr lang="ru-RU" altLang="ru-RU" i="1" dirty="0">
              <a:solidFill>
                <a:srgbClr val="0000FF"/>
              </a:solidFill>
            </a:endParaRPr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209550" y="4648200"/>
            <a:ext cx="2952750" cy="1828800"/>
            <a:chOff x="432" y="3216"/>
            <a:chExt cx="804" cy="576"/>
          </a:xfrm>
        </p:grpSpPr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 flipH="1">
              <a:off x="1093" y="3472"/>
              <a:ext cx="85" cy="95"/>
            </a:xfrm>
            <a:custGeom>
              <a:avLst/>
              <a:gdLst>
                <a:gd name="T0" fmla="*/ 0 w 200"/>
                <a:gd name="T1" fmla="*/ 171 h 238"/>
                <a:gd name="T2" fmla="*/ 49 w 200"/>
                <a:gd name="T3" fmla="*/ 238 h 238"/>
                <a:gd name="T4" fmla="*/ 200 w 200"/>
                <a:gd name="T5" fmla="*/ 46 h 238"/>
                <a:gd name="T6" fmla="*/ 161 w 200"/>
                <a:gd name="T7" fmla="*/ 0 h 238"/>
                <a:gd name="T8" fmla="*/ 153 w 200"/>
                <a:gd name="T9" fmla="*/ 3 h 238"/>
                <a:gd name="T10" fmla="*/ 135 w 200"/>
                <a:gd name="T11" fmla="*/ 12 h 238"/>
                <a:gd name="T12" fmla="*/ 107 w 200"/>
                <a:gd name="T13" fmla="*/ 26 h 238"/>
                <a:gd name="T14" fmla="*/ 77 w 200"/>
                <a:gd name="T15" fmla="*/ 46 h 238"/>
                <a:gd name="T16" fmla="*/ 46 w 200"/>
                <a:gd name="T17" fmla="*/ 70 h 238"/>
                <a:gd name="T18" fmla="*/ 21 w 200"/>
                <a:gd name="T19" fmla="*/ 100 h 238"/>
                <a:gd name="T20" fmla="*/ 3 w 200"/>
                <a:gd name="T21" fmla="*/ 133 h 238"/>
                <a:gd name="T22" fmla="*/ 0 w 200"/>
                <a:gd name="T23" fmla="*/ 171 h 238"/>
                <a:gd name="T24" fmla="*/ 0 w 200"/>
                <a:gd name="T25" fmla="*/ 0 h 238"/>
                <a:gd name="T26" fmla="*/ 200 w 200"/>
                <a:gd name="T27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T24" t="T25" r="T26" b="T27"/>
              <a:pathLst>
                <a:path w="200" h="238">
                  <a:moveTo>
                    <a:pt x="0" y="171"/>
                  </a:moveTo>
                  <a:lnTo>
                    <a:pt x="49" y="238"/>
                  </a:lnTo>
                  <a:lnTo>
                    <a:pt x="200" y="46"/>
                  </a:lnTo>
                  <a:lnTo>
                    <a:pt x="161" y="0"/>
                  </a:lnTo>
                  <a:lnTo>
                    <a:pt x="153" y="3"/>
                  </a:lnTo>
                  <a:lnTo>
                    <a:pt x="135" y="12"/>
                  </a:lnTo>
                  <a:lnTo>
                    <a:pt x="107" y="26"/>
                  </a:lnTo>
                  <a:lnTo>
                    <a:pt x="77" y="46"/>
                  </a:lnTo>
                  <a:lnTo>
                    <a:pt x="46" y="70"/>
                  </a:lnTo>
                  <a:lnTo>
                    <a:pt x="21" y="100"/>
                  </a:lnTo>
                  <a:lnTo>
                    <a:pt x="3" y="133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 flipH="1">
              <a:off x="586" y="3661"/>
              <a:ext cx="641" cy="121"/>
            </a:xfrm>
            <a:custGeom>
              <a:avLst/>
              <a:gdLst>
                <a:gd name="T0" fmla="*/ 1499 w 1510"/>
                <a:gd name="T1" fmla="*/ 299 h 300"/>
                <a:gd name="T2" fmla="*/ 1453 w 1510"/>
                <a:gd name="T3" fmla="*/ 295 h 300"/>
                <a:gd name="T4" fmla="*/ 1379 w 1510"/>
                <a:gd name="T5" fmla="*/ 285 h 300"/>
                <a:gd name="T6" fmla="*/ 1287 w 1510"/>
                <a:gd name="T7" fmla="*/ 274 h 300"/>
                <a:gd name="T8" fmla="*/ 1184 w 1510"/>
                <a:gd name="T9" fmla="*/ 263 h 300"/>
                <a:gd name="T10" fmla="*/ 1076 w 1510"/>
                <a:gd name="T11" fmla="*/ 252 h 300"/>
                <a:gd name="T12" fmla="*/ 973 w 1510"/>
                <a:gd name="T13" fmla="*/ 243 h 300"/>
                <a:gd name="T14" fmla="*/ 883 w 1510"/>
                <a:gd name="T15" fmla="*/ 239 h 300"/>
                <a:gd name="T16" fmla="*/ 834 w 1510"/>
                <a:gd name="T17" fmla="*/ 254 h 300"/>
                <a:gd name="T18" fmla="*/ 809 w 1510"/>
                <a:gd name="T19" fmla="*/ 277 h 300"/>
                <a:gd name="T20" fmla="*/ 783 w 1510"/>
                <a:gd name="T21" fmla="*/ 292 h 300"/>
                <a:gd name="T22" fmla="*/ 755 w 1510"/>
                <a:gd name="T23" fmla="*/ 297 h 300"/>
                <a:gd name="T24" fmla="*/ 727 w 1510"/>
                <a:gd name="T25" fmla="*/ 294 h 300"/>
                <a:gd name="T26" fmla="*/ 701 w 1510"/>
                <a:gd name="T27" fmla="*/ 283 h 300"/>
                <a:gd name="T28" fmla="*/ 677 w 1510"/>
                <a:gd name="T29" fmla="*/ 263 h 300"/>
                <a:gd name="T30" fmla="*/ 656 w 1510"/>
                <a:gd name="T31" fmla="*/ 236 h 300"/>
                <a:gd name="T32" fmla="*/ 0 w 1510"/>
                <a:gd name="T33" fmla="*/ 247 h 300"/>
                <a:gd name="T34" fmla="*/ 41 w 1510"/>
                <a:gd name="T35" fmla="*/ 137 h 300"/>
                <a:gd name="T36" fmla="*/ 53 w 1510"/>
                <a:gd name="T37" fmla="*/ 71 h 300"/>
                <a:gd name="T38" fmla="*/ 47 w 1510"/>
                <a:gd name="T39" fmla="*/ 28 h 300"/>
                <a:gd name="T40" fmla="*/ 75 w 1510"/>
                <a:gd name="T41" fmla="*/ 3 h 300"/>
                <a:gd name="T42" fmla="*/ 110 w 1510"/>
                <a:gd name="T43" fmla="*/ 3 h 300"/>
                <a:gd name="T44" fmla="*/ 154 w 1510"/>
                <a:gd name="T45" fmla="*/ 2 h 300"/>
                <a:gd name="T46" fmla="*/ 203 w 1510"/>
                <a:gd name="T47" fmla="*/ 3 h 300"/>
                <a:gd name="T48" fmla="*/ 252 w 1510"/>
                <a:gd name="T49" fmla="*/ 3 h 300"/>
                <a:gd name="T50" fmla="*/ 301 w 1510"/>
                <a:gd name="T51" fmla="*/ 3 h 300"/>
                <a:gd name="T52" fmla="*/ 346 w 1510"/>
                <a:gd name="T53" fmla="*/ 4 h 300"/>
                <a:gd name="T54" fmla="*/ 385 w 1510"/>
                <a:gd name="T55" fmla="*/ 5 h 300"/>
                <a:gd name="T56" fmla="*/ 416 w 1510"/>
                <a:gd name="T57" fmla="*/ 6 h 300"/>
                <a:gd name="T58" fmla="*/ 452 w 1510"/>
                <a:gd name="T59" fmla="*/ 6 h 300"/>
                <a:gd name="T60" fmla="*/ 495 w 1510"/>
                <a:gd name="T61" fmla="*/ 6 h 300"/>
                <a:gd name="T62" fmla="*/ 541 w 1510"/>
                <a:gd name="T63" fmla="*/ 7 h 300"/>
                <a:gd name="T64" fmla="*/ 590 w 1510"/>
                <a:gd name="T65" fmla="*/ 11 h 300"/>
                <a:gd name="T66" fmla="*/ 638 w 1510"/>
                <a:gd name="T67" fmla="*/ 18 h 300"/>
                <a:gd name="T68" fmla="*/ 684 w 1510"/>
                <a:gd name="T69" fmla="*/ 30 h 300"/>
                <a:gd name="T70" fmla="*/ 725 w 1510"/>
                <a:gd name="T71" fmla="*/ 50 h 300"/>
                <a:gd name="T72" fmla="*/ 781 w 1510"/>
                <a:gd name="T73" fmla="*/ 46 h 300"/>
                <a:gd name="T74" fmla="*/ 848 w 1510"/>
                <a:gd name="T75" fmla="*/ 20 h 300"/>
                <a:gd name="T76" fmla="*/ 906 w 1510"/>
                <a:gd name="T77" fmla="*/ 5 h 300"/>
                <a:gd name="T78" fmla="*/ 955 w 1510"/>
                <a:gd name="T79" fmla="*/ 0 h 300"/>
                <a:gd name="T80" fmla="*/ 998 w 1510"/>
                <a:gd name="T81" fmla="*/ 1 h 300"/>
                <a:gd name="T82" fmla="*/ 1036 w 1510"/>
                <a:gd name="T83" fmla="*/ 7 h 300"/>
                <a:gd name="T84" fmla="*/ 1070 w 1510"/>
                <a:gd name="T85" fmla="*/ 17 h 300"/>
                <a:gd name="T86" fmla="*/ 1100 w 1510"/>
                <a:gd name="T87" fmla="*/ 28 h 300"/>
                <a:gd name="T88" fmla="*/ 1130 w 1510"/>
                <a:gd name="T89" fmla="*/ 38 h 300"/>
                <a:gd name="T90" fmla="*/ 1161 w 1510"/>
                <a:gd name="T91" fmla="*/ 47 h 300"/>
                <a:gd name="T92" fmla="*/ 1195 w 1510"/>
                <a:gd name="T93" fmla="*/ 56 h 300"/>
                <a:gd name="T94" fmla="*/ 1228 w 1510"/>
                <a:gd name="T95" fmla="*/ 65 h 300"/>
                <a:gd name="T96" fmla="*/ 1259 w 1510"/>
                <a:gd name="T97" fmla="*/ 71 h 300"/>
                <a:gd name="T98" fmla="*/ 1289 w 1510"/>
                <a:gd name="T99" fmla="*/ 75 h 300"/>
                <a:gd name="T100" fmla="*/ 1315 w 1510"/>
                <a:gd name="T101" fmla="*/ 79 h 300"/>
                <a:gd name="T102" fmla="*/ 1335 w 1510"/>
                <a:gd name="T103" fmla="*/ 80 h 300"/>
                <a:gd name="T104" fmla="*/ 1359 w 1510"/>
                <a:gd name="T105" fmla="*/ 77 h 300"/>
                <a:gd name="T106" fmla="*/ 1403 w 1510"/>
                <a:gd name="T107" fmla="*/ 65 h 300"/>
                <a:gd name="T108" fmla="*/ 1449 w 1510"/>
                <a:gd name="T109" fmla="*/ 55 h 300"/>
                <a:gd name="T110" fmla="*/ 1485 w 1510"/>
                <a:gd name="T111" fmla="*/ 56 h 300"/>
                <a:gd name="T112" fmla="*/ 1498 w 1510"/>
                <a:gd name="T113" fmla="*/ 113 h 300"/>
                <a:gd name="T114" fmla="*/ 1507 w 1510"/>
                <a:gd name="T115" fmla="*/ 255 h 300"/>
                <a:gd name="T116" fmla="*/ 0 w 1510"/>
                <a:gd name="T117" fmla="*/ 0 h 300"/>
                <a:gd name="T118" fmla="*/ 1510 w 1510"/>
                <a:gd name="T11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1510" h="300">
                  <a:moveTo>
                    <a:pt x="1510" y="300"/>
                  </a:moveTo>
                  <a:lnTo>
                    <a:pt x="1499" y="299"/>
                  </a:lnTo>
                  <a:lnTo>
                    <a:pt x="1480" y="297"/>
                  </a:lnTo>
                  <a:lnTo>
                    <a:pt x="1453" y="295"/>
                  </a:lnTo>
                  <a:lnTo>
                    <a:pt x="1419" y="291"/>
                  </a:lnTo>
                  <a:lnTo>
                    <a:pt x="1379" y="285"/>
                  </a:lnTo>
                  <a:lnTo>
                    <a:pt x="1335" y="280"/>
                  </a:lnTo>
                  <a:lnTo>
                    <a:pt x="1287" y="274"/>
                  </a:lnTo>
                  <a:lnTo>
                    <a:pt x="1236" y="269"/>
                  </a:lnTo>
                  <a:lnTo>
                    <a:pt x="1184" y="263"/>
                  </a:lnTo>
                  <a:lnTo>
                    <a:pt x="1130" y="257"/>
                  </a:lnTo>
                  <a:lnTo>
                    <a:pt x="1076" y="252"/>
                  </a:lnTo>
                  <a:lnTo>
                    <a:pt x="1023" y="247"/>
                  </a:lnTo>
                  <a:lnTo>
                    <a:pt x="973" y="243"/>
                  </a:lnTo>
                  <a:lnTo>
                    <a:pt x="926" y="241"/>
                  </a:lnTo>
                  <a:lnTo>
                    <a:pt x="883" y="239"/>
                  </a:lnTo>
                  <a:lnTo>
                    <a:pt x="845" y="239"/>
                  </a:lnTo>
                  <a:lnTo>
                    <a:pt x="834" y="254"/>
                  </a:lnTo>
                  <a:lnTo>
                    <a:pt x="823" y="266"/>
                  </a:lnTo>
                  <a:lnTo>
                    <a:pt x="809" y="277"/>
                  </a:lnTo>
                  <a:lnTo>
                    <a:pt x="796" y="285"/>
                  </a:lnTo>
                  <a:lnTo>
                    <a:pt x="783" y="292"/>
                  </a:lnTo>
                  <a:lnTo>
                    <a:pt x="769" y="295"/>
                  </a:lnTo>
                  <a:lnTo>
                    <a:pt x="755" y="297"/>
                  </a:lnTo>
                  <a:lnTo>
                    <a:pt x="741" y="297"/>
                  </a:lnTo>
                  <a:lnTo>
                    <a:pt x="727" y="294"/>
                  </a:lnTo>
                  <a:lnTo>
                    <a:pt x="714" y="289"/>
                  </a:lnTo>
                  <a:lnTo>
                    <a:pt x="701" y="283"/>
                  </a:lnTo>
                  <a:lnTo>
                    <a:pt x="688" y="274"/>
                  </a:lnTo>
                  <a:lnTo>
                    <a:pt x="677" y="263"/>
                  </a:lnTo>
                  <a:lnTo>
                    <a:pt x="666" y="250"/>
                  </a:lnTo>
                  <a:lnTo>
                    <a:pt x="656" y="236"/>
                  </a:lnTo>
                  <a:lnTo>
                    <a:pt x="648" y="218"/>
                  </a:lnTo>
                  <a:lnTo>
                    <a:pt x="0" y="247"/>
                  </a:lnTo>
                  <a:lnTo>
                    <a:pt x="64" y="157"/>
                  </a:lnTo>
                  <a:lnTo>
                    <a:pt x="41" y="137"/>
                  </a:lnTo>
                  <a:lnTo>
                    <a:pt x="56" y="102"/>
                  </a:lnTo>
                  <a:lnTo>
                    <a:pt x="53" y="71"/>
                  </a:lnTo>
                  <a:lnTo>
                    <a:pt x="59" y="36"/>
                  </a:lnTo>
                  <a:lnTo>
                    <a:pt x="47" y="28"/>
                  </a:lnTo>
                  <a:lnTo>
                    <a:pt x="61" y="3"/>
                  </a:lnTo>
                  <a:lnTo>
                    <a:pt x="75" y="3"/>
                  </a:lnTo>
                  <a:lnTo>
                    <a:pt x="92" y="3"/>
                  </a:lnTo>
                  <a:lnTo>
                    <a:pt x="110" y="3"/>
                  </a:lnTo>
                  <a:lnTo>
                    <a:pt x="131" y="2"/>
                  </a:lnTo>
                  <a:lnTo>
                    <a:pt x="154" y="2"/>
                  </a:lnTo>
                  <a:lnTo>
                    <a:pt x="177" y="2"/>
                  </a:lnTo>
                  <a:lnTo>
                    <a:pt x="203" y="3"/>
                  </a:lnTo>
                  <a:lnTo>
                    <a:pt x="228" y="3"/>
                  </a:lnTo>
                  <a:lnTo>
                    <a:pt x="252" y="3"/>
                  </a:lnTo>
                  <a:lnTo>
                    <a:pt x="277" y="3"/>
                  </a:lnTo>
                  <a:lnTo>
                    <a:pt x="301" y="3"/>
                  </a:lnTo>
                  <a:lnTo>
                    <a:pt x="324" y="4"/>
                  </a:lnTo>
                  <a:lnTo>
                    <a:pt x="346" y="4"/>
                  </a:lnTo>
                  <a:lnTo>
                    <a:pt x="367" y="5"/>
                  </a:lnTo>
                  <a:lnTo>
                    <a:pt x="385" y="5"/>
                  </a:lnTo>
                  <a:lnTo>
                    <a:pt x="400" y="6"/>
                  </a:lnTo>
                  <a:lnTo>
                    <a:pt x="416" y="6"/>
                  </a:lnTo>
                  <a:lnTo>
                    <a:pt x="433" y="7"/>
                  </a:lnTo>
                  <a:lnTo>
                    <a:pt x="452" y="6"/>
                  </a:lnTo>
                  <a:lnTo>
                    <a:pt x="473" y="6"/>
                  </a:lnTo>
                  <a:lnTo>
                    <a:pt x="495" y="6"/>
                  </a:lnTo>
                  <a:lnTo>
                    <a:pt x="518" y="6"/>
                  </a:lnTo>
                  <a:lnTo>
                    <a:pt x="541" y="7"/>
                  </a:lnTo>
                  <a:lnTo>
                    <a:pt x="566" y="9"/>
                  </a:lnTo>
                  <a:lnTo>
                    <a:pt x="590" y="11"/>
                  </a:lnTo>
                  <a:lnTo>
                    <a:pt x="614" y="14"/>
                  </a:lnTo>
                  <a:lnTo>
                    <a:pt x="638" y="18"/>
                  </a:lnTo>
                  <a:lnTo>
                    <a:pt x="661" y="24"/>
                  </a:lnTo>
                  <a:lnTo>
                    <a:pt x="684" y="30"/>
                  </a:lnTo>
                  <a:lnTo>
                    <a:pt x="705" y="39"/>
                  </a:lnTo>
                  <a:lnTo>
                    <a:pt x="725" y="50"/>
                  </a:lnTo>
                  <a:lnTo>
                    <a:pt x="744" y="63"/>
                  </a:lnTo>
                  <a:lnTo>
                    <a:pt x="781" y="46"/>
                  </a:lnTo>
                  <a:lnTo>
                    <a:pt x="816" y="32"/>
                  </a:lnTo>
                  <a:lnTo>
                    <a:pt x="848" y="20"/>
                  </a:lnTo>
                  <a:lnTo>
                    <a:pt x="879" y="11"/>
                  </a:lnTo>
                  <a:lnTo>
                    <a:pt x="906" y="5"/>
                  </a:lnTo>
                  <a:lnTo>
                    <a:pt x="931" y="1"/>
                  </a:lnTo>
                  <a:lnTo>
                    <a:pt x="955" y="0"/>
                  </a:lnTo>
                  <a:lnTo>
                    <a:pt x="977" y="0"/>
                  </a:lnTo>
                  <a:lnTo>
                    <a:pt x="998" y="1"/>
                  </a:lnTo>
                  <a:lnTo>
                    <a:pt x="1018" y="4"/>
                  </a:lnTo>
                  <a:lnTo>
                    <a:pt x="1036" y="7"/>
                  </a:lnTo>
                  <a:lnTo>
                    <a:pt x="1053" y="13"/>
                  </a:lnTo>
                  <a:lnTo>
                    <a:pt x="1070" y="17"/>
                  </a:lnTo>
                  <a:lnTo>
                    <a:pt x="1085" y="23"/>
                  </a:lnTo>
                  <a:lnTo>
                    <a:pt x="1100" y="28"/>
                  </a:lnTo>
                  <a:lnTo>
                    <a:pt x="1115" y="34"/>
                  </a:lnTo>
                  <a:lnTo>
                    <a:pt x="1130" y="38"/>
                  </a:lnTo>
                  <a:lnTo>
                    <a:pt x="1145" y="43"/>
                  </a:lnTo>
                  <a:lnTo>
                    <a:pt x="1161" y="47"/>
                  </a:lnTo>
                  <a:lnTo>
                    <a:pt x="1177" y="51"/>
                  </a:lnTo>
                  <a:lnTo>
                    <a:pt x="1195" y="56"/>
                  </a:lnTo>
                  <a:lnTo>
                    <a:pt x="1211" y="60"/>
                  </a:lnTo>
                  <a:lnTo>
                    <a:pt x="1228" y="65"/>
                  </a:lnTo>
                  <a:lnTo>
                    <a:pt x="1244" y="68"/>
                  </a:lnTo>
                  <a:lnTo>
                    <a:pt x="1259" y="71"/>
                  </a:lnTo>
                  <a:lnTo>
                    <a:pt x="1275" y="73"/>
                  </a:lnTo>
                  <a:lnTo>
                    <a:pt x="1289" y="75"/>
                  </a:lnTo>
                  <a:lnTo>
                    <a:pt x="1302" y="78"/>
                  </a:lnTo>
                  <a:lnTo>
                    <a:pt x="1315" y="79"/>
                  </a:lnTo>
                  <a:lnTo>
                    <a:pt x="1325" y="80"/>
                  </a:lnTo>
                  <a:lnTo>
                    <a:pt x="1335" y="80"/>
                  </a:lnTo>
                  <a:lnTo>
                    <a:pt x="1343" y="80"/>
                  </a:lnTo>
                  <a:lnTo>
                    <a:pt x="1359" y="77"/>
                  </a:lnTo>
                  <a:lnTo>
                    <a:pt x="1380" y="71"/>
                  </a:lnTo>
                  <a:lnTo>
                    <a:pt x="1403" y="65"/>
                  </a:lnTo>
                  <a:lnTo>
                    <a:pt x="1427" y="58"/>
                  </a:lnTo>
                  <a:lnTo>
                    <a:pt x="1449" y="55"/>
                  </a:lnTo>
                  <a:lnTo>
                    <a:pt x="1470" y="52"/>
                  </a:lnTo>
                  <a:lnTo>
                    <a:pt x="1485" y="56"/>
                  </a:lnTo>
                  <a:lnTo>
                    <a:pt x="1495" y="63"/>
                  </a:lnTo>
                  <a:lnTo>
                    <a:pt x="1498" y="113"/>
                  </a:lnTo>
                  <a:lnTo>
                    <a:pt x="1503" y="185"/>
                  </a:lnTo>
                  <a:lnTo>
                    <a:pt x="1507" y="255"/>
                  </a:lnTo>
                  <a:lnTo>
                    <a:pt x="1510" y="300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 flipH="1">
              <a:off x="432" y="3216"/>
              <a:ext cx="805" cy="577"/>
            </a:xfrm>
            <a:custGeom>
              <a:avLst/>
              <a:gdLst>
                <a:gd name="T0" fmla="*/ 1767 w 1896"/>
                <a:gd name="T1" fmla="*/ 520 h 1441"/>
                <a:gd name="T2" fmla="*/ 1689 w 1896"/>
                <a:gd name="T3" fmla="*/ 494 h 1441"/>
                <a:gd name="T4" fmla="*/ 1654 w 1896"/>
                <a:gd name="T5" fmla="*/ 305 h 1441"/>
                <a:gd name="T6" fmla="*/ 1614 w 1896"/>
                <a:gd name="T7" fmla="*/ 201 h 1441"/>
                <a:gd name="T8" fmla="*/ 1546 w 1896"/>
                <a:gd name="T9" fmla="*/ 103 h 1441"/>
                <a:gd name="T10" fmla="*/ 1453 w 1896"/>
                <a:gd name="T11" fmla="*/ 32 h 1441"/>
                <a:gd name="T12" fmla="*/ 1155 w 1896"/>
                <a:gd name="T13" fmla="*/ 38 h 1441"/>
                <a:gd name="T14" fmla="*/ 922 w 1896"/>
                <a:gd name="T15" fmla="*/ 144 h 1441"/>
                <a:gd name="T16" fmla="*/ 835 w 1896"/>
                <a:gd name="T17" fmla="*/ 43 h 1441"/>
                <a:gd name="T18" fmla="*/ 683 w 1896"/>
                <a:gd name="T19" fmla="*/ 0 h 1441"/>
                <a:gd name="T20" fmla="*/ 497 w 1896"/>
                <a:gd name="T21" fmla="*/ 31 h 1441"/>
                <a:gd name="T22" fmla="*/ 347 w 1896"/>
                <a:gd name="T23" fmla="*/ 156 h 1441"/>
                <a:gd name="T24" fmla="*/ 329 w 1896"/>
                <a:gd name="T25" fmla="*/ 322 h 1441"/>
                <a:gd name="T26" fmla="*/ 236 w 1896"/>
                <a:gd name="T27" fmla="*/ 439 h 1441"/>
                <a:gd name="T28" fmla="*/ 114 w 1896"/>
                <a:gd name="T29" fmla="*/ 502 h 1441"/>
                <a:gd name="T30" fmla="*/ 14 w 1896"/>
                <a:gd name="T31" fmla="*/ 624 h 1441"/>
                <a:gd name="T32" fmla="*/ 142 w 1896"/>
                <a:gd name="T33" fmla="*/ 822 h 1441"/>
                <a:gd name="T34" fmla="*/ 196 w 1896"/>
                <a:gd name="T35" fmla="*/ 705 h 1441"/>
                <a:gd name="T36" fmla="*/ 298 w 1896"/>
                <a:gd name="T37" fmla="*/ 667 h 1441"/>
                <a:gd name="T38" fmla="*/ 219 w 1896"/>
                <a:gd name="T39" fmla="*/ 741 h 1441"/>
                <a:gd name="T40" fmla="*/ 178 w 1896"/>
                <a:gd name="T41" fmla="*/ 948 h 1441"/>
                <a:gd name="T42" fmla="*/ 62 w 1896"/>
                <a:gd name="T43" fmla="*/ 1105 h 1441"/>
                <a:gd name="T44" fmla="*/ 54 w 1896"/>
                <a:gd name="T45" fmla="*/ 1197 h 1441"/>
                <a:gd name="T46" fmla="*/ 62 w 1896"/>
                <a:gd name="T47" fmla="*/ 1249 h 1441"/>
                <a:gd name="T48" fmla="*/ 365 w 1896"/>
                <a:gd name="T49" fmla="*/ 1266 h 1441"/>
                <a:gd name="T50" fmla="*/ 541 w 1896"/>
                <a:gd name="T51" fmla="*/ 1248 h 1441"/>
                <a:gd name="T52" fmla="*/ 258 w 1896"/>
                <a:gd name="T53" fmla="*/ 1260 h 1441"/>
                <a:gd name="T54" fmla="*/ 94 w 1896"/>
                <a:gd name="T55" fmla="*/ 1214 h 1441"/>
                <a:gd name="T56" fmla="*/ 396 w 1896"/>
                <a:gd name="T57" fmla="*/ 1219 h 1441"/>
                <a:gd name="T58" fmla="*/ 576 w 1896"/>
                <a:gd name="T59" fmla="*/ 1208 h 1441"/>
                <a:gd name="T60" fmla="*/ 275 w 1896"/>
                <a:gd name="T61" fmla="*/ 1212 h 1441"/>
                <a:gd name="T62" fmla="*/ 157 w 1896"/>
                <a:gd name="T63" fmla="*/ 1175 h 1441"/>
                <a:gd name="T64" fmla="*/ 446 w 1896"/>
                <a:gd name="T65" fmla="*/ 1180 h 1441"/>
                <a:gd name="T66" fmla="*/ 644 w 1896"/>
                <a:gd name="T67" fmla="*/ 1194 h 1441"/>
                <a:gd name="T68" fmla="*/ 492 w 1896"/>
                <a:gd name="T69" fmla="*/ 1159 h 1441"/>
                <a:gd name="T70" fmla="*/ 155 w 1896"/>
                <a:gd name="T71" fmla="*/ 1166 h 1441"/>
                <a:gd name="T72" fmla="*/ 212 w 1896"/>
                <a:gd name="T73" fmla="*/ 1137 h 1441"/>
                <a:gd name="T74" fmla="*/ 531 w 1896"/>
                <a:gd name="T75" fmla="*/ 1132 h 1441"/>
                <a:gd name="T76" fmla="*/ 755 w 1896"/>
                <a:gd name="T77" fmla="*/ 1192 h 1441"/>
                <a:gd name="T78" fmla="*/ 1010 w 1896"/>
                <a:gd name="T79" fmla="*/ 1134 h 1441"/>
                <a:gd name="T80" fmla="*/ 1343 w 1896"/>
                <a:gd name="T81" fmla="*/ 1200 h 1441"/>
                <a:gd name="T82" fmla="*/ 1505 w 1896"/>
                <a:gd name="T83" fmla="*/ 1180 h 1441"/>
                <a:gd name="T84" fmla="*/ 1317 w 1896"/>
                <a:gd name="T85" fmla="*/ 1378 h 1441"/>
                <a:gd name="T86" fmla="*/ 950 w 1896"/>
                <a:gd name="T87" fmla="*/ 1330 h 1441"/>
                <a:gd name="T88" fmla="*/ 799 w 1896"/>
                <a:gd name="T89" fmla="*/ 1395 h 1441"/>
                <a:gd name="T90" fmla="*/ 697 w 1896"/>
                <a:gd name="T91" fmla="*/ 1347 h 1441"/>
                <a:gd name="T92" fmla="*/ 486 w 1896"/>
                <a:gd name="T93" fmla="*/ 1313 h 1441"/>
                <a:gd name="T94" fmla="*/ 157 w 1896"/>
                <a:gd name="T95" fmla="*/ 1341 h 1441"/>
                <a:gd name="T96" fmla="*/ 118 w 1896"/>
                <a:gd name="T97" fmla="*/ 1311 h 1441"/>
                <a:gd name="T98" fmla="*/ 65 w 1896"/>
                <a:gd name="T99" fmla="*/ 1290 h 1441"/>
                <a:gd name="T100" fmla="*/ 3 w 1896"/>
                <a:gd name="T101" fmla="*/ 1376 h 1441"/>
                <a:gd name="T102" fmla="*/ 178 w 1896"/>
                <a:gd name="T103" fmla="*/ 1391 h 1441"/>
                <a:gd name="T104" fmla="*/ 601 w 1896"/>
                <a:gd name="T105" fmla="*/ 1354 h 1441"/>
                <a:gd name="T106" fmla="*/ 720 w 1896"/>
                <a:gd name="T107" fmla="*/ 1403 h 1441"/>
                <a:gd name="T108" fmla="*/ 871 w 1896"/>
                <a:gd name="T109" fmla="*/ 1373 h 1441"/>
                <a:gd name="T110" fmla="*/ 1221 w 1896"/>
                <a:gd name="T111" fmla="*/ 1400 h 1441"/>
                <a:gd name="T112" fmla="*/ 1605 w 1896"/>
                <a:gd name="T113" fmla="*/ 1400 h 1441"/>
                <a:gd name="T114" fmla="*/ 1819 w 1896"/>
                <a:gd name="T115" fmla="*/ 776 h 1441"/>
                <a:gd name="T116" fmla="*/ 0 w 1896"/>
                <a:gd name="T117" fmla="*/ 0 h 1441"/>
                <a:gd name="T118" fmla="*/ 1896 w 1896"/>
                <a:gd name="T119" fmla="*/ 1441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1896" h="1441">
                  <a:moveTo>
                    <a:pt x="1812" y="754"/>
                  </a:moveTo>
                  <a:lnTo>
                    <a:pt x="1803" y="691"/>
                  </a:lnTo>
                  <a:lnTo>
                    <a:pt x="1801" y="622"/>
                  </a:lnTo>
                  <a:lnTo>
                    <a:pt x="1803" y="556"/>
                  </a:lnTo>
                  <a:lnTo>
                    <a:pt x="1808" y="503"/>
                  </a:lnTo>
                  <a:lnTo>
                    <a:pt x="1799" y="507"/>
                  </a:lnTo>
                  <a:lnTo>
                    <a:pt x="1788" y="511"/>
                  </a:lnTo>
                  <a:lnTo>
                    <a:pt x="1778" y="516"/>
                  </a:lnTo>
                  <a:lnTo>
                    <a:pt x="1767" y="520"/>
                  </a:lnTo>
                  <a:lnTo>
                    <a:pt x="1754" y="525"/>
                  </a:lnTo>
                  <a:lnTo>
                    <a:pt x="1742" y="527"/>
                  </a:lnTo>
                  <a:lnTo>
                    <a:pt x="1730" y="528"/>
                  </a:lnTo>
                  <a:lnTo>
                    <a:pt x="1719" y="528"/>
                  </a:lnTo>
                  <a:lnTo>
                    <a:pt x="1709" y="523"/>
                  </a:lnTo>
                  <a:lnTo>
                    <a:pt x="1702" y="518"/>
                  </a:lnTo>
                  <a:lnTo>
                    <a:pt x="1696" y="510"/>
                  </a:lnTo>
                  <a:lnTo>
                    <a:pt x="1692" y="503"/>
                  </a:lnTo>
                  <a:lnTo>
                    <a:pt x="1689" y="494"/>
                  </a:lnTo>
                  <a:lnTo>
                    <a:pt x="1686" y="485"/>
                  </a:lnTo>
                  <a:lnTo>
                    <a:pt x="1685" y="477"/>
                  </a:lnTo>
                  <a:lnTo>
                    <a:pt x="1685" y="471"/>
                  </a:lnTo>
                  <a:lnTo>
                    <a:pt x="1683" y="460"/>
                  </a:lnTo>
                  <a:lnTo>
                    <a:pt x="1679" y="431"/>
                  </a:lnTo>
                  <a:lnTo>
                    <a:pt x="1671" y="392"/>
                  </a:lnTo>
                  <a:lnTo>
                    <a:pt x="1663" y="348"/>
                  </a:lnTo>
                  <a:lnTo>
                    <a:pt x="1659" y="326"/>
                  </a:lnTo>
                  <a:lnTo>
                    <a:pt x="1654" y="305"/>
                  </a:lnTo>
                  <a:lnTo>
                    <a:pt x="1647" y="286"/>
                  </a:lnTo>
                  <a:lnTo>
                    <a:pt x="1641" y="269"/>
                  </a:lnTo>
                  <a:lnTo>
                    <a:pt x="1636" y="256"/>
                  </a:lnTo>
                  <a:lnTo>
                    <a:pt x="1633" y="245"/>
                  </a:lnTo>
                  <a:lnTo>
                    <a:pt x="1629" y="238"/>
                  </a:lnTo>
                  <a:lnTo>
                    <a:pt x="1628" y="236"/>
                  </a:lnTo>
                  <a:lnTo>
                    <a:pt x="1626" y="230"/>
                  </a:lnTo>
                  <a:lnTo>
                    <a:pt x="1622" y="216"/>
                  </a:lnTo>
                  <a:lnTo>
                    <a:pt x="1614" y="201"/>
                  </a:lnTo>
                  <a:lnTo>
                    <a:pt x="1604" y="190"/>
                  </a:lnTo>
                  <a:lnTo>
                    <a:pt x="1598" y="176"/>
                  </a:lnTo>
                  <a:lnTo>
                    <a:pt x="1591" y="162"/>
                  </a:lnTo>
                  <a:lnTo>
                    <a:pt x="1585" y="151"/>
                  </a:lnTo>
                  <a:lnTo>
                    <a:pt x="1579" y="142"/>
                  </a:lnTo>
                  <a:lnTo>
                    <a:pt x="1572" y="132"/>
                  </a:lnTo>
                  <a:lnTo>
                    <a:pt x="1566" y="122"/>
                  </a:lnTo>
                  <a:lnTo>
                    <a:pt x="1557" y="113"/>
                  </a:lnTo>
                  <a:lnTo>
                    <a:pt x="1546" y="103"/>
                  </a:lnTo>
                  <a:lnTo>
                    <a:pt x="1535" y="89"/>
                  </a:lnTo>
                  <a:lnTo>
                    <a:pt x="1524" y="79"/>
                  </a:lnTo>
                  <a:lnTo>
                    <a:pt x="1514" y="72"/>
                  </a:lnTo>
                  <a:lnTo>
                    <a:pt x="1506" y="67"/>
                  </a:lnTo>
                  <a:lnTo>
                    <a:pt x="1498" y="63"/>
                  </a:lnTo>
                  <a:lnTo>
                    <a:pt x="1492" y="59"/>
                  </a:lnTo>
                  <a:lnTo>
                    <a:pt x="1487" y="54"/>
                  </a:lnTo>
                  <a:lnTo>
                    <a:pt x="1482" y="47"/>
                  </a:lnTo>
                  <a:lnTo>
                    <a:pt x="1453" y="32"/>
                  </a:lnTo>
                  <a:lnTo>
                    <a:pt x="1421" y="21"/>
                  </a:lnTo>
                  <a:lnTo>
                    <a:pt x="1389" y="12"/>
                  </a:lnTo>
                  <a:lnTo>
                    <a:pt x="1356" y="8"/>
                  </a:lnTo>
                  <a:lnTo>
                    <a:pt x="1323" y="7"/>
                  </a:lnTo>
                  <a:lnTo>
                    <a:pt x="1289" y="8"/>
                  </a:lnTo>
                  <a:lnTo>
                    <a:pt x="1256" y="12"/>
                  </a:lnTo>
                  <a:lnTo>
                    <a:pt x="1222" y="19"/>
                  </a:lnTo>
                  <a:lnTo>
                    <a:pt x="1188" y="27"/>
                  </a:lnTo>
                  <a:lnTo>
                    <a:pt x="1155" y="38"/>
                  </a:lnTo>
                  <a:lnTo>
                    <a:pt x="1121" y="52"/>
                  </a:lnTo>
                  <a:lnTo>
                    <a:pt x="1089" y="65"/>
                  </a:lnTo>
                  <a:lnTo>
                    <a:pt x="1058" y="81"/>
                  </a:lnTo>
                  <a:lnTo>
                    <a:pt x="1027" y="98"/>
                  </a:lnTo>
                  <a:lnTo>
                    <a:pt x="996" y="115"/>
                  </a:lnTo>
                  <a:lnTo>
                    <a:pt x="968" y="133"/>
                  </a:lnTo>
                  <a:lnTo>
                    <a:pt x="951" y="144"/>
                  </a:lnTo>
                  <a:lnTo>
                    <a:pt x="936" y="147"/>
                  </a:lnTo>
                  <a:lnTo>
                    <a:pt x="922" y="144"/>
                  </a:lnTo>
                  <a:lnTo>
                    <a:pt x="909" y="137"/>
                  </a:lnTo>
                  <a:lnTo>
                    <a:pt x="899" y="127"/>
                  </a:lnTo>
                  <a:lnTo>
                    <a:pt x="890" y="115"/>
                  </a:lnTo>
                  <a:lnTo>
                    <a:pt x="882" y="103"/>
                  </a:lnTo>
                  <a:lnTo>
                    <a:pt x="875" y="92"/>
                  </a:lnTo>
                  <a:lnTo>
                    <a:pt x="868" y="78"/>
                  </a:lnTo>
                  <a:lnTo>
                    <a:pt x="858" y="65"/>
                  </a:lnTo>
                  <a:lnTo>
                    <a:pt x="847" y="53"/>
                  </a:lnTo>
                  <a:lnTo>
                    <a:pt x="835" y="43"/>
                  </a:lnTo>
                  <a:lnTo>
                    <a:pt x="821" y="34"/>
                  </a:lnTo>
                  <a:lnTo>
                    <a:pt x="806" y="25"/>
                  </a:lnTo>
                  <a:lnTo>
                    <a:pt x="790" y="19"/>
                  </a:lnTo>
                  <a:lnTo>
                    <a:pt x="773" y="13"/>
                  </a:lnTo>
                  <a:lnTo>
                    <a:pt x="756" y="9"/>
                  </a:lnTo>
                  <a:lnTo>
                    <a:pt x="738" y="5"/>
                  </a:lnTo>
                  <a:lnTo>
                    <a:pt x="720" y="3"/>
                  </a:lnTo>
                  <a:lnTo>
                    <a:pt x="701" y="1"/>
                  </a:lnTo>
                  <a:lnTo>
                    <a:pt x="683" y="0"/>
                  </a:lnTo>
                  <a:lnTo>
                    <a:pt x="665" y="0"/>
                  </a:lnTo>
                  <a:lnTo>
                    <a:pt x="647" y="0"/>
                  </a:lnTo>
                  <a:lnTo>
                    <a:pt x="630" y="1"/>
                  </a:lnTo>
                  <a:lnTo>
                    <a:pt x="606" y="1"/>
                  </a:lnTo>
                  <a:lnTo>
                    <a:pt x="582" y="3"/>
                  </a:lnTo>
                  <a:lnTo>
                    <a:pt x="561" y="8"/>
                  </a:lnTo>
                  <a:lnTo>
                    <a:pt x="539" y="13"/>
                  </a:lnTo>
                  <a:lnTo>
                    <a:pt x="517" y="21"/>
                  </a:lnTo>
                  <a:lnTo>
                    <a:pt x="497" y="31"/>
                  </a:lnTo>
                  <a:lnTo>
                    <a:pt x="477" y="41"/>
                  </a:lnTo>
                  <a:lnTo>
                    <a:pt x="457" y="53"/>
                  </a:lnTo>
                  <a:lnTo>
                    <a:pt x="440" y="66"/>
                  </a:lnTo>
                  <a:lnTo>
                    <a:pt x="422" y="79"/>
                  </a:lnTo>
                  <a:lnTo>
                    <a:pt x="406" y="93"/>
                  </a:lnTo>
                  <a:lnTo>
                    <a:pt x="389" y="109"/>
                  </a:lnTo>
                  <a:lnTo>
                    <a:pt x="374" y="124"/>
                  </a:lnTo>
                  <a:lnTo>
                    <a:pt x="360" y="140"/>
                  </a:lnTo>
                  <a:lnTo>
                    <a:pt x="347" y="156"/>
                  </a:lnTo>
                  <a:lnTo>
                    <a:pt x="334" y="172"/>
                  </a:lnTo>
                  <a:lnTo>
                    <a:pt x="325" y="194"/>
                  </a:lnTo>
                  <a:lnTo>
                    <a:pt x="318" y="214"/>
                  </a:lnTo>
                  <a:lnTo>
                    <a:pt x="313" y="233"/>
                  </a:lnTo>
                  <a:lnTo>
                    <a:pt x="310" y="250"/>
                  </a:lnTo>
                  <a:lnTo>
                    <a:pt x="310" y="268"/>
                  </a:lnTo>
                  <a:lnTo>
                    <a:pt x="314" y="285"/>
                  </a:lnTo>
                  <a:lnTo>
                    <a:pt x="320" y="303"/>
                  </a:lnTo>
                  <a:lnTo>
                    <a:pt x="329" y="322"/>
                  </a:lnTo>
                  <a:lnTo>
                    <a:pt x="324" y="340"/>
                  </a:lnTo>
                  <a:lnTo>
                    <a:pt x="325" y="371"/>
                  </a:lnTo>
                  <a:lnTo>
                    <a:pt x="325" y="406"/>
                  </a:lnTo>
                  <a:lnTo>
                    <a:pt x="316" y="436"/>
                  </a:lnTo>
                  <a:lnTo>
                    <a:pt x="299" y="434"/>
                  </a:lnTo>
                  <a:lnTo>
                    <a:pt x="283" y="434"/>
                  </a:lnTo>
                  <a:lnTo>
                    <a:pt x="266" y="435"/>
                  </a:lnTo>
                  <a:lnTo>
                    <a:pt x="251" y="436"/>
                  </a:lnTo>
                  <a:lnTo>
                    <a:pt x="236" y="439"/>
                  </a:lnTo>
                  <a:lnTo>
                    <a:pt x="221" y="443"/>
                  </a:lnTo>
                  <a:lnTo>
                    <a:pt x="207" y="449"/>
                  </a:lnTo>
                  <a:lnTo>
                    <a:pt x="193" y="454"/>
                  </a:lnTo>
                  <a:lnTo>
                    <a:pt x="180" y="461"/>
                  </a:lnTo>
                  <a:lnTo>
                    <a:pt x="167" y="469"/>
                  </a:lnTo>
                  <a:lnTo>
                    <a:pt x="153" y="476"/>
                  </a:lnTo>
                  <a:lnTo>
                    <a:pt x="140" y="485"/>
                  </a:lnTo>
                  <a:lnTo>
                    <a:pt x="127" y="493"/>
                  </a:lnTo>
                  <a:lnTo>
                    <a:pt x="114" y="502"/>
                  </a:lnTo>
                  <a:lnTo>
                    <a:pt x="102" y="510"/>
                  </a:lnTo>
                  <a:lnTo>
                    <a:pt x="89" y="519"/>
                  </a:lnTo>
                  <a:lnTo>
                    <a:pt x="73" y="532"/>
                  </a:lnTo>
                  <a:lnTo>
                    <a:pt x="59" y="545"/>
                  </a:lnTo>
                  <a:lnTo>
                    <a:pt x="46" y="560"/>
                  </a:lnTo>
                  <a:lnTo>
                    <a:pt x="35" y="574"/>
                  </a:lnTo>
                  <a:lnTo>
                    <a:pt x="26" y="589"/>
                  </a:lnTo>
                  <a:lnTo>
                    <a:pt x="20" y="607"/>
                  </a:lnTo>
                  <a:lnTo>
                    <a:pt x="14" y="624"/>
                  </a:lnTo>
                  <a:lnTo>
                    <a:pt x="11" y="645"/>
                  </a:lnTo>
                  <a:lnTo>
                    <a:pt x="13" y="660"/>
                  </a:lnTo>
                  <a:lnTo>
                    <a:pt x="22" y="679"/>
                  </a:lnTo>
                  <a:lnTo>
                    <a:pt x="35" y="703"/>
                  </a:lnTo>
                  <a:lnTo>
                    <a:pt x="52" y="729"/>
                  </a:lnTo>
                  <a:lnTo>
                    <a:pt x="73" y="755"/>
                  </a:lnTo>
                  <a:lnTo>
                    <a:pt x="96" y="781"/>
                  </a:lnTo>
                  <a:lnTo>
                    <a:pt x="119" y="803"/>
                  </a:lnTo>
                  <a:lnTo>
                    <a:pt x="142" y="822"/>
                  </a:lnTo>
                  <a:lnTo>
                    <a:pt x="144" y="814"/>
                  </a:lnTo>
                  <a:lnTo>
                    <a:pt x="144" y="801"/>
                  </a:lnTo>
                  <a:lnTo>
                    <a:pt x="144" y="789"/>
                  </a:lnTo>
                  <a:lnTo>
                    <a:pt x="146" y="783"/>
                  </a:lnTo>
                  <a:lnTo>
                    <a:pt x="149" y="765"/>
                  </a:lnTo>
                  <a:lnTo>
                    <a:pt x="157" y="747"/>
                  </a:lnTo>
                  <a:lnTo>
                    <a:pt x="168" y="732"/>
                  </a:lnTo>
                  <a:lnTo>
                    <a:pt x="181" y="718"/>
                  </a:lnTo>
                  <a:lnTo>
                    <a:pt x="196" y="705"/>
                  </a:lnTo>
                  <a:lnTo>
                    <a:pt x="214" y="693"/>
                  </a:lnTo>
                  <a:lnTo>
                    <a:pt x="231" y="683"/>
                  </a:lnTo>
                  <a:lnTo>
                    <a:pt x="249" y="674"/>
                  </a:lnTo>
                  <a:lnTo>
                    <a:pt x="255" y="668"/>
                  </a:lnTo>
                  <a:lnTo>
                    <a:pt x="263" y="664"/>
                  </a:lnTo>
                  <a:lnTo>
                    <a:pt x="272" y="663"/>
                  </a:lnTo>
                  <a:lnTo>
                    <a:pt x="281" y="663"/>
                  </a:lnTo>
                  <a:lnTo>
                    <a:pt x="291" y="664"/>
                  </a:lnTo>
                  <a:lnTo>
                    <a:pt x="298" y="667"/>
                  </a:lnTo>
                  <a:lnTo>
                    <a:pt x="305" y="673"/>
                  </a:lnTo>
                  <a:lnTo>
                    <a:pt x="309" y="679"/>
                  </a:lnTo>
                  <a:lnTo>
                    <a:pt x="303" y="682"/>
                  </a:lnTo>
                  <a:lnTo>
                    <a:pt x="298" y="685"/>
                  </a:lnTo>
                  <a:lnTo>
                    <a:pt x="293" y="688"/>
                  </a:lnTo>
                  <a:lnTo>
                    <a:pt x="286" y="691"/>
                  </a:lnTo>
                  <a:lnTo>
                    <a:pt x="261" y="705"/>
                  </a:lnTo>
                  <a:lnTo>
                    <a:pt x="239" y="722"/>
                  </a:lnTo>
                  <a:lnTo>
                    <a:pt x="219" y="741"/>
                  </a:lnTo>
                  <a:lnTo>
                    <a:pt x="204" y="764"/>
                  </a:lnTo>
                  <a:lnTo>
                    <a:pt x="191" y="788"/>
                  </a:lnTo>
                  <a:lnTo>
                    <a:pt x="182" y="814"/>
                  </a:lnTo>
                  <a:lnTo>
                    <a:pt x="178" y="844"/>
                  </a:lnTo>
                  <a:lnTo>
                    <a:pt x="178" y="874"/>
                  </a:lnTo>
                  <a:lnTo>
                    <a:pt x="171" y="900"/>
                  </a:lnTo>
                  <a:lnTo>
                    <a:pt x="170" y="921"/>
                  </a:lnTo>
                  <a:lnTo>
                    <a:pt x="173" y="937"/>
                  </a:lnTo>
                  <a:lnTo>
                    <a:pt x="178" y="948"/>
                  </a:lnTo>
                  <a:lnTo>
                    <a:pt x="160" y="968"/>
                  </a:lnTo>
                  <a:lnTo>
                    <a:pt x="142" y="988"/>
                  </a:lnTo>
                  <a:lnTo>
                    <a:pt x="125" y="1006"/>
                  </a:lnTo>
                  <a:lnTo>
                    <a:pt x="106" y="1024"/>
                  </a:lnTo>
                  <a:lnTo>
                    <a:pt x="88" y="1042"/>
                  </a:lnTo>
                  <a:lnTo>
                    <a:pt x="67" y="1057"/>
                  </a:lnTo>
                  <a:lnTo>
                    <a:pt x="46" y="1072"/>
                  </a:lnTo>
                  <a:lnTo>
                    <a:pt x="23" y="1085"/>
                  </a:lnTo>
                  <a:lnTo>
                    <a:pt x="62" y="1105"/>
                  </a:lnTo>
                  <a:lnTo>
                    <a:pt x="70" y="1114"/>
                  </a:lnTo>
                  <a:lnTo>
                    <a:pt x="68" y="1122"/>
                  </a:lnTo>
                  <a:lnTo>
                    <a:pt x="60" y="1129"/>
                  </a:lnTo>
                  <a:lnTo>
                    <a:pt x="54" y="1137"/>
                  </a:lnTo>
                  <a:lnTo>
                    <a:pt x="74" y="1160"/>
                  </a:lnTo>
                  <a:lnTo>
                    <a:pt x="67" y="1168"/>
                  </a:lnTo>
                  <a:lnTo>
                    <a:pt x="58" y="1177"/>
                  </a:lnTo>
                  <a:lnTo>
                    <a:pt x="52" y="1185"/>
                  </a:lnTo>
                  <a:lnTo>
                    <a:pt x="54" y="1197"/>
                  </a:lnTo>
                  <a:lnTo>
                    <a:pt x="61" y="1201"/>
                  </a:lnTo>
                  <a:lnTo>
                    <a:pt x="70" y="1204"/>
                  </a:lnTo>
                  <a:lnTo>
                    <a:pt x="77" y="1207"/>
                  </a:lnTo>
                  <a:lnTo>
                    <a:pt x="77" y="1214"/>
                  </a:lnTo>
                  <a:lnTo>
                    <a:pt x="57" y="1240"/>
                  </a:lnTo>
                  <a:lnTo>
                    <a:pt x="59" y="1242"/>
                  </a:lnTo>
                  <a:lnTo>
                    <a:pt x="62" y="1243"/>
                  </a:lnTo>
                  <a:lnTo>
                    <a:pt x="63" y="1246"/>
                  </a:lnTo>
                  <a:lnTo>
                    <a:pt x="62" y="1249"/>
                  </a:lnTo>
                  <a:lnTo>
                    <a:pt x="95" y="1259"/>
                  </a:lnTo>
                  <a:lnTo>
                    <a:pt x="129" y="1265"/>
                  </a:lnTo>
                  <a:lnTo>
                    <a:pt x="162" y="1270"/>
                  </a:lnTo>
                  <a:lnTo>
                    <a:pt x="196" y="1272"/>
                  </a:lnTo>
                  <a:lnTo>
                    <a:pt x="230" y="1273"/>
                  </a:lnTo>
                  <a:lnTo>
                    <a:pt x="263" y="1273"/>
                  </a:lnTo>
                  <a:lnTo>
                    <a:pt x="297" y="1272"/>
                  </a:lnTo>
                  <a:lnTo>
                    <a:pt x="331" y="1270"/>
                  </a:lnTo>
                  <a:lnTo>
                    <a:pt x="365" y="1266"/>
                  </a:lnTo>
                  <a:lnTo>
                    <a:pt x="399" y="1264"/>
                  </a:lnTo>
                  <a:lnTo>
                    <a:pt x="433" y="1262"/>
                  </a:lnTo>
                  <a:lnTo>
                    <a:pt x="468" y="1259"/>
                  </a:lnTo>
                  <a:lnTo>
                    <a:pt x="502" y="1258"/>
                  </a:lnTo>
                  <a:lnTo>
                    <a:pt x="537" y="1257"/>
                  </a:lnTo>
                  <a:lnTo>
                    <a:pt x="572" y="1258"/>
                  </a:lnTo>
                  <a:lnTo>
                    <a:pt x="607" y="1260"/>
                  </a:lnTo>
                  <a:lnTo>
                    <a:pt x="574" y="1252"/>
                  </a:lnTo>
                  <a:lnTo>
                    <a:pt x="541" y="1248"/>
                  </a:lnTo>
                  <a:lnTo>
                    <a:pt x="509" y="1246"/>
                  </a:lnTo>
                  <a:lnTo>
                    <a:pt x="477" y="1245"/>
                  </a:lnTo>
                  <a:lnTo>
                    <a:pt x="445" y="1245"/>
                  </a:lnTo>
                  <a:lnTo>
                    <a:pt x="415" y="1247"/>
                  </a:lnTo>
                  <a:lnTo>
                    <a:pt x="383" y="1249"/>
                  </a:lnTo>
                  <a:lnTo>
                    <a:pt x="352" y="1252"/>
                  </a:lnTo>
                  <a:lnTo>
                    <a:pt x="320" y="1254"/>
                  </a:lnTo>
                  <a:lnTo>
                    <a:pt x="289" y="1258"/>
                  </a:lnTo>
                  <a:lnTo>
                    <a:pt x="258" y="1260"/>
                  </a:lnTo>
                  <a:lnTo>
                    <a:pt x="225" y="1261"/>
                  </a:lnTo>
                  <a:lnTo>
                    <a:pt x="193" y="1261"/>
                  </a:lnTo>
                  <a:lnTo>
                    <a:pt x="159" y="1259"/>
                  </a:lnTo>
                  <a:lnTo>
                    <a:pt x="126" y="1256"/>
                  </a:lnTo>
                  <a:lnTo>
                    <a:pt x="91" y="1249"/>
                  </a:lnTo>
                  <a:lnTo>
                    <a:pt x="81" y="1245"/>
                  </a:lnTo>
                  <a:lnTo>
                    <a:pt x="81" y="1234"/>
                  </a:lnTo>
                  <a:lnTo>
                    <a:pt x="85" y="1223"/>
                  </a:lnTo>
                  <a:lnTo>
                    <a:pt x="94" y="1214"/>
                  </a:lnTo>
                  <a:lnTo>
                    <a:pt x="129" y="1222"/>
                  </a:lnTo>
                  <a:lnTo>
                    <a:pt x="163" y="1227"/>
                  </a:lnTo>
                  <a:lnTo>
                    <a:pt x="197" y="1229"/>
                  </a:lnTo>
                  <a:lnTo>
                    <a:pt x="231" y="1230"/>
                  </a:lnTo>
                  <a:lnTo>
                    <a:pt x="264" y="1229"/>
                  </a:lnTo>
                  <a:lnTo>
                    <a:pt x="297" y="1227"/>
                  </a:lnTo>
                  <a:lnTo>
                    <a:pt x="330" y="1225"/>
                  </a:lnTo>
                  <a:lnTo>
                    <a:pt x="363" y="1222"/>
                  </a:lnTo>
                  <a:lnTo>
                    <a:pt x="396" y="1219"/>
                  </a:lnTo>
                  <a:lnTo>
                    <a:pt x="429" y="1216"/>
                  </a:lnTo>
                  <a:lnTo>
                    <a:pt x="463" y="1215"/>
                  </a:lnTo>
                  <a:lnTo>
                    <a:pt x="497" y="1214"/>
                  </a:lnTo>
                  <a:lnTo>
                    <a:pt x="531" y="1215"/>
                  </a:lnTo>
                  <a:lnTo>
                    <a:pt x="566" y="1218"/>
                  </a:lnTo>
                  <a:lnTo>
                    <a:pt x="602" y="1224"/>
                  </a:lnTo>
                  <a:lnTo>
                    <a:pt x="638" y="1231"/>
                  </a:lnTo>
                  <a:lnTo>
                    <a:pt x="608" y="1218"/>
                  </a:lnTo>
                  <a:lnTo>
                    <a:pt x="576" y="1208"/>
                  </a:lnTo>
                  <a:lnTo>
                    <a:pt x="544" y="1202"/>
                  </a:lnTo>
                  <a:lnTo>
                    <a:pt x="512" y="1198"/>
                  </a:lnTo>
                  <a:lnTo>
                    <a:pt x="479" y="1197"/>
                  </a:lnTo>
                  <a:lnTo>
                    <a:pt x="446" y="1197"/>
                  </a:lnTo>
                  <a:lnTo>
                    <a:pt x="413" y="1200"/>
                  </a:lnTo>
                  <a:lnTo>
                    <a:pt x="379" y="1203"/>
                  </a:lnTo>
                  <a:lnTo>
                    <a:pt x="344" y="1206"/>
                  </a:lnTo>
                  <a:lnTo>
                    <a:pt x="310" y="1209"/>
                  </a:lnTo>
                  <a:lnTo>
                    <a:pt x="275" y="1212"/>
                  </a:lnTo>
                  <a:lnTo>
                    <a:pt x="239" y="1214"/>
                  </a:lnTo>
                  <a:lnTo>
                    <a:pt x="204" y="1214"/>
                  </a:lnTo>
                  <a:lnTo>
                    <a:pt x="168" y="1212"/>
                  </a:lnTo>
                  <a:lnTo>
                    <a:pt x="131" y="1207"/>
                  </a:lnTo>
                  <a:lnTo>
                    <a:pt x="94" y="1200"/>
                  </a:lnTo>
                  <a:lnTo>
                    <a:pt x="74" y="1183"/>
                  </a:lnTo>
                  <a:lnTo>
                    <a:pt x="91" y="1162"/>
                  </a:lnTo>
                  <a:lnTo>
                    <a:pt x="124" y="1170"/>
                  </a:lnTo>
                  <a:lnTo>
                    <a:pt x="157" y="1175"/>
                  </a:lnTo>
                  <a:lnTo>
                    <a:pt x="189" y="1179"/>
                  </a:lnTo>
                  <a:lnTo>
                    <a:pt x="221" y="1182"/>
                  </a:lnTo>
                  <a:lnTo>
                    <a:pt x="253" y="1183"/>
                  </a:lnTo>
                  <a:lnTo>
                    <a:pt x="286" y="1183"/>
                  </a:lnTo>
                  <a:lnTo>
                    <a:pt x="318" y="1183"/>
                  </a:lnTo>
                  <a:lnTo>
                    <a:pt x="351" y="1182"/>
                  </a:lnTo>
                  <a:lnTo>
                    <a:pt x="383" y="1182"/>
                  </a:lnTo>
                  <a:lnTo>
                    <a:pt x="415" y="1181"/>
                  </a:lnTo>
                  <a:lnTo>
                    <a:pt x="446" y="1180"/>
                  </a:lnTo>
                  <a:lnTo>
                    <a:pt x="478" y="1179"/>
                  </a:lnTo>
                  <a:lnTo>
                    <a:pt x="509" y="1179"/>
                  </a:lnTo>
                  <a:lnTo>
                    <a:pt x="541" y="1179"/>
                  </a:lnTo>
                  <a:lnTo>
                    <a:pt x="573" y="1181"/>
                  </a:lnTo>
                  <a:lnTo>
                    <a:pt x="603" y="1183"/>
                  </a:lnTo>
                  <a:lnTo>
                    <a:pt x="613" y="1184"/>
                  </a:lnTo>
                  <a:lnTo>
                    <a:pt x="624" y="1187"/>
                  </a:lnTo>
                  <a:lnTo>
                    <a:pt x="634" y="1191"/>
                  </a:lnTo>
                  <a:lnTo>
                    <a:pt x="644" y="1194"/>
                  </a:lnTo>
                  <a:lnTo>
                    <a:pt x="654" y="1197"/>
                  </a:lnTo>
                  <a:lnTo>
                    <a:pt x="663" y="1200"/>
                  </a:lnTo>
                  <a:lnTo>
                    <a:pt x="671" y="1201"/>
                  </a:lnTo>
                  <a:lnTo>
                    <a:pt x="678" y="1200"/>
                  </a:lnTo>
                  <a:lnTo>
                    <a:pt x="642" y="1184"/>
                  </a:lnTo>
                  <a:lnTo>
                    <a:pt x="604" y="1173"/>
                  </a:lnTo>
                  <a:lnTo>
                    <a:pt x="567" y="1166"/>
                  </a:lnTo>
                  <a:lnTo>
                    <a:pt x="530" y="1161"/>
                  </a:lnTo>
                  <a:lnTo>
                    <a:pt x="492" y="1159"/>
                  </a:lnTo>
                  <a:lnTo>
                    <a:pt x="455" y="1159"/>
                  </a:lnTo>
                  <a:lnTo>
                    <a:pt x="418" y="1161"/>
                  </a:lnTo>
                  <a:lnTo>
                    <a:pt x="381" y="1163"/>
                  </a:lnTo>
                  <a:lnTo>
                    <a:pt x="342" y="1166"/>
                  </a:lnTo>
                  <a:lnTo>
                    <a:pt x="305" y="1169"/>
                  </a:lnTo>
                  <a:lnTo>
                    <a:pt x="268" y="1170"/>
                  </a:lnTo>
                  <a:lnTo>
                    <a:pt x="229" y="1171"/>
                  </a:lnTo>
                  <a:lnTo>
                    <a:pt x="192" y="1169"/>
                  </a:lnTo>
                  <a:lnTo>
                    <a:pt x="155" y="1166"/>
                  </a:lnTo>
                  <a:lnTo>
                    <a:pt x="117" y="1158"/>
                  </a:lnTo>
                  <a:lnTo>
                    <a:pt x="80" y="1148"/>
                  </a:lnTo>
                  <a:lnTo>
                    <a:pt x="80" y="1136"/>
                  </a:lnTo>
                  <a:lnTo>
                    <a:pt x="88" y="1129"/>
                  </a:lnTo>
                  <a:lnTo>
                    <a:pt x="96" y="1125"/>
                  </a:lnTo>
                  <a:lnTo>
                    <a:pt x="105" y="1119"/>
                  </a:lnTo>
                  <a:lnTo>
                    <a:pt x="140" y="1127"/>
                  </a:lnTo>
                  <a:lnTo>
                    <a:pt x="176" y="1133"/>
                  </a:lnTo>
                  <a:lnTo>
                    <a:pt x="212" y="1137"/>
                  </a:lnTo>
                  <a:lnTo>
                    <a:pt x="248" y="1139"/>
                  </a:lnTo>
                  <a:lnTo>
                    <a:pt x="283" y="1139"/>
                  </a:lnTo>
                  <a:lnTo>
                    <a:pt x="318" y="1139"/>
                  </a:lnTo>
                  <a:lnTo>
                    <a:pt x="354" y="1137"/>
                  </a:lnTo>
                  <a:lnTo>
                    <a:pt x="389" y="1136"/>
                  </a:lnTo>
                  <a:lnTo>
                    <a:pt x="424" y="1134"/>
                  </a:lnTo>
                  <a:lnTo>
                    <a:pt x="460" y="1133"/>
                  </a:lnTo>
                  <a:lnTo>
                    <a:pt x="496" y="1132"/>
                  </a:lnTo>
                  <a:lnTo>
                    <a:pt x="531" y="1132"/>
                  </a:lnTo>
                  <a:lnTo>
                    <a:pt x="566" y="1133"/>
                  </a:lnTo>
                  <a:lnTo>
                    <a:pt x="601" y="1135"/>
                  </a:lnTo>
                  <a:lnTo>
                    <a:pt x="637" y="1139"/>
                  </a:lnTo>
                  <a:lnTo>
                    <a:pt x="672" y="1146"/>
                  </a:lnTo>
                  <a:lnTo>
                    <a:pt x="689" y="1152"/>
                  </a:lnTo>
                  <a:lnTo>
                    <a:pt x="705" y="1162"/>
                  </a:lnTo>
                  <a:lnTo>
                    <a:pt x="722" y="1173"/>
                  </a:lnTo>
                  <a:lnTo>
                    <a:pt x="739" y="1184"/>
                  </a:lnTo>
                  <a:lnTo>
                    <a:pt x="755" y="1192"/>
                  </a:lnTo>
                  <a:lnTo>
                    <a:pt x="770" y="1194"/>
                  </a:lnTo>
                  <a:lnTo>
                    <a:pt x="785" y="1191"/>
                  </a:lnTo>
                  <a:lnTo>
                    <a:pt x="799" y="1178"/>
                  </a:lnTo>
                  <a:lnTo>
                    <a:pt x="833" y="1158"/>
                  </a:lnTo>
                  <a:lnTo>
                    <a:pt x="868" y="1145"/>
                  </a:lnTo>
                  <a:lnTo>
                    <a:pt x="902" y="1136"/>
                  </a:lnTo>
                  <a:lnTo>
                    <a:pt x="938" y="1132"/>
                  </a:lnTo>
                  <a:lnTo>
                    <a:pt x="974" y="1130"/>
                  </a:lnTo>
                  <a:lnTo>
                    <a:pt x="1010" y="1134"/>
                  </a:lnTo>
                  <a:lnTo>
                    <a:pt x="1047" y="1138"/>
                  </a:lnTo>
                  <a:lnTo>
                    <a:pt x="1083" y="1146"/>
                  </a:lnTo>
                  <a:lnTo>
                    <a:pt x="1120" y="1155"/>
                  </a:lnTo>
                  <a:lnTo>
                    <a:pt x="1157" y="1163"/>
                  </a:lnTo>
                  <a:lnTo>
                    <a:pt x="1194" y="1173"/>
                  </a:lnTo>
                  <a:lnTo>
                    <a:pt x="1231" y="1182"/>
                  </a:lnTo>
                  <a:lnTo>
                    <a:pt x="1268" y="1190"/>
                  </a:lnTo>
                  <a:lnTo>
                    <a:pt x="1306" y="1195"/>
                  </a:lnTo>
                  <a:lnTo>
                    <a:pt x="1343" y="1200"/>
                  </a:lnTo>
                  <a:lnTo>
                    <a:pt x="1379" y="1200"/>
                  </a:lnTo>
                  <a:lnTo>
                    <a:pt x="1396" y="1197"/>
                  </a:lnTo>
                  <a:lnTo>
                    <a:pt x="1412" y="1194"/>
                  </a:lnTo>
                  <a:lnTo>
                    <a:pt x="1429" y="1189"/>
                  </a:lnTo>
                  <a:lnTo>
                    <a:pt x="1444" y="1182"/>
                  </a:lnTo>
                  <a:lnTo>
                    <a:pt x="1459" y="1178"/>
                  </a:lnTo>
                  <a:lnTo>
                    <a:pt x="1475" y="1174"/>
                  </a:lnTo>
                  <a:lnTo>
                    <a:pt x="1490" y="1175"/>
                  </a:lnTo>
                  <a:lnTo>
                    <a:pt x="1505" y="1180"/>
                  </a:lnTo>
                  <a:lnTo>
                    <a:pt x="1510" y="1229"/>
                  </a:lnTo>
                  <a:lnTo>
                    <a:pt x="1514" y="1284"/>
                  </a:lnTo>
                  <a:lnTo>
                    <a:pt x="1517" y="1340"/>
                  </a:lnTo>
                  <a:lnTo>
                    <a:pt x="1522" y="1389"/>
                  </a:lnTo>
                  <a:lnTo>
                    <a:pt x="1480" y="1389"/>
                  </a:lnTo>
                  <a:lnTo>
                    <a:pt x="1438" y="1388"/>
                  </a:lnTo>
                  <a:lnTo>
                    <a:pt x="1397" y="1386"/>
                  </a:lnTo>
                  <a:lnTo>
                    <a:pt x="1356" y="1383"/>
                  </a:lnTo>
                  <a:lnTo>
                    <a:pt x="1317" y="1378"/>
                  </a:lnTo>
                  <a:lnTo>
                    <a:pt x="1276" y="1373"/>
                  </a:lnTo>
                  <a:lnTo>
                    <a:pt x="1237" y="1367"/>
                  </a:lnTo>
                  <a:lnTo>
                    <a:pt x="1196" y="1362"/>
                  </a:lnTo>
                  <a:lnTo>
                    <a:pt x="1156" y="1355"/>
                  </a:lnTo>
                  <a:lnTo>
                    <a:pt x="1116" y="1350"/>
                  </a:lnTo>
                  <a:lnTo>
                    <a:pt x="1075" y="1344"/>
                  </a:lnTo>
                  <a:lnTo>
                    <a:pt x="1033" y="1339"/>
                  </a:lnTo>
                  <a:lnTo>
                    <a:pt x="993" y="1335"/>
                  </a:lnTo>
                  <a:lnTo>
                    <a:pt x="950" y="1330"/>
                  </a:lnTo>
                  <a:lnTo>
                    <a:pt x="908" y="1328"/>
                  </a:lnTo>
                  <a:lnTo>
                    <a:pt x="865" y="1326"/>
                  </a:lnTo>
                  <a:lnTo>
                    <a:pt x="851" y="1335"/>
                  </a:lnTo>
                  <a:lnTo>
                    <a:pt x="845" y="1351"/>
                  </a:lnTo>
                  <a:lnTo>
                    <a:pt x="839" y="1369"/>
                  </a:lnTo>
                  <a:lnTo>
                    <a:pt x="833" y="1381"/>
                  </a:lnTo>
                  <a:lnTo>
                    <a:pt x="823" y="1387"/>
                  </a:lnTo>
                  <a:lnTo>
                    <a:pt x="812" y="1392"/>
                  </a:lnTo>
                  <a:lnTo>
                    <a:pt x="799" y="1395"/>
                  </a:lnTo>
                  <a:lnTo>
                    <a:pt x="784" y="1397"/>
                  </a:lnTo>
                  <a:lnTo>
                    <a:pt x="771" y="1398"/>
                  </a:lnTo>
                  <a:lnTo>
                    <a:pt x="757" y="1396"/>
                  </a:lnTo>
                  <a:lnTo>
                    <a:pt x="745" y="1393"/>
                  </a:lnTo>
                  <a:lnTo>
                    <a:pt x="733" y="1386"/>
                  </a:lnTo>
                  <a:lnTo>
                    <a:pt x="719" y="1381"/>
                  </a:lnTo>
                  <a:lnTo>
                    <a:pt x="709" y="1372"/>
                  </a:lnTo>
                  <a:lnTo>
                    <a:pt x="702" y="1360"/>
                  </a:lnTo>
                  <a:lnTo>
                    <a:pt x="697" y="1347"/>
                  </a:lnTo>
                  <a:lnTo>
                    <a:pt x="691" y="1333"/>
                  </a:lnTo>
                  <a:lnTo>
                    <a:pt x="686" y="1320"/>
                  </a:lnTo>
                  <a:lnTo>
                    <a:pt x="679" y="1310"/>
                  </a:lnTo>
                  <a:lnTo>
                    <a:pt x="670" y="1303"/>
                  </a:lnTo>
                  <a:lnTo>
                    <a:pt x="634" y="1304"/>
                  </a:lnTo>
                  <a:lnTo>
                    <a:pt x="597" y="1305"/>
                  </a:lnTo>
                  <a:lnTo>
                    <a:pt x="559" y="1307"/>
                  </a:lnTo>
                  <a:lnTo>
                    <a:pt x="523" y="1310"/>
                  </a:lnTo>
                  <a:lnTo>
                    <a:pt x="486" y="1313"/>
                  </a:lnTo>
                  <a:lnTo>
                    <a:pt x="449" y="1316"/>
                  </a:lnTo>
                  <a:lnTo>
                    <a:pt x="412" y="1319"/>
                  </a:lnTo>
                  <a:lnTo>
                    <a:pt x="375" y="1322"/>
                  </a:lnTo>
                  <a:lnTo>
                    <a:pt x="339" y="1327"/>
                  </a:lnTo>
                  <a:lnTo>
                    <a:pt x="302" y="1330"/>
                  </a:lnTo>
                  <a:lnTo>
                    <a:pt x="265" y="1333"/>
                  </a:lnTo>
                  <a:lnTo>
                    <a:pt x="229" y="1336"/>
                  </a:lnTo>
                  <a:lnTo>
                    <a:pt x="193" y="1339"/>
                  </a:lnTo>
                  <a:lnTo>
                    <a:pt x="157" y="1341"/>
                  </a:lnTo>
                  <a:lnTo>
                    <a:pt x="120" y="1342"/>
                  </a:lnTo>
                  <a:lnTo>
                    <a:pt x="85" y="1343"/>
                  </a:lnTo>
                  <a:lnTo>
                    <a:pt x="71" y="1329"/>
                  </a:lnTo>
                  <a:lnTo>
                    <a:pt x="78" y="1320"/>
                  </a:lnTo>
                  <a:lnTo>
                    <a:pt x="85" y="1317"/>
                  </a:lnTo>
                  <a:lnTo>
                    <a:pt x="94" y="1315"/>
                  </a:lnTo>
                  <a:lnTo>
                    <a:pt x="104" y="1315"/>
                  </a:lnTo>
                  <a:lnTo>
                    <a:pt x="112" y="1314"/>
                  </a:lnTo>
                  <a:lnTo>
                    <a:pt x="118" y="1311"/>
                  </a:lnTo>
                  <a:lnTo>
                    <a:pt x="122" y="1307"/>
                  </a:lnTo>
                  <a:lnTo>
                    <a:pt x="123" y="1297"/>
                  </a:lnTo>
                  <a:lnTo>
                    <a:pt x="77" y="1301"/>
                  </a:lnTo>
                  <a:lnTo>
                    <a:pt x="70" y="1292"/>
                  </a:lnTo>
                  <a:lnTo>
                    <a:pt x="73" y="1284"/>
                  </a:lnTo>
                  <a:lnTo>
                    <a:pt x="81" y="1277"/>
                  </a:lnTo>
                  <a:lnTo>
                    <a:pt x="85" y="1269"/>
                  </a:lnTo>
                  <a:lnTo>
                    <a:pt x="74" y="1279"/>
                  </a:lnTo>
                  <a:lnTo>
                    <a:pt x="65" y="1290"/>
                  </a:lnTo>
                  <a:lnTo>
                    <a:pt x="54" y="1301"/>
                  </a:lnTo>
                  <a:lnTo>
                    <a:pt x="44" y="1311"/>
                  </a:lnTo>
                  <a:lnTo>
                    <a:pt x="34" y="1324"/>
                  </a:lnTo>
                  <a:lnTo>
                    <a:pt x="23" y="1333"/>
                  </a:lnTo>
                  <a:lnTo>
                    <a:pt x="13" y="1344"/>
                  </a:lnTo>
                  <a:lnTo>
                    <a:pt x="2" y="1354"/>
                  </a:lnTo>
                  <a:lnTo>
                    <a:pt x="0" y="1364"/>
                  </a:lnTo>
                  <a:lnTo>
                    <a:pt x="0" y="1371"/>
                  </a:lnTo>
                  <a:lnTo>
                    <a:pt x="3" y="1376"/>
                  </a:lnTo>
                  <a:lnTo>
                    <a:pt x="9" y="1381"/>
                  </a:lnTo>
                  <a:lnTo>
                    <a:pt x="14" y="1385"/>
                  </a:lnTo>
                  <a:lnTo>
                    <a:pt x="22" y="1388"/>
                  </a:lnTo>
                  <a:lnTo>
                    <a:pt x="28" y="1393"/>
                  </a:lnTo>
                  <a:lnTo>
                    <a:pt x="34" y="1398"/>
                  </a:lnTo>
                  <a:lnTo>
                    <a:pt x="61" y="1397"/>
                  </a:lnTo>
                  <a:lnTo>
                    <a:pt x="95" y="1396"/>
                  </a:lnTo>
                  <a:lnTo>
                    <a:pt x="134" y="1394"/>
                  </a:lnTo>
                  <a:lnTo>
                    <a:pt x="178" y="1391"/>
                  </a:lnTo>
                  <a:lnTo>
                    <a:pt x="225" y="1386"/>
                  </a:lnTo>
                  <a:lnTo>
                    <a:pt x="274" y="1382"/>
                  </a:lnTo>
                  <a:lnTo>
                    <a:pt x="325" y="1377"/>
                  </a:lnTo>
                  <a:lnTo>
                    <a:pt x="376" y="1373"/>
                  </a:lnTo>
                  <a:lnTo>
                    <a:pt x="427" y="1369"/>
                  </a:lnTo>
                  <a:lnTo>
                    <a:pt x="476" y="1364"/>
                  </a:lnTo>
                  <a:lnTo>
                    <a:pt x="522" y="1361"/>
                  </a:lnTo>
                  <a:lnTo>
                    <a:pt x="564" y="1356"/>
                  </a:lnTo>
                  <a:lnTo>
                    <a:pt x="601" y="1354"/>
                  </a:lnTo>
                  <a:lnTo>
                    <a:pt x="633" y="1352"/>
                  </a:lnTo>
                  <a:lnTo>
                    <a:pt x="658" y="1352"/>
                  </a:lnTo>
                  <a:lnTo>
                    <a:pt x="676" y="1352"/>
                  </a:lnTo>
                  <a:lnTo>
                    <a:pt x="681" y="1361"/>
                  </a:lnTo>
                  <a:lnTo>
                    <a:pt x="687" y="1370"/>
                  </a:lnTo>
                  <a:lnTo>
                    <a:pt x="693" y="1380"/>
                  </a:lnTo>
                  <a:lnTo>
                    <a:pt x="701" y="1387"/>
                  </a:lnTo>
                  <a:lnTo>
                    <a:pt x="710" y="1396"/>
                  </a:lnTo>
                  <a:lnTo>
                    <a:pt x="720" y="1403"/>
                  </a:lnTo>
                  <a:lnTo>
                    <a:pt x="731" y="1408"/>
                  </a:lnTo>
                  <a:lnTo>
                    <a:pt x="744" y="1412"/>
                  </a:lnTo>
                  <a:lnTo>
                    <a:pt x="767" y="1418"/>
                  </a:lnTo>
                  <a:lnTo>
                    <a:pt x="788" y="1418"/>
                  </a:lnTo>
                  <a:lnTo>
                    <a:pt x="806" y="1411"/>
                  </a:lnTo>
                  <a:lnTo>
                    <a:pt x="823" y="1403"/>
                  </a:lnTo>
                  <a:lnTo>
                    <a:pt x="839" y="1393"/>
                  </a:lnTo>
                  <a:lnTo>
                    <a:pt x="855" y="1382"/>
                  </a:lnTo>
                  <a:lnTo>
                    <a:pt x="871" y="1373"/>
                  </a:lnTo>
                  <a:lnTo>
                    <a:pt x="888" y="1366"/>
                  </a:lnTo>
                  <a:lnTo>
                    <a:pt x="929" y="1367"/>
                  </a:lnTo>
                  <a:lnTo>
                    <a:pt x="970" y="1370"/>
                  </a:lnTo>
                  <a:lnTo>
                    <a:pt x="1012" y="1373"/>
                  </a:lnTo>
                  <a:lnTo>
                    <a:pt x="1053" y="1376"/>
                  </a:lnTo>
                  <a:lnTo>
                    <a:pt x="1095" y="1382"/>
                  </a:lnTo>
                  <a:lnTo>
                    <a:pt x="1137" y="1387"/>
                  </a:lnTo>
                  <a:lnTo>
                    <a:pt x="1179" y="1394"/>
                  </a:lnTo>
                  <a:lnTo>
                    <a:pt x="1221" y="1400"/>
                  </a:lnTo>
                  <a:lnTo>
                    <a:pt x="1264" y="1407"/>
                  </a:lnTo>
                  <a:lnTo>
                    <a:pt x="1307" y="1414"/>
                  </a:lnTo>
                  <a:lnTo>
                    <a:pt x="1350" y="1420"/>
                  </a:lnTo>
                  <a:lnTo>
                    <a:pt x="1392" y="1426"/>
                  </a:lnTo>
                  <a:lnTo>
                    <a:pt x="1435" y="1431"/>
                  </a:lnTo>
                  <a:lnTo>
                    <a:pt x="1478" y="1436"/>
                  </a:lnTo>
                  <a:lnTo>
                    <a:pt x="1521" y="1439"/>
                  </a:lnTo>
                  <a:lnTo>
                    <a:pt x="1565" y="1441"/>
                  </a:lnTo>
                  <a:lnTo>
                    <a:pt x="1605" y="1400"/>
                  </a:lnTo>
                  <a:lnTo>
                    <a:pt x="1895" y="819"/>
                  </a:lnTo>
                  <a:lnTo>
                    <a:pt x="1896" y="804"/>
                  </a:lnTo>
                  <a:lnTo>
                    <a:pt x="1892" y="796"/>
                  </a:lnTo>
                  <a:lnTo>
                    <a:pt x="1884" y="790"/>
                  </a:lnTo>
                  <a:lnTo>
                    <a:pt x="1872" y="787"/>
                  </a:lnTo>
                  <a:lnTo>
                    <a:pt x="1859" y="786"/>
                  </a:lnTo>
                  <a:lnTo>
                    <a:pt x="1844" y="784"/>
                  </a:lnTo>
                  <a:lnTo>
                    <a:pt x="1831" y="781"/>
                  </a:lnTo>
                  <a:lnTo>
                    <a:pt x="1819" y="776"/>
                  </a:lnTo>
                  <a:lnTo>
                    <a:pt x="1812" y="754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 flipH="1">
              <a:off x="461" y="3450"/>
              <a:ext cx="136" cy="297"/>
            </a:xfrm>
            <a:custGeom>
              <a:avLst/>
              <a:gdLst>
                <a:gd name="T0" fmla="*/ 288 w 321"/>
                <a:gd name="T1" fmla="*/ 296 h 744"/>
                <a:gd name="T2" fmla="*/ 230 w 321"/>
                <a:gd name="T3" fmla="*/ 408 h 744"/>
                <a:gd name="T4" fmla="*/ 170 w 321"/>
                <a:gd name="T5" fmla="*/ 527 h 744"/>
                <a:gd name="T6" fmla="*/ 117 w 321"/>
                <a:gd name="T7" fmla="*/ 632 h 744"/>
                <a:gd name="T8" fmla="*/ 79 w 321"/>
                <a:gd name="T9" fmla="*/ 704 h 744"/>
                <a:gd name="T10" fmla="*/ 63 w 321"/>
                <a:gd name="T11" fmla="*/ 730 h 744"/>
                <a:gd name="T12" fmla="*/ 47 w 321"/>
                <a:gd name="T13" fmla="*/ 744 h 744"/>
                <a:gd name="T14" fmla="*/ 81 w 321"/>
                <a:gd name="T15" fmla="*/ 671 h 744"/>
                <a:gd name="T16" fmla="*/ 120 w 321"/>
                <a:gd name="T17" fmla="*/ 594 h 744"/>
                <a:gd name="T18" fmla="*/ 153 w 321"/>
                <a:gd name="T19" fmla="*/ 529 h 744"/>
                <a:gd name="T20" fmla="*/ 182 w 321"/>
                <a:gd name="T21" fmla="*/ 475 h 744"/>
                <a:gd name="T22" fmla="*/ 199 w 321"/>
                <a:gd name="T23" fmla="*/ 423 h 744"/>
                <a:gd name="T24" fmla="*/ 161 w 321"/>
                <a:gd name="T25" fmla="*/ 484 h 744"/>
                <a:gd name="T26" fmla="*/ 104 w 321"/>
                <a:gd name="T27" fmla="*/ 585 h 744"/>
                <a:gd name="T28" fmla="*/ 47 w 321"/>
                <a:gd name="T29" fmla="*/ 691 h 744"/>
                <a:gd name="T30" fmla="*/ 38 w 321"/>
                <a:gd name="T31" fmla="*/ 693 h 744"/>
                <a:gd name="T32" fmla="*/ 86 w 321"/>
                <a:gd name="T33" fmla="*/ 585 h 744"/>
                <a:gd name="T34" fmla="*/ 143 w 321"/>
                <a:gd name="T35" fmla="*/ 480 h 744"/>
                <a:gd name="T36" fmla="*/ 167 w 321"/>
                <a:gd name="T37" fmla="*/ 431 h 744"/>
                <a:gd name="T38" fmla="*/ 194 w 321"/>
                <a:gd name="T39" fmla="*/ 382 h 744"/>
                <a:gd name="T40" fmla="*/ 211 w 321"/>
                <a:gd name="T41" fmla="*/ 325 h 744"/>
                <a:gd name="T42" fmla="*/ 181 w 321"/>
                <a:gd name="T43" fmla="*/ 385 h 744"/>
                <a:gd name="T44" fmla="*/ 141 w 321"/>
                <a:gd name="T45" fmla="*/ 456 h 744"/>
                <a:gd name="T46" fmla="*/ 99 w 321"/>
                <a:gd name="T47" fmla="*/ 532 h 744"/>
                <a:gd name="T48" fmla="*/ 61 w 321"/>
                <a:gd name="T49" fmla="*/ 602 h 744"/>
                <a:gd name="T50" fmla="*/ 32 w 321"/>
                <a:gd name="T51" fmla="*/ 660 h 744"/>
                <a:gd name="T52" fmla="*/ 22 w 321"/>
                <a:gd name="T53" fmla="*/ 676 h 744"/>
                <a:gd name="T54" fmla="*/ 30 w 321"/>
                <a:gd name="T55" fmla="*/ 643 h 744"/>
                <a:gd name="T56" fmla="*/ 63 w 321"/>
                <a:gd name="T57" fmla="*/ 569 h 744"/>
                <a:gd name="T58" fmla="*/ 99 w 321"/>
                <a:gd name="T59" fmla="*/ 499 h 744"/>
                <a:gd name="T60" fmla="*/ 136 w 321"/>
                <a:gd name="T61" fmla="*/ 429 h 744"/>
                <a:gd name="T62" fmla="*/ 170 w 321"/>
                <a:gd name="T63" fmla="*/ 353 h 744"/>
                <a:gd name="T64" fmla="*/ 200 w 321"/>
                <a:gd name="T65" fmla="*/ 271 h 744"/>
                <a:gd name="T66" fmla="*/ 169 w 321"/>
                <a:gd name="T67" fmla="*/ 336 h 744"/>
                <a:gd name="T68" fmla="*/ 136 w 321"/>
                <a:gd name="T69" fmla="*/ 400 h 744"/>
                <a:gd name="T70" fmla="*/ 102 w 321"/>
                <a:gd name="T71" fmla="*/ 466 h 744"/>
                <a:gd name="T72" fmla="*/ 68 w 321"/>
                <a:gd name="T73" fmla="*/ 532 h 744"/>
                <a:gd name="T74" fmla="*/ 35 w 321"/>
                <a:gd name="T75" fmla="*/ 599 h 744"/>
                <a:gd name="T76" fmla="*/ 19 w 321"/>
                <a:gd name="T77" fmla="*/ 585 h 744"/>
                <a:gd name="T78" fmla="*/ 2 w 321"/>
                <a:gd name="T79" fmla="*/ 574 h 744"/>
                <a:gd name="T80" fmla="*/ 34 w 321"/>
                <a:gd name="T81" fmla="*/ 497 h 744"/>
                <a:gd name="T82" fmla="*/ 92 w 321"/>
                <a:gd name="T83" fmla="*/ 377 h 744"/>
                <a:gd name="T84" fmla="*/ 151 w 321"/>
                <a:gd name="T85" fmla="*/ 251 h 744"/>
                <a:gd name="T86" fmla="*/ 205 w 321"/>
                <a:gd name="T87" fmla="*/ 135 h 744"/>
                <a:gd name="T88" fmla="*/ 248 w 321"/>
                <a:gd name="T89" fmla="*/ 41 h 744"/>
                <a:gd name="T90" fmla="*/ 267 w 321"/>
                <a:gd name="T91" fmla="*/ 26 h 744"/>
                <a:gd name="T92" fmla="*/ 275 w 321"/>
                <a:gd name="T93" fmla="*/ 125 h 744"/>
                <a:gd name="T94" fmla="*/ 304 w 321"/>
                <a:gd name="T95" fmla="*/ 216 h 744"/>
                <a:gd name="T96" fmla="*/ 0 w 321"/>
                <a:gd name="T97" fmla="*/ 0 h 744"/>
                <a:gd name="T98" fmla="*/ 321 w 321"/>
                <a:gd name="T99" fmla="*/ 744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T96" t="T97" r="T98" b="T99"/>
              <a:pathLst>
                <a:path w="321" h="744">
                  <a:moveTo>
                    <a:pt x="321" y="236"/>
                  </a:moveTo>
                  <a:lnTo>
                    <a:pt x="306" y="264"/>
                  </a:lnTo>
                  <a:lnTo>
                    <a:pt x="288" y="296"/>
                  </a:lnTo>
                  <a:lnTo>
                    <a:pt x="270" y="331"/>
                  </a:lnTo>
                  <a:lnTo>
                    <a:pt x="251" y="369"/>
                  </a:lnTo>
                  <a:lnTo>
                    <a:pt x="230" y="408"/>
                  </a:lnTo>
                  <a:lnTo>
                    <a:pt x="210" y="448"/>
                  </a:lnTo>
                  <a:lnTo>
                    <a:pt x="189" y="487"/>
                  </a:lnTo>
                  <a:lnTo>
                    <a:pt x="170" y="527"/>
                  </a:lnTo>
                  <a:lnTo>
                    <a:pt x="151" y="564"/>
                  </a:lnTo>
                  <a:lnTo>
                    <a:pt x="133" y="599"/>
                  </a:lnTo>
                  <a:lnTo>
                    <a:pt x="117" y="632"/>
                  </a:lnTo>
                  <a:lnTo>
                    <a:pt x="102" y="660"/>
                  </a:lnTo>
                  <a:lnTo>
                    <a:pt x="90" y="685"/>
                  </a:lnTo>
                  <a:lnTo>
                    <a:pt x="79" y="704"/>
                  </a:lnTo>
                  <a:lnTo>
                    <a:pt x="72" y="718"/>
                  </a:lnTo>
                  <a:lnTo>
                    <a:pt x="68" y="724"/>
                  </a:lnTo>
                  <a:lnTo>
                    <a:pt x="63" y="730"/>
                  </a:lnTo>
                  <a:lnTo>
                    <a:pt x="59" y="736"/>
                  </a:lnTo>
                  <a:lnTo>
                    <a:pt x="53" y="742"/>
                  </a:lnTo>
                  <a:lnTo>
                    <a:pt x="47" y="744"/>
                  </a:lnTo>
                  <a:lnTo>
                    <a:pt x="57" y="721"/>
                  </a:lnTo>
                  <a:lnTo>
                    <a:pt x="69" y="697"/>
                  </a:lnTo>
                  <a:lnTo>
                    <a:pt x="81" y="671"/>
                  </a:lnTo>
                  <a:lnTo>
                    <a:pt x="94" y="645"/>
                  </a:lnTo>
                  <a:lnTo>
                    <a:pt x="107" y="619"/>
                  </a:lnTo>
                  <a:lnTo>
                    <a:pt x="120" y="594"/>
                  </a:lnTo>
                  <a:lnTo>
                    <a:pt x="132" y="569"/>
                  </a:lnTo>
                  <a:lnTo>
                    <a:pt x="144" y="546"/>
                  </a:lnTo>
                  <a:lnTo>
                    <a:pt x="153" y="529"/>
                  </a:lnTo>
                  <a:lnTo>
                    <a:pt x="163" y="511"/>
                  </a:lnTo>
                  <a:lnTo>
                    <a:pt x="173" y="494"/>
                  </a:lnTo>
                  <a:lnTo>
                    <a:pt x="182" y="475"/>
                  </a:lnTo>
                  <a:lnTo>
                    <a:pt x="189" y="457"/>
                  </a:lnTo>
                  <a:lnTo>
                    <a:pt x="195" y="441"/>
                  </a:lnTo>
                  <a:lnTo>
                    <a:pt x="199" y="423"/>
                  </a:lnTo>
                  <a:lnTo>
                    <a:pt x="199" y="408"/>
                  </a:lnTo>
                  <a:lnTo>
                    <a:pt x="173" y="452"/>
                  </a:lnTo>
                  <a:lnTo>
                    <a:pt x="161" y="484"/>
                  </a:lnTo>
                  <a:lnTo>
                    <a:pt x="144" y="517"/>
                  </a:lnTo>
                  <a:lnTo>
                    <a:pt x="126" y="551"/>
                  </a:lnTo>
                  <a:lnTo>
                    <a:pt x="104" y="585"/>
                  </a:lnTo>
                  <a:lnTo>
                    <a:pt x="83" y="620"/>
                  </a:lnTo>
                  <a:lnTo>
                    <a:pt x="63" y="655"/>
                  </a:lnTo>
                  <a:lnTo>
                    <a:pt x="47" y="691"/>
                  </a:lnTo>
                  <a:lnTo>
                    <a:pt x="35" y="728"/>
                  </a:lnTo>
                  <a:lnTo>
                    <a:pt x="26" y="732"/>
                  </a:lnTo>
                  <a:lnTo>
                    <a:pt x="38" y="693"/>
                  </a:lnTo>
                  <a:lnTo>
                    <a:pt x="52" y="657"/>
                  </a:lnTo>
                  <a:lnTo>
                    <a:pt x="69" y="621"/>
                  </a:lnTo>
                  <a:lnTo>
                    <a:pt x="86" y="585"/>
                  </a:lnTo>
                  <a:lnTo>
                    <a:pt x="105" y="551"/>
                  </a:lnTo>
                  <a:lnTo>
                    <a:pt x="124" y="516"/>
                  </a:lnTo>
                  <a:lnTo>
                    <a:pt x="143" y="480"/>
                  </a:lnTo>
                  <a:lnTo>
                    <a:pt x="163" y="445"/>
                  </a:lnTo>
                  <a:lnTo>
                    <a:pt x="163" y="441"/>
                  </a:lnTo>
                  <a:lnTo>
                    <a:pt x="167" y="431"/>
                  </a:lnTo>
                  <a:lnTo>
                    <a:pt x="175" y="417"/>
                  </a:lnTo>
                  <a:lnTo>
                    <a:pt x="184" y="400"/>
                  </a:lnTo>
                  <a:lnTo>
                    <a:pt x="194" y="382"/>
                  </a:lnTo>
                  <a:lnTo>
                    <a:pt x="203" y="362"/>
                  </a:lnTo>
                  <a:lnTo>
                    <a:pt x="208" y="343"/>
                  </a:lnTo>
                  <a:lnTo>
                    <a:pt x="211" y="325"/>
                  </a:lnTo>
                  <a:lnTo>
                    <a:pt x="203" y="343"/>
                  </a:lnTo>
                  <a:lnTo>
                    <a:pt x="192" y="363"/>
                  </a:lnTo>
                  <a:lnTo>
                    <a:pt x="181" y="385"/>
                  </a:lnTo>
                  <a:lnTo>
                    <a:pt x="167" y="408"/>
                  </a:lnTo>
                  <a:lnTo>
                    <a:pt x="154" y="432"/>
                  </a:lnTo>
                  <a:lnTo>
                    <a:pt x="141" y="456"/>
                  </a:lnTo>
                  <a:lnTo>
                    <a:pt x="127" y="482"/>
                  </a:lnTo>
                  <a:lnTo>
                    <a:pt x="114" y="507"/>
                  </a:lnTo>
                  <a:lnTo>
                    <a:pt x="99" y="532"/>
                  </a:lnTo>
                  <a:lnTo>
                    <a:pt x="86" y="556"/>
                  </a:lnTo>
                  <a:lnTo>
                    <a:pt x="73" y="580"/>
                  </a:lnTo>
                  <a:lnTo>
                    <a:pt x="61" y="602"/>
                  </a:lnTo>
                  <a:lnTo>
                    <a:pt x="50" y="623"/>
                  </a:lnTo>
                  <a:lnTo>
                    <a:pt x="41" y="643"/>
                  </a:lnTo>
                  <a:lnTo>
                    <a:pt x="32" y="660"/>
                  </a:lnTo>
                  <a:lnTo>
                    <a:pt x="26" y="676"/>
                  </a:lnTo>
                  <a:lnTo>
                    <a:pt x="24" y="677"/>
                  </a:lnTo>
                  <a:lnTo>
                    <a:pt x="22" y="676"/>
                  </a:lnTo>
                  <a:lnTo>
                    <a:pt x="20" y="673"/>
                  </a:lnTo>
                  <a:lnTo>
                    <a:pt x="20" y="668"/>
                  </a:lnTo>
                  <a:lnTo>
                    <a:pt x="30" y="643"/>
                  </a:lnTo>
                  <a:lnTo>
                    <a:pt x="41" y="618"/>
                  </a:lnTo>
                  <a:lnTo>
                    <a:pt x="52" y="594"/>
                  </a:lnTo>
                  <a:lnTo>
                    <a:pt x="63" y="569"/>
                  </a:lnTo>
                  <a:lnTo>
                    <a:pt x="75" y="546"/>
                  </a:lnTo>
                  <a:lnTo>
                    <a:pt x="87" y="523"/>
                  </a:lnTo>
                  <a:lnTo>
                    <a:pt x="99" y="499"/>
                  </a:lnTo>
                  <a:lnTo>
                    <a:pt x="111" y="476"/>
                  </a:lnTo>
                  <a:lnTo>
                    <a:pt x="124" y="453"/>
                  </a:lnTo>
                  <a:lnTo>
                    <a:pt x="136" y="429"/>
                  </a:lnTo>
                  <a:lnTo>
                    <a:pt x="147" y="405"/>
                  </a:lnTo>
                  <a:lnTo>
                    <a:pt x="159" y="379"/>
                  </a:lnTo>
                  <a:lnTo>
                    <a:pt x="170" y="353"/>
                  </a:lnTo>
                  <a:lnTo>
                    <a:pt x="181" y="327"/>
                  </a:lnTo>
                  <a:lnTo>
                    <a:pt x="191" y="299"/>
                  </a:lnTo>
                  <a:lnTo>
                    <a:pt x="200" y="271"/>
                  </a:lnTo>
                  <a:lnTo>
                    <a:pt x="191" y="293"/>
                  </a:lnTo>
                  <a:lnTo>
                    <a:pt x="180" y="314"/>
                  </a:lnTo>
                  <a:lnTo>
                    <a:pt x="169" y="336"/>
                  </a:lnTo>
                  <a:lnTo>
                    <a:pt x="158" y="356"/>
                  </a:lnTo>
                  <a:lnTo>
                    <a:pt x="147" y="378"/>
                  </a:lnTo>
                  <a:lnTo>
                    <a:pt x="136" y="400"/>
                  </a:lnTo>
                  <a:lnTo>
                    <a:pt x="124" y="422"/>
                  </a:lnTo>
                  <a:lnTo>
                    <a:pt x="113" y="444"/>
                  </a:lnTo>
                  <a:lnTo>
                    <a:pt x="102" y="466"/>
                  </a:lnTo>
                  <a:lnTo>
                    <a:pt x="90" y="488"/>
                  </a:lnTo>
                  <a:lnTo>
                    <a:pt x="79" y="510"/>
                  </a:lnTo>
                  <a:lnTo>
                    <a:pt x="68" y="532"/>
                  </a:lnTo>
                  <a:lnTo>
                    <a:pt x="57" y="555"/>
                  </a:lnTo>
                  <a:lnTo>
                    <a:pt x="46" y="577"/>
                  </a:lnTo>
                  <a:lnTo>
                    <a:pt x="35" y="599"/>
                  </a:lnTo>
                  <a:lnTo>
                    <a:pt x="25" y="622"/>
                  </a:lnTo>
                  <a:lnTo>
                    <a:pt x="12" y="626"/>
                  </a:lnTo>
                  <a:lnTo>
                    <a:pt x="19" y="585"/>
                  </a:lnTo>
                  <a:lnTo>
                    <a:pt x="16" y="584"/>
                  </a:lnTo>
                  <a:lnTo>
                    <a:pt x="8" y="579"/>
                  </a:lnTo>
                  <a:lnTo>
                    <a:pt x="2" y="574"/>
                  </a:lnTo>
                  <a:lnTo>
                    <a:pt x="0" y="566"/>
                  </a:lnTo>
                  <a:lnTo>
                    <a:pt x="16" y="533"/>
                  </a:lnTo>
                  <a:lnTo>
                    <a:pt x="34" y="497"/>
                  </a:lnTo>
                  <a:lnTo>
                    <a:pt x="52" y="459"/>
                  </a:lnTo>
                  <a:lnTo>
                    <a:pt x="72" y="418"/>
                  </a:lnTo>
                  <a:lnTo>
                    <a:pt x="92" y="377"/>
                  </a:lnTo>
                  <a:lnTo>
                    <a:pt x="111" y="334"/>
                  </a:lnTo>
                  <a:lnTo>
                    <a:pt x="131" y="293"/>
                  </a:lnTo>
                  <a:lnTo>
                    <a:pt x="151" y="251"/>
                  </a:lnTo>
                  <a:lnTo>
                    <a:pt x="170" y="210"/>
                  </a:lnTo>
                  <a:lnTo>
                    <a:pt x="187" y="171"/>
                  </a:lnTo>
                  <a:lnTo>
                    <a:pt x="205" y="135"/>
                  </a:lnTo>
                  <a:lnTo>
                    <a:pt x="221" y="100"/>
                  </a:lnTo>
                  <a:lnTo>
                    <a:pt x="235" y="69"/>
                  </a:lnTo>
                  <a:lnTo>
                    <a:pt x="248" y="41"/>
                  </a:lnTo>
                  <a:lnTo>
                    <a:pt x="259" y="18"/>
                  </a:lnTo>
                  <a:lnTo>
                    <a:pt x="266" y="0"/>
                  </a:lnTo>
                  <a:lnTo>
                    <a:pt x="267" y="26"/>
                  </a:lnTo>
                  <a:lnTo>
                    <a:pt x="268" y="57"/>
                  </a:lnTo>
                  <a:lnTo>
                    <a:pt x="271" y="91"/>
                  </a:lnTo>
                  <a:lnTo>
                    <a:pt x="275" y="125"/>
                  </a:lnTo>
                  <a:lnTo>
                    <a:pt x="282" y="159"/>
                  </a:lnTo>
                  <a:lnTo>
                    <a:pt x="290" y="190"/>
                  </a:lnTo>
                  <a:lnTo>
                    <a:pt x="304" y="216"/>
                  </a:lnTo>
                  <a:lnTo>
                    <a:pt x="321" y="236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5" name="AutoShape 11"/>
            <p:cNvSpPr>
              <a:spLocks noChangeArrowheads="1"/>
            </p:cNvSpPr>
            <p:nvPr/>
          </p:nvSpPr>
          <p:spPr bwMode="auto">
            <a:xfrm flipH="1">
              <a:off x="842" y="3227"/>
              <a:ext cx="252" cy="186"/>
            </a:xfrm>
            <a:custGeom>
              <a:avLst/>
              <a:gdLst>
                <a:gd name="T0" fmla="*/ 547 w 595"/>
                <a:gd name="T1" fmla="*/ 112 h 466"/>
                <a:gd name="T2" fmla="*/ 556 w 595"/>
                <a:gd name="T3" fmla="*/ 134 h 466"/>
                <a:gd name="T4" fmla="*/ 568 w 595"/>
                <a:gd name="T5" fmla="*/ 155 h 466"/>
                <a:gd name="T6" fmla="*/ 584 w 595"/>
                <a:gd name="T7" fmla="*/ 175 h 466"/>
                <a:gd name="T8" fmla="*/ 577 w 595"/>
                <a:gd name="T9" fmla="*/ 211 h 466"/>
                <a:gd name="T10" fmla="*/ 538 w 595"/>
                <a:gd name="T11" fmla="*/ 267 h 466"/>
                <a:gd name="T12" fmla="*/ 495 w 595"/>
                <a:gd name="T13" fmla="*/ 321 h 466"/>
                <a:gd name="T14" fmla="*/ 455 w 595"/>
                <a:gd name="T15" fmla="*/ 373 h 466"/>
                <a:gd name="T16" fmla="*/ 425 w 595"/>
                <a:gd name="T17" fmla="*/ 392 h 466"/>
                <a:gd name="T18" fmla="*/ 402 w 595"/>
                <a:gd name="T19" fmla="*/ 375 h 466"/>
                <a:gd name="T20" fmla="*/ 377 w 595"/>
                <a:gd name="T21" fmla="*/ 360 h 466"/>
                <a:gd name="T22" fmla="*/ 348 w 595"/>
                <a:gd name="T23" fmla="*/ 355 h 466"/>
                <a:gd name="T24" fmla="*/ 313 w 595"/>
                <a:gd name="T25" fmla="*/ 357 h 466"/>
                <a:gd name="T26" fmla="*/ 286 w 595"/>
                <a:gd name="T27" fmla="*/ 378 h 466"/>
                <a:gd name="T28" fmla="*/ 269 w 595"/>
                <a:gd name="T29" fmla="*/ 410 h 466"/>
                <a:gd name="T30" fmla="*/ 261 w 595"/>
                <a:gd name="T31" fmla="*/ 442 h 466"/>
                <a:gd name="T32" fmla="*/ 255 w 595"/>
                <a:gd name="T33" fmla="*/ 456 h 466"/>
                <a:gd name="T34" fmla="*/ 244 w 595"/>
                <a:gd name="T35" fmla="*/ 461 h 466"/>
                <a:gd name="T36" fmla="*/ 233 w 595"/>
                <a:gd name="T37" fmla="*/ 465 h 466"/>
                <a:gd name="T38" fmla="*/ 222 w 595"/>
                <a:gd name="T39" fmla="*/ 466 h 466"/>
                <a:gd name="T40" fmla="*/ 205 w 595"/>
                <a:gd name="T41" fmla="*/ 454 h 466"/>
                <a:gd name="T42" fmla="*/ 178 w 595"/>
                <a:gd name="T43" fmla="*/ 432 h 466"/>
                <a:gd name="T44" fmla="*/ 145 w 595"/>
                <a:gd name="T45" fmla="*/ 415 h 466"/>
                <a:gd name="T46" fmla="*/ 107 w 595"/>
                <a:gd name="T47" fmla="*/ 413 h 466"/>
                <a:gd name="T48" fmla="*/ 76 w 595"/>
                <a:gd name="T49" fmla="*/ 427 h 466"/>
                <a:gd name="T50" fmla="*/ 54 w 595"/>
                <a:gd name="T51" fmla="*/ 437 h 466"/>
                <a:gd name="T52" fmla="*/ 34 w 595"/>
                <a:gd name="T53" fmla="*/ 436 h 466"/>
                <a:gd name="T54" fmla="*/ 18 w 595"/>
                <a:gd name="T55" fmla="*/ 422 h 466"/>
                <a:gd name="T56" fmla="*/ 20 w 595"/>
                <a:gd name="T57" fmla="*/ 324 h 466"/>
                <a:gd name="T58" fmla="*/ 41 w 595"/>
                <a:gd name="T59" fmla="*/ 335 h 466"/>
                <a:gd name="T60" fmla="*/ 63 w 595"/>
                <a:gd name="T61" fmla="*/ 350 h 466"/>
                <a:gd name="T62" fmla="*/ 87 w 595"/>
                <a:gd name="T63" fmla="*/ 364 h 466"/>
                <a:gd name="T64" fmla="*/ 114 w 595"/>
                <a:gd name="T65" fmla="*/ 365 h 466"/>
                <a:gd name="T66" fmla="*/ 85 w 595"/>
                <a:gd name="T67" fmla="*/ 338 h 466"/>
                <a:gd name="T68" fmla="*/ 53 w 595"/>
                <a:gd name="T69" fmla="*/ 313 h 466"/>
                <a:gd name="T70" fmla="*/ 22 w 595"/>
                <a:gd name="T71" fmla="*/ 286 h 466"/>
                <a:gd name="T72" fmla="*/ 0 w 595"/>
                <a:gd name="T73" fmla="*/ 253 h 466"/>
                <a:gd name="T74" fmla="*/ 9 w 595"/>
                <a:gd name="T75" fmla="*/ 193 h 466"/>
                <a:gd name="T76" fmla="*/ 32 w 595"/>
                <a:gd name="T77" fmla="*/ 147 h 466"/>
                <a:gd name="T78" fmla="*/ 68 w 595"/>
                <a:gd name="T79" fmla="*/ 106 h 466"/>
                <a:gd name="T80" fmla="*/ 118 w 595"/>
                <a:gd name="T81" fmla="*/ 61 h 466"/>
                <a:gd name="T82" fmla="*/ 152 w 595"/>
                <a:gd name="T83" fmla="*/ 35 h 466"/>
                <a:gd name="T84" fmla="*/ 190 w 595"/>
                <a:gd name="T85" fmla="*/ 17 h 466"/>
                <a:gd name="T86" fmla="*/ 232 w 595"/>
                <a:gd name="T87" fmla="*/ 6 h 466"/>
                <a:gd name="T88" fmla="*/ 276 w 595"/>
                <a:gd name="T89" fmla="*/ 0 h 466"/>
                <a:gd name="T90" fmla="*/ 321 w 595"/>
                <a:gd name="T91" fmla="*/ 0 h 466"/>
                <a:gd name="T92" fmla="*/ 366 w 595"/>
                <a:gd name="T93" fmla="*/ 4 h 466"/>
                <a:gd name="T94" fmla="*/ 409 w 595"/>
                <a:gd name="T95" fmla="*/ 10 h 466"/>
                <a:gd name="T96" fmla="*/ 449 w 595"/>
                <a:gd name="T97" fmla="*/ 18 h 466"/>
                <a:gd name="T98" fmla="*/ 481 w 595"/>
                <a:gd name="T99" fmla="*/ 31 h 466"/>
                <a:gd name="T100" fmla="*/ 505 w 595"/>
                <a:gd name="T101" fmla="*/ 52 h 466"/>
                <a:gd name="T102" fmla="*/ 525 w 595"/>
                <a:gd name="T103" fmla="*/ 76 h 466"/>
                <a:gd name="T104" fmla="*/ 543 w 595"/>
                <a:gd name="T105" fmla="*/ 101 h 466"/>
                <a:gd name="T106" fmla="*/ 0 w 595"/>
                <a:gd name="T107" fmla="*/ 0 h 466"/>
                <a:gd name="T108" fmla="*/ 595 w 595"/>
                <a:gd name="T109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T106" t="T107" r="T108" b="T109"/>
              <a:pathLst>
                <a:path w="595" h="466">
                  <a:moveTo>
                    <a:pt x="543" y="101"/>
                  </a:moveTo>
                  <a:lnTo>
                    <a:pt x="547" y="112"/>
                  </a:lnTo>
                  <a:lnTo>
                    <a:pt x="551" y="124"/>
                  </a:lnTo>
                  <a:lnTo>
                    <a:pt x="556" y="134"/>
                  </a:lnTo>
                  <a:lnTo>
                    <a:pt x="561" y="145"/>
                  </a:lnTo>
                  <a:lnTo>
                    <a:pt x="568" y="155"/>
                  </a:lnTo>
                  <a:lnTo>
                    <a:pt x="575" y="165"/>
                  </a:lnTo>
                  <a:lnTo>
                    <a:pt x="584" y="175"/>
                  </a:lnTo>
                  <a:lnTo>
                    <a:pt x="595" y="184"/>
                  </a:lnTo>
                  <a:lnTo>
                    <a:pt x="577" y="211"/>
                  </a:lnTo>
                  <a:lnTo>
                    <a:pt x="558" y="240"/>
                  </a:lnTo>
                  <a:lnTo>
                    <a:pt x="538" y="267"/>
                  </a:lnTo>
                  <a:lnTo>
                    <a:pt x="517" y="293"/>
                  </a:lnTo>
                  <a:lnTo>
                    <a:pt x="495" y="321"/>
                  </a:lnTo>
                  <a:lnTo>
                    <a:pt x="474" y="347"/>
                  </a:lnTo>
                  <a:lnTo>
                    <a:pt x="455" y="373"/>
                  </a:lnTo>
                  <a:lnTo>
                    <a:pt x="436" y="400"/>
                  </a:lnTo>
                  <a:lnTo>
                    <a:pt x="425" y="392"/>
                  </a:lnTo>
                  <a:lnTo>
                    <a:pt x="413" y="383"/>
                  </a:lnTo>
                  <a:lnTo>
                    <a:pt x="402" y="375"/>
                  </a:lnTo>
                  <a:lnTo>
                    <a:pt x="390" y="367"/>
                  </a:lnTo>
                  <a:lnTo>
                    <a:pt x="377" y="360"/>
                  </a:lnTo>
                  <a:lnTo>
                    <a:pt x="364" y="356"/>
                  </a:lnTo>
                  <a:lnTo>
                    <a:pt x="348" y="355"/>
                  </a:lnTo>
                  <a:lnTo>
                    <a:pt x="332" y="356"/>
                  </a:lnTo>
                  <a:lnTo>
                    <a:pt x="313" y="357"/>
                  </a:lnTo>
                  <a:lnTo>
                    <a:pt x="298" y="365"/>
                  </a:lnTo>
                  <a:lnTo>
                    <a:pt x="286" y="378"/>
                  </a:lnTo>
                  <a:lnTo>
                    <a:pt x="277" y="393"/>
                  </a:lnTo>
                  <a:lnTo>
                    <a:pt x="269" y="410"/>
                  </a:lnTo>
                  <a:lnTo>
                    <a:pt x="265" y="426"/>
                  </a:lnTo>
                  <a:lnTo>
                    <a:pt x="261" y="442"/>
                  </a:lnTo>
                  <a:lnTo>
                    <a:pt x="260" y="454"/>
                  </a:lnTo>
                  <a:lnTo>
                    <a:pt x="255" y="456"/>
                  </a:lnTo>
                  <a:lnTo>
                    <a:pt x="249" y="459"/>
                  </a:lnTo>
                  <a:lnTo>
                    <a:pt x="244" y="461"/>
                  </a:lnTo>
                  <a:lnTo>
                    <a:pt x="238" y="462"/>
                  </a:lnTo>
                  <a:lnTo>
                    <a:pt x="233" y="465"/>
                  </a:lnTo>
                  <a:lnTo>
                    <a:pt x="226" y="466"/>
                  </a:lnTo>
                  <a:lnTo>
                    <a:pt x="222" y="466"/>
                  </a:lnTo>
                  <a:lnTo>
                    <a:pt x="216" y="465"/>
                  </a:lnTo>
                  <a:lnTo>
                    <a:pt x="205" y="454"/>
                  </a:lnTo>
                  <a:lnTo>
                    <a:pt x="192" y="443"/>
                  </a:lnTo>
                  <a:lnTo>
                    <a:pt x="178" y="432"/>
                  </a:lnTo>
                  <a:lnTo>
                    <a:pt x="163" y="422"/>
                  </a:lnTo>
                  <a:lnTo>
                    <a:pt x="145" y="415"/>
                  </a:lnTo>
                  <a:lnTo>
                    <a:pt x="126" y="412"/>
                  </a:lnTo>
                  <a:lnTo>
                    <a:pt x="107" y="413"/>
                  </a:lnTo>
                  <a:lnTo>
                    <a:pt x="86" y="418"/>
                  </a:lnTo>
                  <a:lnTo>
                    <a:pt x="76" y="427"/>
                  </a:lnTo>
                  <a:lnTo>
                    <a:pt x="65" y="434"/>
                  </a:lnTo>
                  <a:lnTo>
                    <a:pt x="54" y="437"/>
                  </a:lnTo>
                  <a:lnTo>
                    <a:pt x="44" y="438"/>
                  </a:lnTo>
                  <a:lnTo>
                    <a:pt x="34" y="436"/>
                  </a:lnTo>
                  <a:lnTo>
                    <a:pt x="26" y="431"/>
                  </a:lnTo>
                  <a:lnTo>
                    <a:pt x="18" y="422"/>
                  </a:lnTo>
                  <a:lnTo>
                    <a:pt x="11" y="411"/>
                  </a:lnTo>
                  <a:lnTo>
                    <a:pt x="20" y="324"/>
                  </a:lnTo>
                  <a:lnTo>
                    <a:pt x="31" y="328"/>
                  </a:lnTo>
                  <a:lnTo>
                    <a:pt x="41" y="335"/>
                  </a:lnTo>
                  <a:lnTo>
                    <a:pt x="52" y="343"/>
                  </a:lnTo>
                  <a:lnTo>
                    <a:pt x="63" y="350"/>
                  </a:lnTo>
                  <a:lnTo>
                    <a:pt x="74" y="358"/>
                  </a:lnTo>
                  <a:lnTo>
                    <a:pt x="87" y="364"/>
                  </a:lnTo>
                  <a:lnTo>
                    <a:pt x="100" y="366"/>
                  </a:lnTo>
                  <a:lnTo>
                    <a:pt x="114" y="365"/>
                  </a:lnTo>
                  <a:lnTo>
                    <a:pt x="100" y="352"/>
                  </a:lnTo>
                  <a:lnTo>
                    <a:pt x="85" y="338"/>
                  </a:lnTo>
                  <a:lnTo>
                    <a:pt x="69" y="325"/>
                  </a:lnTo>
                  <a:lnTo>
                    <a:pt x="53" y="313"/>
                  </a:lnTo>
                  <a:lnTo>
                    <a:pt x="38" y="300"/>
                  </a:lnTo>
                  <a:lnTo>
                    <a:pt x="22" y="286"/>
                  </a:lnTo>
                  <a:lnTo>
                    <a:pt x="10" y="270"/>
                  </a:lnTo>
                  <a:lnTo>
                    <a:pt x="0" y="253"/>
                  </a:lnTo>
                  <a:lnTo>
                    <a:pt x="2" y="221"/>
                  </a:lnTo>
                  <a:lnTo>
                    <a:pt x="9" y="193"/>
                  </a:lnTo>
                  <a:lnTo>
                    <a:pt x="19" y="169"/>
                  </a:lnTo>
                  <a:lnTo>
                    <a:pt x="32" y="147"/>
                  </a:lnTo>
                  <a:lnTo>
                    <a:pt x="49" y="127"/>
                  </a:lnTo>
                  <a:lnTo>
                    <a:pt x="68" y="106"/>
                  </a:lnTo>
                  <a:lnTo>
                    <a:pt x="91" y="85"/>
                  </a:lnTo>
                  <a:lnTo>
                    <a:pt x="118" y="61"/>
                  </a:lnTo>
                  <a:lnTo>
                    <a:pt x="134" y="46"/>
                  </a:lnTo>
                  <a:lnTo>
                    <a:pt x="152" y="35"/>
                  </a:lnTo>
                  <a:lnTo>
                    <a:pt x="170" y="24"/>
                  </a:lnTo>
                  <a:lnTo>
                    <a:pt x="190" y="17"/>
                  </a:lnTo>
                  <a:lnTo>
                    <a:pt x="210" y="10"/>
                  </a:lnTo>
                  <a:lnTo>
                    <a:pt x="232" y="6"/>
                  </a:lnTo>
                  <a:lnTo>
                    <a:pt x="254" y="3"/>
                  </a:lnTo>
                  <a:lnTo>
                    <a:pt x="276" y="0"/>
                  </a:lnTo>
                  <a:lnTo>
                    <a:pt x="298" y="0"/>
                  </a:lnTo>
                  <a:lnTo>
                    <a:pt x="321" y="0"/>
                  </a:lnTo>
                  <a:lnTo>
                    <a:pt x="343" y="1"/>
                  </a:lnTo>
                  <a:lnTo>
                    <a:pt x="366" y="4"/>
                  </a:lnTo>
                  <a:lnTo>
                    <a:pt x="388" y="7"/>
                  </a:lnTo>
                  <a:lnTo>
                    <a:pt x="409" y="10"/>
                  </a:lnTo>
                  <a:lnTo>
                    <a:pt x="429" y="14"/>
                  </a:lnTo>
                  <a:lnTo>
                    <a:pt x="449" y="18"/>
                  </a:lnTo>
                  <a:lnTo>
                    <a:pt x="467" y="23"/>
                  </a:lnTo>
                  <a:lnTo>
                    <a:pt x="481" y="31"/>
                  </a:lnTo>
                  <a:lnTo>
                    <a:pt x="494" y="41"/>
                  </a:lnTo>
                  <a:lnTo>
                    <a:pt x="505" y="52"/>
                  </a:lnTo>
                  <a:lnTo>
                    <a:pt x="516" y="64"/>
                  </a:lnTo>
                  <a:lnTo>
                    <a:pt x="525" y="76"/>
                  </a:lnTo>
                  <a:lnTo>
                    <a:pt x="535" y="89"/>
                  </a:lnTo>
                  <a:lnTo>
                    <a:pt x="543" y="101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6" name="AutoShape 12"/>
            <p:cNvSpPr>
              <a:spLocks noChangeArrowheads="1"/>
            </p:cNvSpPr>
            <p:nvPr/>
          </p:nvSpPr>
          <p:spPr bwMode="auto">
            <a:xfrm flipH="1">
              <a:off x="956" y="3234"/>
              <a:ext cx="52" cy="110"/>
            </a:xfrm>
            <a:custGeom>
              <a:avLst/>
              <a:gdLst>
                <a:gd name="T0" fmla="*/ 95 w 121"/>
                <a:gd name="T1" fmla="*/ 0 h 274"/>
                <a:gd name="T2" fmla="*/ 95 w 121"/>
                <a:gd name="T3" fmla="*/ 8 h 274"/>
                <a:gd name="T4" fmla="*/ 92 w 121"/>
                <a:gd name="T5" fmla="*/ 15 h 274"/>
                <a:gd name="T6" fmla="*/ 87 w 121"/>
                <a:gd name="T7" fmla="*/ 22 h 274"/>
                <a:gd name="T8" fmla="*/ 82 w 121"/>
                <a:gd name="T9" fmla="*/ 27 h 274"/>
                <a:gd name="T10" fmla="*/ 78 w 121"/>
                <a:gd name="T11" fmla="*/ 33 h 274"/>
                <a:gd name="T12" fmla="*/ 75 w 121"/>
                <a:gd name="T13" fmla="*/ 38 h 274"/>
                <a:gd name="T14" fmla="*/ 75 w 121"/>
                <a:gd name="T15" fmla="*/ 43 h 274"/>
                <a:gd name="T16" fmla="*/ 79 w 121"/>
                <a:gd name="T17" fmla="*/ 48 h 274"/>
                <a:gd name="T18" fmla="*/ 121 w 121"/>
                <a:gd name="T19" fmla="*/ 14 h 274"/>
                <a:gd name="T20" fmla="*/ 116 w 121"/>
                <a:gd name="T21" fmla="*/ 23 h 274"/>
                <a:gd name="T22" fmla="*/ 111 w 121"/>
                <a:gd name="T23" fmla="*/ 32 h 274"/>
                <a:gd name="T24" fmla="*/ 104 w 121"/>
                <a:gd name="T25" fmla="*/ 41 h 274"/>
                <a:gd name="T26" fmla="*/ 97 w 121"/>
                <a:gd name="T27" fmla="*/ 48 h 274"/>
                <a:gd name="T28" fmla="*/ 90 w 121"/>
                <a:gd name="T29" fmla="*/ 56 h 274"/>
                <a:gd name="T30" fmla="*/ 82 w 121"/>
                <a:gd name="T31" fmla="*/ 64 h 274"/>
                <a:gd name="T32" fmla="*/ 74 w 121"/>
                <a:gd name="T33" fmla="*/ 71 h 274"/>
                <a:gd name="T34" fmla="*/ 67 w 121"/>
                <a:gd name="T35" fmla="*/ 80 h 274"/>
                <a:gd name="T36" fmla="*/ 56 w 121"/>
                <a:gd name="T37" fmla="*/ 101 h 274"/>
                <a:gd name="T38" fmla="*/ 46 w 121"/>
                <a:gd name="T39" fmla="*/ 123 h 274"/>
                <a:gd name="T40" fmla="*/ 38 w 121"/>
                <a:gd name="T41" fmla="*/ 145 h 274"/>
                <a:gd name="T42" fmla="*/ 32 w 121"/>
                <a:gd name="T43" fmla="*/ 168 h 274"/>
                <a:gd name="T44" fmla="*/ 27 w 121"/>
                <a:gd name="T45" fmla="*/ 192 h 274"/>
                <a:gd name="T46" fmla="*/ 25 w 121"/>
                <a:gd name="T47" fmla="*/ 217 h 274"/>
                <a:gd name="T48" fmla="*/ 25 w 121"/>
                <a:gd name="T49" fmla="*/ 245 h 274"/>
                <a:gd name="T50" fmla="*/ 27 w 121"/>
                <a:gd name="T51" fmla="*/ 274 h 274"/>
                <a:gd name="T52" fmla="*/ 8 w 121"/>
                <a:gd name="T53" fmla="*/ 231 h 274"/>
                <a:gd name="T54" fmla="*/ 0 w 121"/>
                <a:gd name="T55" fmla="*/ 190 h 274"/>
                <a:gd name="T56" fmla="*/ 1 w 121"/>
                <a:gd name="T57" fmla="*/ 150 h 274"/>
                <a:gd name="T58" fmla="*/ 8 w 121"/>
                <a:gd name="T59" fmla="*/ 113 h 274"/>
                <a:gd name="T60" fmla="*/ 22 w 121"/>
                <a:gd name="T61" fmla="*/ 79 h 274"/>
                <a:gd name="T62" fmla="*/ 39 w 121"/>
                <a:gd name="T63" fmla="*/ 48 h 274"/>
                <a:gd name="T64" fmla="*/ 60 w 121"/>
                <a:gd name="T65" fmla="*/ 22 h 274"/>
                <a:gd name="T66" fmla="*/ 81 w 121"/>
                <a:gd name="T67" fmla="*/ 0 h 274"/>
                <a:gd name="T68" fmla="*/ 95 w 121"/>
                <a:gd name="T69" fmla="*/ 0 h 274"/>
                <a:gd name="T70" fmla="*/ 0 w 121"/>
                <a:gd name="T71" fmla="*/ 0 h 274"/>
                <a:gd name="T72" fmla="*/ 121 w 121"/>
                <a:gd name="T73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121" h="274">
                  <a:moveTo>
                    <a:pt x="95" y="0"/>
                  </a:moveTo>
                  <a:lnTo>
                    <a:pt x="95" y="8"/>
                  </a:lnTo>
                  <a:lnTo>
                    <a:pt x="92" y="15"/>
                  </a:lnTo>
                  <a:lnTo>
                    <a:pt x="87" y="22"/>
                  </a:lnTo>
                  <a:lnTo>
                    <a:pt x="82" y="27"/>
                  </a:lnTo>
                  <a:lnTo>
                    <a:pt x="78" y="33"/>
                  </a:lnTo>
                  <a:lnTo>
                    <a:pt x="75" y="38"/>
                  </a:lnTo>
                  <a:lnTo>
                    <a:pt x="75" y="43"/>
                  </a:lnTo>
                  <a:lnTo>
                    <a:pt x="79" y="48"/>
                  </a:lnTo>
                  <a:lnTo>
                    <a:pt x="121" y="14"/>
                  </a:lnTo>
                  <a:lnTo>
                    <a:pt x="116" y="23"/>
                  </a:lnTo>
                  <a:lnTo>
                    <a:pt x="111" y="32"/>
                  </a:lnTo>
                  <a:lnTo>
                    <a:pt x="104" y="41"/>
                  </a:lnTo>
                  <a:lnTo>
                    <a:pt x="97" y="48"/>
                  </a:lnTo>
                  <a:lnTo>
                    <a:pt x="90" y="56"/>
                  </a:lnTo>
                  <a:lnTo>
                    <a:pt x="82" y="64"/>
                  </a:lnTo>
                  <a:lnTo>
                    <a:pt x="74" y="71"/>
                  </a:lnTo>
                  <a:lnTo>
                    <a:pt x="67" y="80"/>
                  </a:lnTo>
                  <a:lnTo>
                    <a:pt x="56" y="101"/>
                  </a:lnTo>
                  <a:lnTo>
                    <a:pt x="46" y="123"/>
                  </a:lnTo>
                  <a:lnTo>
                    <a:pt x="38" y="145"/>
                  </a:lnTo>
                  <a:lnTo>
                    <a:pt x="32" y="168"/>
                  </a:lnTo>
                  <a:lnTo>
                    <a:pt x="27" y="192"/>
                  </a:lnTo>
                  <a:lnTo>
                    <a:pt x="25" y="217"/>
                  </a:lnTo>
                  <a:lnTo>
                    <a:pt x="25" y="245"/>
                  </a:lnTo>
                  <a:lnTo>
                    <a:pt x="27" y="274"/>
                  </a:lnTo>
                  <a:lnTo>
                    <a:pt x="8" y="231"/>
                  </a:lnTo>
                  <a:lnTo>
                    <a:pt x="0" y="190"/>
                  </a:lnTo>
                  <a:lnTo>
                    <a:pt x="1" y="150"/>
                  </a:lnTo>
                  <a:lnTo>
                    <a:pt x="8" y="113"/>
                  </a:lnTo>
                  <a:lnTo>
                    <a:pt x="22" y="79"/>
                  </a:lnTo>
                  <a:lnTo>
                    <a:pt x="39" y="48"/>
                  </a:lnTo>
                  <a:lnTo>
                    <a:pt x="60" y="22"/>
                  </a:lnTo>
                  <a:lnTo>
                    <a:pt x="81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7" name="AutoShape 13"/>
            <p:cNvSpPr>
              <a:spLocks noChangeArrowheads="1"/>
            </p:cNvSpPr>
            <p:nvPr/>
          </p:nvSpPr>
          <p:spPr bwMode="auto">
            <a:xfrm flipH="1">
              <a:off x="896" y="3275"/>
              <a:ext cx="46" cy="55"/>
            </a:xfrm>
            <a:custGeom>
              <a:avLst/>
              <a:gdLst>
                <a:gd name="T0" fmla="*/ 4 w 110"/>
                <a:gd name="T1" fmla="*/ 137 h 137"/>
                <a:gd name="T2" fmla="*/ 0 w 110"/>
                <a:gd name="T3" fmla="*/ 130 h 137"/>
                <a:gd name="T4" fmla="*/ 1 w 110"/>
                <a:gd name="T5" fmla="*/ 120 h 137"/>
                <a:gd name="T6" fmla="*/ 6 w 110"/>
                <a:gd name="T7" fmla="*/ 110 h 137"/>
                <a:gd name="T8" fmla="*/ 12 w 110"/>
                <a:gd name="T9" fmla="*/ 100 h 137"/>
                <a:gd name="T10" fmla="*/ 22 w 110"/>
                <a:gd name="T11" fmla="*/ 88 h 137"/>
                <a:gd name="T12" fmla="*/ 34 w 110"/>
                <a:gd name="T13" fmla="*/ 75 h 137"/>
                <a:gd name="T14" fmla="*/ 46 w 110"/>
                <a:gd name="T15" fmla="*/ 64 h 137"/>
                <a:gd name="T16" fmla="*/ 58 w 110"/>
                <a:gd name="T17" fmla="*/ 52 h 137"/>
                <a:gd name="T18" fmla="*/ 72 w 110"/>
                <a:gd name="T19" fmla="*/ 40 h 137"/>
                <a:gd name="T20" fmla="*/ 85 w 110"/>
                <a:gd name="T21" fmla="*/ 26 h 137"/>
                <a:gd name="T22" fmla="*/ 98 w 110"/>
                <a:gd name="T23" fmla="*/ 13 h 137"/>
                <a:gd name="T24" fmla="*/ 110 w 110"/>
                <a:gd name="T25" fmla="*/ 0 h 137"/>
                <a:gd name="T26" fmla="*/ 110 w 110"/>
                <a:gd name="T27" fmla="*/ 18 h 137"/>
                <a:gd name="T28" fmla="*/ 4 w 110"/>
                <a:gd name="T29" fmla="*/ 137 h 137"/>
                <a:gd name="T30" fmla="*/ 0 w 110"/>
                <a:gd name="T31" fmla="*/ 0 h 137"/>
                <a:gd name="T32" fmla="*/ 110 w 110"/>
                <a:gd name="T33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T30" t="T31" r="T32" b="T33"/>
              <a:pathLst>
                <a:path w="110" h="137">
                  <a:moveTo>
                    <a:pt x="4" y="137"/>
                  </a:moveTo>
                  <a:lnTo>
                    <a:pt x="0" y="130"/>
                  </a:lnTo>
                  <a:lnTo>
                    <a:pt x="1" y="120"/>
                  </a:lnTo>
                  <a:lnTo>
                    <a:pt x="6" y="110"/>
                  </a:lnTo>
                  <a:lnTo>
                    <a:pt x="12" y="100"/>
                  </a:lnTo>
                  <a:lnTo>
                    <a:pt x="22" y="88"/>
                  </a:lnTo>
                  <a:lnTo>
                    <a:pt x="34" y="75"/>
                  </a:lnTo>
                  <a:lnTo>
                    <a:pt x="46" y="64"/>
                  </a:lnTo>
                  <a:lnTo>
                    <a:pt x="58" y="52"/>
                  </a:lnTo>
                  <a:lnTo>
                    <a:pt x="72" y="40"/>
                  </a:lnTo>
                  <a:lnTo>
                    <a:pt x="85" y="26"/>
                  </a:lnTo>
                  <a:lnTo>
                    <a:pt x="98" y="13"/>
                  </a:lnTo>
                  <a:lnTo>
                    <a:pt x="110" y="0"/>
                  </a:lnTo>
                  <a:lnTo>
                    <a:pt x="110" y="18"/>
                  </a:lnTo>
                  <a:lnTo>
                    <a:pt x="4" y="137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8" name="AutoShape 14"/>
            <p:cNvSpPr>
              <a:spLocks noChangeArrowheads="1"/>
            </p:cNvSpPr>
            <p:nvPr/>
          </p:nvSpPr>
          <p:spPr bwMode="auto">
            <a:xfrm flipH="1">
              <a:off x="877" y="3282"/>
              <a:ext cx="43" cy="48"/>
            </a:xfrm>
            <a:custGeom>
              <a:avLst/>
              <a:gdLst>
                <a:gd name="T0" fmla="*/ 0 w 100"/>
                <a:gd name="T1" fmla="*/ 117 h 117"/>
                <a:gd name="T2" fmla="*/ 4 w 100"/>
                <a:gd name="T3" fmla="*/ 101 h 117"/>
                <a:gd name="T4" fmla="*/ 11 w 100"/>
                <a:gd name="T5" fmla="*/ 84 h 117"/>
                <a:gd name="T6" fmla="*/ 21 w 100"/>
                <a:gd name="T7" fmla="*/ 69 h 117"/>
                <a:gd name="T8" fmla="*/ 33 w 100"/>
                <a:gd name="T9" fmla="*/ 53 h 117"/>
                <a:gd name="T10" fmla="*/ 46 w 100"/>
                <a:gd name="T11" fmla="*/ 39 h 117"/>
                <a:gd name="T12" fmla="*/ 60 w 100"/>
                <a:gd name="T13" fmla="*/ 25 h 117"/>
                <a:gd name="T14" fmla="*/ 75 w 100"/>
                <a:gd name="T15" fmla="*/ 12 h 117"/>
                <a:gd name="T16" fmla="*/ 89 w 100"/>
                <a:gd name="T17" fmla="*/ 0 h 117"/>
                <a:gd name="T18" fmla="*/ 100 w 100"/>
                <a:gd name="T19" fmla="*/ 7 h 117"/>
                <a:gd name="T20" fmla="*/ 0 w 100"/>
                <a:gd name="T21" fmla="*/ 117 h 117"/>
                <a:gd name="T22" fmla="*/ 0 w 100"/>
                <a:gd name="T23" fmla="*/ 0 h 117"/>
                <a:gd name="T24" fmla="*/ 100 w 100"/>
                <a:gd name="T2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100" h="117">
                  <a:moveTo>
                    <a:pt x="0" y="117"/>
                  </a:moveTo>
                  <a:lnTo>
                    <a:pt x="4" y="101"/>
                  </a:lnTo>
                  <a:lnTo>
                    <a:pt x="11" y="84"/>
                  </a:lnTo>
                  <a:lnTo>
                    <a:pt x="21" y="69"/>
                  </a:lnTo>
                  <a:lnTo>
                    <a:pt x="33" y="53"/>
                  </a:lnTo>
                  <a:lnTo>
                    <a:pt x="46" y="39"/>
                  </a:lnTo>
                  <a:lnTo>
                    <a:pt x="60" y="25"/>
                  </a:lnTo>
                  <a:lnTo>
                    <a:pt x="75" y="12"/>
                  </a:lnTo>
                  <a:lnTo>
                    <a:pt x="89" y="0"/>
                  </a:lnTo>
                  <a:lnTo>
                    <a:pt x="100" y="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9" name="AutoShape 15"/>
            <p:cNvSpPr>
              <a:spLocks noChangeArrowheads="1"/>
            </p:cNvSpPr>
            <p:nvPr/>
          </p:nvSpPr>
          <p:spPr bwMode="auto">
            <a:xfrm flipH="1">
              <a:off x="864" y="3292"/>
              <a:ext cx="35" cy="30"/>
            </a:xfrm>
            <a:custGeom>
              <a:avLst/>
              <a:gdLst>
                <a:gd name="T0" fmla="*/ 0 w 82"/>
                <a:gd name="T1" fmla="*/ 74 h 74"/>
                <a:gd name="T2" fmla="*/ 2 w 82"/>
                <a:gd name="T3" fmla="*/ 62 h 74"/>
                <a:gd name="T4" fmla="*/ 8 w 82"/>
                <a:gd name="T5" fmla="*/ 51 h 74"/>
                <a:gd name="T6" fmla="*/ 16 w 82"/>
                <a:gd name="T7" fmla="*/ 42 h 74"/>
                <a:gd name="T8" fmla="*/ 24 w 82"/>
                <a:gd name="T9" fmla="*/ 33 h 74"/>
                <a:gd name="T10" fmla="*/ 34 w 82"/>
                <a:gd name="T11" fmla="*/ 25 h 74"/>
                <a:gd name="T12" fmla="*/ 45 w 82"/>
                <a:gd name="T13" fmla="*/ 16 h 74"/>
                <a:gd name="T14" fmla="*/ 56 w 82"/>
                <a:gd name="T15" fmla="*/ 9 h 74"/>
                <a:gd name="T16" fmla="*/ 66 w 82"/>
                <a:gd name="T17" fmla="*/ 0 h 74"/>
                <a:gd name="T18" fmla="*/ 82 w 82"/>
                <a:gd name="T19" fmla="*/ 0 h 74"/>
                <a:gd name="T20" fmla="*/ 0 w 82"/>
                <a:gd name="T21" fmla="*/ 74 h 74"/>
                <a:gd name="T22" fmla="*/ 0 w 82"/>
                <a:gd name="T23" fmla="*/ 0 h 74"/>
                <a:gd name="T24" fmla="*/ 82 w 82"/>
                <a:gd name="T2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82" h="74">
                  <a:moveTo>
                    <a:pt x="0" y="74"/>
                  </a:moveTo>
                  <a:lnTo>
                    <a:pt x="2" y="62"/>
                  </a:lnTo>
                  <a:lnTo>
                    <a:pt x="8" y="51"/>
                  </a:lnTo>
                  <a:lnTo>
                    <a:pt x="16" y="42"/>
                  </a:lnTo>
                  <a:lnTo>
                    <a:pt x="24" y="33"/>
                  </a:lnTo>
                  <a:lnTo>
                    <a:pt x="34" y="25"/>
                  </a:lnTo>
                  <a:lnTo>
                    <a:pt x="45" y="16"/>
                  </a:lnTo>
                  <a:lnTo>
                    <a:pt x="56" y="9"/>
                  </a:lnTo>
                  <a:lnTo>
                    <a:pt x="66" y="0"/>
                  </a:lnTo>
                  <a:lnTo>
                    <a:pt x="82" y="0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0" name="AutoShape 16"/>
            <p:cNvSpPr>
              <a:spLocks noChangeArrowheads="1"/>
            </p:cNvSpPr>
            <p:nvPr/>
          </p:nvSpPr>
          <p:spPr bwMode="auto">
            <a:xfrm flipH="1">
              <a:off x="791" y="3292"/>
              <a:ext cx="201" cy="219"/>
            </a:xfrm>
            <a:custGeom>
              <a:avLst/>
              <a:gdLst>
                <a:gd name="T0" fmla="*/ 473 w 475"/>
                <a:gd name="T1" fmla="*/ 44 h 546"/>
                <a:gd name="T2" fmla="*/ 473 w 475"/>
                <a:gd name="T3" fmla="*/ 85 h 546"/>
                <a:gd name="T4" fmla="*/ 456 w 475"/>
                <a:gd name="T5" fmla="*/ 125 h 546"/>
                <a:gd name="T6" fmla="*/ 438 w 475"/>
                <a:gd name="T7" fmla="*/ 163 h 546"/>
                <a:gd name="T8" fmla="*/ 426 w 475"/>
                <a:gd name="T9" fmla="*/ 197 h 546"/>
                <a:gd name="T10" fmla="*/ 388 w 475"/>
                <a:gd name="T11" fmla="*/ 212 h 546"/>
                <a:gd name="T12" fmla="*/ 351 w 475"/>
                <a:gd name="T13" fmla="*/ 219 h 546"/>
                <a:gd name="T14" fmla="*/ 349 w 475"/>
                <a:gd name="T15" fmla="*/ 236 h 546"/>
                <a:gd name="T16" fmla="*/ 377 w 475"/>
                <a:gd name="T17" fmla="*/ 271 h 546"/>
                <a:gd name="T18" fmla="*/ 379 w 475"/>
                <a:gd name="T19" fmla="*/ 320 h 546"/>
                <a:gd name="T20" fmla="*/ 374 w 475"/>
                <a:gd name="T21" fmla="*/ 376 h 546"/>
                <a:gd name="T22" fmla="*/ 360 w 475"/>
                <a:gd name="T23" fmla="*/ 429 h 546"/>
                <a:gd name="T24" fmla="*/ 337 w 475"/>
                <a:gd name="T25" fmla="*/ 466 h 546"/>
                <a:gd name="T26" fmla="*/ 309 w 475"/>
                <a:gd name="T27" fmla="*/ 499 h 546"/>
                <a:gd name="T28" fmla="*/ 275 w 475"/>
                <a:gd name="T29" fmla="*/ 527 h 546"/>
                <a:gd name="T30" fmla="*/ 234 w 475"/>
                <a:gd name="T31" fmla="*/ 543 h 546"/>
                <a:gd name="T32" fmla="*/ 191 w 475"/>
                <a:gd name="T33" fmla="*/ 546 h 546"/>
                <a:gd name="T34" fmla="*/ 150 w 475"/>
                <a:gd name="T35" fmla="*/ 542 h 546"/>
                <a:gd name="T36" fmla="*/ 107 w 475"/>
                <a:gd name="T37" fmla="*/ 530 h 546"/>
                <a:gd name="T38" fmla="*/ 66 w 475"/>
                <a:gd name="T39" fmla="*/ 513 h 546"/>
                <a:gd name="T40" fmla="*/ 54 w 475"/>
                <a:gd name="T41" fmla="*/ 493 h 546"/>
                <a:gd name="T42" fmla="*/ 69 w 475"/>
                <a:gd name="T43" fmla="*/ 473 h 546"/>
                <a:gd name="T44" fmla="*/ 84 w 475"/>
                <a:gd name="T45" fmla="*/ 452 h 546"/>
                <a:gd name="T46" fmla="*/ 95 w 475"/>
                <a:gd name="T47" fmla="*/ 429 h 546"/>
                <a:gd name="T48" fmla="*/ 89 w 475"/>
                <a:gd name="T49" fmla="*/ 407 h 546"/>
                <a:gd name="T50" fmla="*/ 73 w 475"/>
                <a:gd name="T51" fmla="*/ 426 h 546"/>
                <a:gd name="T52" fmla="*/ 61 w 475"/>
                <a:gd name="T53" fmla="*/ 452 h 546"/>
                <a:gd name="T54" fmla="*/ 45 w 475"/>
                <a:gd name="T55" fmla="*/ 472 h 546"/>
                <a:gd name="T56" fmla="*/ 17 w 475"/>
                <a:gd name="T57" fmla="*/ 470 h 546"/>
                <a:gd name="T58" fmla="*/ 10 w 475"/>
                <a:gd name="T59" fmla="*/ 404 h 546"/>
                <a:gd name="T60" fmla="*/ 0 w 475"/>
                <a:gd name="T61" fmla="*/ 341 h 546"/>
                <a:gd name="T62" fmla="*/ 18 w 475"/>
                <a:gd name="T63" fmla="*/ 335 h 546"/>
                <a:gd name="T64" fmla="*/ 31 w 475"/>
                <a:gd name="T65" fmla="*/ 338 h 546"/>
                <a:gd name="T66" fmla="*/ 55 w 475"/>
                <a:gd name="T67" fmla="*/ 364 h 546"/>
                <a:gd name="T68" fmla="*/ 91 w 475"/>
                <a:gd name="T69" fmla="*/ 387 h 546"/>
                <a:gd name="T70" fmla="*/ 136 w 475"/>
                <a:gd name="T71" fmla="*/ 396 h 546"/>
                <a:gd name="T72" fmla="*/ 186 w 475"/>
                <a:gd name="T73" fmla="*/ 384 h 546"/>
                <a:gd name="T74" fmla="*/ 212 w 475"/>
                <a:gd name="T75" fmla="*/ 361 h 546"/>
                <a:gd name="T76" fmla="*/ 219 w 475"/>
                <a:gd name="T77" fmla="*/ 329 h 546"/>
                <a:gd name="T78" fmla="*/ 216 w 475"/>
                <a:gd name="T79" fmla="*/ 293 h 546"/>
                <a:gd name="T80" fmla="*/ 208 w 475"/>
                <a:gd name="T81" fmla="*/ 259 h 546"/>
                <a:gd name="T82" fmla="*/ 258 w 475"/>
                <a:gd name="T83" fmla="*/ 194 h 546"/>
                <a:gd name="T84" fmla="*/ 309 w 475"/>
                <a:gd name="T85" fmla="*/ 119 h 546"/>
                <a:gd name="T86" fmla="*/ 352 w 475"/>
                <a:gd name="T87" fmla="*/ 56 h 546"/>
                <a:gd name="T88" fmla="*/ 375 w 475"/>
                <a:gd name="T89" fmla="*/ 21 h 546"/>
                <a:gd name="T90" fmla="*/ 387 w 475"/>
                <a:gd name="T91" fmla="*/ 6 h 546"/>
                <a:gd name="T92" fmla="*/ 407 w 475"/>
                <a:gd name="T93" fmla="*/ 0 h 546"/>
                <a:gd name="T94" fmla="*/ 423 w 475"/>
                <a:gd name="T95" fmla="*/ 1 h 546"/>
                <a:gd name="T96" fmla="*/ 440 w 475"/>
                <a:gd name="T97" fmla="*/ 3 h 546"/>
                <a:gd name="T98" fmla="*/ 454 w 475"/>
                <a:gd name="T99" fmla="*/ 9 h 546"/>
                <a:gd name="T100" fmla="*/ 463 w 475"/>
                <a:gd name="T101" fmla="*/ 23 h 546"/>
                <a:gd name="T102" fmla="*/ 0 w 475"/>
                <a:gd name="T103" fmla="*/ 0 h 546"/>
                <a:gd name="T104" fmla="*/ 475 w 475"/>
                <a:gd name="T105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T102" t="T103" r="T104" b="T105"/>
              <a:pathLst>
                <a:path w="475" h="546">
                  <a:moveTo>
                    <a:pt x="463" y="23"/>
                  </a:moveTo>
                  <a:lnTo>
                    <a:pt x="473" y="44"/>
                  </a:lnTo>
                  <a:lnTo>
                    <a:pt x="475" y="65"/>
                  </a:lnTo>
                  <a:lnTo>
                    <a:pt x="473" y="85"/>
                  </a:lnTo>
                  <a:lnTo>
                    <a:pt x="466" y="105"/>
                  </a:lnTo>
                  <a:lnTo>
                    <a:pt x="456" y="125"/>
                  </a:lnTo>
                  <a:lnTo>
                    <a:pt x="446" y="145"/>
                  </a:lnTo>
                  <a:lnTo>
                    <a:pt x="438" y="163"/>
                  </a:lnTo>
                  <a:lnTo>
                    <a:pt x="432" y="183"/>
                  </a:lnTo>
                  <a:lnTo>
                    <a:pt x="426" y="197"/>
                  </a:lnTo>
                  <a:lnTo>
                    <a:pt x="409" y="206"/>
                  </a:lnTo>
                  <a:lnTo>
                    <a:pt x="388" y="212"/>
                  </a:lnTo>
                  <a:lnTo>
                    <a:pt x="367" y="215"/>
                  </a:lnTo>
                  <a:lnTo>
                    <a:pt x="351" y="219"/>
                  </a:lnTo>
                  <a:lnTo>
                    <a:pt x="343" y="225"/>
                  </a:lnTo>
                  <a:lnTo>
                    <a:pt x="349" y="236"/>
                  </a:lnTo>
                  <a:lnTo>
                    <a:pt x="373" y="252"/>
                  </a:lnTo>
                  <a:lnTo>
                    <a:pt x="377" y="271"/>
                  </a:lnTo>
                  <a:lnTo>
                    <a:pt x="379" y="295"/>
                  </a:lnTo>
                  <a:lnTo>
                    <a:pt x="379" y="320"/>
                  </a:lnTo>
                  <a:lnTo>
                    <a:pt x="378" y="348"/>
                  </a:lnTo>
                  <a:lnTo>
                    <a:pt x="374" y="376"/>
                  </a:lnTo>
                  <a:lnTo>
                    <a:pt x="369" y="403"/>
                  </a:lnTo>
                  <a:lnTo>
                    <a:pt x="360" y="429"/>
                  </a:lnTo>
                  <a:lnTo>
                    <a:pt x="349" y="451"/>
                  </a:lnTo>
                  <a:lnTo>
                    <a:pt x="337" y="466"/>
                  </a:lnTo>
                  <a:lnTo>
                    <a:pt x="324" y="483"/>
                  </a:lnTo>
                  <a:lnTo>
                    <a:pt x="309" y="499"/>
                  </a:lnTo>
                  <a:lnTo>
                    <a:pt x="293" y="513"/>
                  </a:lnTo>
                  <a:lnTo>
                    <a:pt x="275" y="527"/>
                  </a:lnTo>
                  <a:lnTo>
                    <a:pt x="255" y="537"/>
                  </a:lnTo>
                  <a:lnTo>
                    <a:pt x="234" y="543"/>
                  </a:lnTo>
                  <a:lnTo>
                    <a:pt x="209" y="544"/>
                  </a:lnTo>
                  <a:lnTo>
                    <a:pt x="191" y="546"/>
                  </a:lnTo>
                  <a:lnTo>
                    <a:pt x="171" y="545"/>
                  </a:lnTo>
                  <a:lnTo>
                    <a:pt x="150" y="542"/>
                  </a:lnTo>
                  <a:lnTo>
                    <a:pt x="129" y="537"/>
                  </a:lnTo>
                  <a:lnTo>
                    <a:pt x="107" y="530"/>
                  </a:lnTo>
                  <a:lnTo>
                    <a:pt x="85" y="522"/>
                  </a:lnTo>
                  <a:lnTo>
                    <a:pt x="66" y="513"/>
                  </a:lnTo>
                  <a:lnTo>
                    <a:pt x="46" y="504"/>
                  </a:lnTo>
                  <a:lnTo>
                    <a:pt x="54" y="493"/>
                  </a:lnTo>
                  <a:lnTo>
                    <a:pt x="61" y="483"/>
                  </a:lnTo>
                  <a:lnTo>
                    <a:pt x="69" y="473"/>
                  </a:lnTo>
                  <a:lnTo>
                    <a:pt x="78" y="463"/>
                  </a:lnTo>
                  <a:lnTo>
                    <a:pt x="84" y="452"/>
                  </a:lnTo>
                  <a:lnTo>
                    <a:pt x="91" y="441"/>
                  </a:lnTo>
                  <a:lnTo>
                    <a:pt x="95" y="429"/>
                  </a:lnTo>
                  <a:lnTo>
                    <a:pt x="97" y="416"/>
                  </a:lnTo>
                  <a:lnTo>
                    <a:pt x="89" y="407"/>
                  </a:lnTo>
                  <a:lnTo>
                    <a:pt x="80" y="415"/>
                  </a:lnTo>
                  <a:lnTo>
                    <a:pt x="73" y="426"/>
                  </a:lnTo>
                  <a:lnTo>
                    <a:pt x="67" y="439"/>
                  </a:lnTo>
                  <a:lnTo>
                    <a:pt x="61" y="452"/>
                  </a:lnTo>
                  <a:lnTo>
                    <a:pt x="54" y="464"/>
                  </a:lnTo>
                  <a:lnTo>
                    <a:pt x="45" y="472"/>
                  </a:lnTo>
                  <a:lnTo>
                    <a:pt x="33" y="474"/>
                  </a:lnTo>
                  <a:lnTo>
                    <a:pt x="17" y="470"/>
                  </a:lnTo>
                  <a:lnTo>
                    <a:pt x="16" y="439"/>
                  </a:lnTo>
                  <a:lnTo>
                    <a:pt x="10" y="404"/>
                  </a:lnTo>
                  <a:lnTo>
                    <a:pt x="2" y="371"/>
                  </a:lnTo>
                  <a:lnTo>
                    <a:pt x="0" y="341"/>
                  </a:lnTo>
                  <a:lnTo>
                    <a:pt x="10" y="337"/>
                  </a:lnTo>
                  <a:lnTo>
                    <a:pt x="18" y="335"/>
                  </a:lnTo>
                  <a:lnTo>
                    <a:pt x="26" y="335"/>
                  </a:lnTo>
                  <a:lnTo>
                    <a:pt x="31" y="338"/>
                  </a:lnTo>
                  <a:lnTo>
                    <a:pt x="41" y="351"/>
                  </a:lnTo>
                  <a:lnTo>
                    <a:pt x="55" y="364"/>
                  </a:lnTo>
                  <a:lnTo>
                    <a:pt x="72" y="377"/>
                  </a:lnTo>
                  <a:lnTo>
                    <a:pt x="91" y="387"/>
                  </a:lnTo>
                  <a:lnTo>
                    <a:pt x="113" y="394"/>
                  </a:lnTo>
                  <a:lnTo>
                    <a:pt x="136" y="396"/>
                  </a:lnTo>
                  <a:lnTo>
                    <a:pt x="160" y="393"/>
                  </a:lnTo>
                  <a:lnTo>
                    <a:pt x="186" y="384"/>
                  </a:lnTo>
                  <a:lnTo>
                    <a:pt x="202" y="374"/>
                  </a:lnTo>
                  <a:lnTo>
                    <a:pt x="212" y="361"/>
                  </a:lnTo>
                  <a:lnTo>
                    <a:pt x="217" y="346"/>
                  </a:lnTo>
                  <a:lnTo>
                    <a:pt x="219" y="329"/>
                  </a:lnTo>
                  <a:lnTo>
                    <a:pt x="218" y="312"/>
                  </a:lnTo>
                  <a:lnTo>
                    <a:pt x="216" y="293"/>
                  </a:lnTo>
                  <a:lnTo>
                    <a:pt x="212" y="275"/>
                  </a:lnTo>
                  <a:lnTo>
                    <a:pt x="208" y="259"/>
                  </a:lnTo>
                  <a:lnTo>
                    <a:pt x="232" y="229"/>
                  </a:lnTo>
                  <a:lnTo>
                    <a:pt x="258" y="194"/>
                  </a:lnTo>
                  <a:lnTo>
                    <a:pt x="284" y="157"/>
                  </a:lnTo>
                  <a:lnTo>
                    <a:pt x="309" y="119"/>
                  </a:lnTo>
                  <a:lnTo>
                    <a:pt x="332" y="85"/>
                  </a:lnTo>
                  <a:lnTo>
                    <a:pt x="352" y="56"/>
                  </a:lnTo>
                  <a:lnTo>
                    <a:pt x="366" y="33"/>
                  </a:lnTo>
                  <a:lnTo>
                    <a:pt x="375" y="21"/>
                  </a:lnTo>
                  <a:lnTo>
                    <a:pt x="381" y="13"/>
                  </a:lnTo>
                  <a:lnTo>
                    <a:pt x="387" y="6"/>
                  </a:lnTo>
                  <a:lnTo>
                    <a:pt x="395" y="2"/>
                  </a:lnTo>
                  <a:lnTo>
                    <a:pt x="407" y="0"/>
                  </a:lnTo>
                  <a:lnTo>
                    <a:pt x="415" y="1"/>
                  </a:lnTo>
                  <a:lnTo>
                    <a:pt x="423" y="1"/>
                  </a:lnTo>
                  <a:lnTo>
                    <a:pt x="432" y="2"/>
                  </a:lnTo>
                  <a:lnTo>
                    <a:pt x="440" y="3"/>
                  </a:lnTo>
                  <a:lnTo>
                    <a:pt x="448" y="5"/>
                  </a:lnTo>
                  <a:lnTo>
                    <a:pt x="454" y="9"/>
                  </a:lnTo>
                  <a:lnTo>
                    <a:pt x="460" y="14"/>
                  </a:lnTo>
                  <a:lnTo>
                    <a:pt x="463" y="23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1" name="AutoShape 17"/>
            <p:cNvSpPr>
              <a:spLocks noChangeArrowheads="1"/>
            </p:cNvSpPr>
            <p:nvPr/>
          </p:nvSpPr>
          <p:spPr bwMode="auto">
            <a:xfrm flipH="1">
              <a:off x="808" y="3299"/>
              <a:ext cx="35" cy="59"/>
            </a:xfrm>
            <a:custGeom>
              <a:avLst/>
              <a:gdLst>
                <a:gd name="T0" fmla="*/ 66 w 83"/>
                <a:gd name="T1" fmla="*/ 0 h 146"/>
                <a:gd name="T2" fmla="*/ 56 w 83"/>
                <a:gd name="T3" fmla="*/ 9 h 146"/>
                <a:gd name="T4" fmla="*/ 47 w 83"/>
                <a:gd name="T5" fmla="*/ 19 h 146"/>
                <a:gd name="T6" fmla="*/ 38 w 83"/>
                <a:gd name="T7" fmla="*/ 30 h 146"/>
                <a:gd name="T8" fmla="*/ 31 w 83"/>
                <a:gd name="T9" fmla="*/ 42 h 146"/>
                <a:gd name="T10" fmla="*/ 24 w 83"/>
                <a:gd name="T11" fmla="*/ 54 h 146"/>
                <a:gd name="T12" fmla="*/ 19 w 83"/>
                <a:gd name="T13" fmla="*/ 66 h 146"/>
                <a:gd name="T14" fmla="*/ 15 w 83"/>
                <a:gd name="T15" fmla="*/ 78 h 146"/>
                <a:gd name="T16" fmla="*/ 14 w 83"/>
                <a:gd name="T17" fmla="*/ 92 h 146"/>
                <a:gd name="T18" fmla="*/ 24 w 83"/>
                <a:gd name="T19" fmla="*/ 94 h 146"/>
                <a:gd name="T20" fmla="*/ 34 w 83"/>
                <a:gd name="T21" fmla="*/ 90 h 146"/>
                <a:gd name="T22" fmla="*/ 45 w 83"/>
                <a:gd name="T23" fmla="*/ 84 h 146"/>
                <a:gd name="T24" fmla="*/ 56 w 83"/>
                <a:gd name="T25" fmla="*/ 77 h 146"/>
                <a:gd name="T26" fmla="*/ 66 w 83"/>
                <a:gd name="T27" fmla="*/ 73 h 146"/>
                <a:gd name="T28" fmla="*/ 73 w 83"/>
                <a:gd name="T29" fmla="*/ 72 h 146"/>
                <a:gd name="T30" fmla="*/ 80 w 83"/>
                <a:gd name="T31" fmla="*/ 76 h 146"/>
                <a:gd name="T32" fmla="*/ 83 w 83"/>
                <a:gd name="T33" fmla="*/ 89 h 146"/>
                <a:gd name="T34" fmla="*/ 80 w 83"/>
                <a:gd name="T35" fmla="*/ 106 h 146"/>
                <a:gd name="T36" fmla="*/ 73 w 83"/>
                <a:gd name="T37" fmla="*/ 121 h 146"/>
                <a:gd name="T38" fmla="*/ 64 w 83"/>
                <a:gd name="T39" fmla="*/ 134 h 146"/>
                <a:gd name="T40" fmla="*/ 54 w 83"/>
                <a:gd name="T41" fmla="*/ 146 h 146"/>
                <a:gd name="T42" fmla="*/ 43 w 83"/>
                <a:gd name="T43" fmla="*/ 146 h 146"/>
                <a:gd name="T44" fmla="*/ 74 w 83"/>
                <a:gd name="T45" fmla="*/ 97 h 146"/>
                <a:gd name="T46" fmla="*/ 64 w 83"/>
                <a:gd name="T47" fmla="*/ 88 h 146"/>
                <a:gd name="T48" fmla="*/ 56 w 83"/>
                <a:gd name="T49" fmla="*/ 88 h 146"/>
                <a:gd name="T50" fmla="*/ 48 w 83"/>
                <a:gd name="T51" fmla="*/ 94 h 146"/>
                <a:gd name="T52" fmla="*/ 42 w 83"/>
                <a:gd name="T53" fmla="*/ 101 h 146"/>
                <a:gd name="T54" fmla="*/ 35 w 83"/>
                <a:gd name="T55" fmla="*/ 110 h 146"/>
                <a:gd name="T56" fmla="*/ 27 w 83"/>
                <a:gd name="T57" fmla="*/ 116 h 146"/>
                <a:gd name="T58" fmla="*/ 17 w 83"/>
                <a:gd name="T59" fmla="*/ 116 h 146"/>
                <a:gd name="T60" fmla="*/ 5 w 83"/>
                <a:gd name="T61" fmla="*/ 109 h 146"/>
                <a:gd name="T62" fmla="*/ 0 w 83"/>
                <a:gd name="T63" fmla="*/ 99 h 146"/>
                <a:gd name="T64" fmla="*/ 0 w 83"/>
                <a:gd name="T65" fmla="*/ 86 h 146"/>
                <a:gd name="T66" fmla="*/ 3 w 83"/>
                <a:gd name="T67" fmla="*/ 71 h 146"/>
                <a:gd name="T68" fmla="*/ 11 w 83"/>
                <a:gd name="T69" fmla="*/ 54 h 146"/>
                <a:gd name="T70" fmla="*/ 21 w 83"/>
                <a:gd name="T71" fmla="*/ 38 h 146"/>
                <a:gd name="T72" fmla="*/ 34 w 83"/>
                <a:gd name="T73" fmla="*/ 22 h 146"/>
                <a:gd name="T74" fmla="*/ 49 w 83"/>
                <a:gd name="T75" fmla="*/ 10 h 146"/>
                <a:gd name="T76" fmla="*/ 66 w 83"/>
                <a:gd name="T77" fmla="*/ 0 h 146"/>
                <a:gd name="T78" fmla="*/ 0 w 83"/>
                <a:gd name="T79" fmla="*/ 0 h 146"/>
                <a:gd name="T80" fmla="*/ 83 w 83"/>
                <a:gd name="T8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T78" t="T79" r="T80" b="T81"/>
              <a:pathLst>
                <a:path w="83" h="146">
                  <a:moveTo>
                    <a:pt x="66" y="0"/>
                  </a:moveTo>
                  <a:lnTo>
                    <a:pt x="56" y="9"/>
                  </a:lnTo>
                  <a:lnTo>
                    <a:pt x="47" y="19"/>
                  </a:lnTo>
                  <a:lnTo>
                    <a:pt x="38" y="30"/>
                  </a:lnTo>
                  <a:lnTo>
                    <a:pt x="31" y="42"/>
                  </a:lnTo>
                  <a:lnTo>
                    <a:pt x="24" y="54"/>
                  </a:lnTo>
                  <a:lnTo>
                    <a:pt x="19" y="66"/>
                  </a:lnTo>
                  <a:lnTo>
                    <a:pt x="15" y="78"/>
                  </a:lnTo>
                  <a:lnTo>
                    <a:pt x="14" y="92"/>
                  </a:lnTo>
                  <a:lnTo>
                    <a:pt x="24" y="94"/>
                  </a:lnTo>
                  <a:lnTo>
                    <a:pt x="34" y="90"/>
                  </a:lnTo>
                  <a:lnTo>
                    <a:pt x="45" y="84"/>
                  </a:lnTo>
                  <a:lnTo>
                    <a:pt x="56" y="77"/>
                  </a:lnTo>
                  <a:lnTo>
                    <a:pt x="66" y="73"/>
                  </a:lnTo>
                  <a:lnTo>
                    <a:pt x="73" y="72"/>
                  </a:lnTo>
                  <a:lnTo>
                    <a:pt x="80" y="76"/>
                  </a:lnTo>
                  <a:lnTo>
                    <a:pt x="83" y="89"/>
                  </a:lnTo>
                  <a:lnTo>
                    <a:pt x="80" y="106"/>
                  </a:lnTo>
                  <a:lnTo>
                    <a:pt x="73" y="121"/>
                  </a:lnTo>
                  <a:lnTo>
                    <a:pt x="64" y="134"/>
                  </a:lnTo>
                  <a:lnTo>
                    <a:pt x="54" y="146"/>
                  </a:lnTo>
                  <a:lnTo>
                    <a:pt x="43" y="146"/>
                  </a:lnTo>
                  <a:lnTo>
                    <a:pt x="74" y="97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48" y="94"/>
                  </a:lnTo>
                  <a:lnTo>
                    <a:pt x="42" y="101"/>
                  </a:lnTo>
                  <a:lnTo>
                    <a:pt x="35" y="110"/>
                  </a:lnTo>
                  <a:lnTo>
                    <a:pt x="27" y="116"/>
                  </a:lnTo>
                  <a:lnTo>
                    <a:pt x="17" y="116"/>
                  </a:lnTo>
                  <a:lnTo>
                    <a:pt x="5" y="109"/>
                  </a:lnTo>
                  <a:lnTo>
                    <a:pt x="0" y="99"/>
                  </a:lnTo>
                  <a:lnTo>
                    <a:pt x="0" y="86"/>
                  </a:lnTo>
                  <a:lnTo>
                    <a:pt x="3" y="71"/>
                  </a:lnTo>
                  <a:lnTo>
                    <a:pt x="11" y="54"/>
                  </a:lnTo>
                  <a:lnTo>
                    <a:pt x="21" y="38"/>
                  </a:lnTo>
                  <a:lnTo>
                    <a:pt x="34" y="22"/>
                  </a:lnTo>
                  <a:lnTo>
                    <a:pt x="49" y="1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2" name="AutoShape 18"/>
            <p:cNvSpPr>
              <a:spLocks noChangeArrowheads="1"/>
            </p:cNvSpPr>
            <p:nvPr/>
          </p:nvSpPr>
          <p:spPr bwMode="auto">
            <a:xfrm flipH="1">
              <a:off x="856" y="3302"/>
              <a:ext cx="34" cy="26"/>
            </a:xfrm>
            <a:custGeom>
              <a:avLst/>
              <a:gdLst>
                <a:gd name="T0" fmla="*/ 80 w 80"/>
                <a:gd name="T1" fmla="*/ 0 h 66"/>
                <a:gd name="T2" fmla="*/ 0 w 80"/>
                <a:gd name="T3" fmla="*/ 66 h 66"/>
                <a:gd name="T4" fmla="*/ 5 w 80"/>
                <a:gd name="T5" fmla="*/ 56 h 66"/>
                <a:gd name="T6" fmla="*/ 11 w 80"/>
                <a:gd name="T7" fmla="*/ 46 h 66"/>
                <a:gd name="T8" fmla="*/ 20 w 80"/>
                <a:gd name="T9" fmla="*/ 35 h 66"/>
                <a:gd name="T10" fmla="*/ 29 w 80"/>
                <a:gd name="T11" fmla="*/ 24 h 66"/>
                <a:gd name="T12" fmla="*/ 40 w 80"/>
                <a:gd name="T13" fmla="*/ 14 h 66"/>
                <a:gd name="T14" fmla="*/ 52 w 80"/>
                <a:gd name="T15" fmla="*/ 6 h 66"/>
                <a:gd name="T16" fmla="*/ 66 w 80"/>
                <a:gd name="T17" fmla="*/ 2 h 66"/>
                <a:gd name="T18" fmla="*/ 80 w 80"/>
                <a:gd name="T19" fmla="*/ 0 h 66"/>
                <a:gd name="T20" fmla="*/ 0 w 80"/>
                <a:gd name="T21" fmla="*/ 0 h 66"/>
                <a:gd name="T22" fmla="*/ 80 w 80"/>
                <a:gd name="T2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80" h="66">
                  <a:moveTo>
                    <a:pt x="80" y="0"/>
                  </a:moveTo>
                  <a:lnTo>
                    <a:pt x="0" y="66"/>
                  </a:lnTo>
                  <a:lnTo>
                    <a:pt x="5" y="56"/>
                  </a:lnTo>
                  <a:lnTo>
                    <a:pt x="11" y="46"/>
                  </a:lnTo>
                  <a:lnTo>
                    <a:pt x="20" y="35"/>
                  </a:lnTo>
                  <a:lnTo>
                    <a:pt x="29" y="24"/>
                  </a:lnTo>
                  <a:lnTo>
                    <a:pt x="40" y="14"/>
                  </a:lnTo>
                  <a:lnTo>
                    <a:pt x="52" y="6"/>
                  </a:lnTo>
                  <a:lnTo>
                    <a:pt x="66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3" name="AutoShape 19"/>
            <p:cNvSpPr>
              <a:spLocks noChangeArrowheads="1"/>
            </p:cNvSpPr>
            <p:nvPr/>
          </p:nvSpPr>
          <p:spPr bwMode="auto">
            <a:xfrm flipH="1">
              <a:off x="1007" y="3314"/>
              <a:ext cx="62" cy="49"/>
            </a:xfrm>
            <a:custGeom>
              <a:avLst/>
              <a:gdLst>
                <a:gd name="T0" fmla="*/ 146 w 146"/>
                <a:gd name="T1" fmla="*/ 111 h 123"/>
                <a:gd name="T2" fmla="*/ 144 w 146"/>
                <a:gd name="T3" fmla="*/ 112 h 123"/>
                <a:gd name="T4" fmla="*/ 137 w 146"/>
                <a:gd name="T5" fmla="*/ 109 h 123"/>
                <a:gd name="T6" fmla="*/ 128 w 146"/>
                <a:gd name="T7" fmla="*/ 106 h 123"/>
                <a:gd name="T8" fmla="*/ 119 w 146"/>
                <a:gd name="T9" fmla="*/ 103 h 123"/>
                <a:gd name="T10" fmla="*/ 112 w 146"/>
                <a:gd name="T11" fmla="*/ 102 h 123"/>
                <a:gd name="T12" fmla="*/ 107 w 146"/>
                <a:gd name="T13" fmla="*/ 104 h 123"/>
                <a:gd name="T14" fmla="*/ 110 w 146"/>
                <a:gd name="T15" fmla="*/ 111 h 123"/>
                <a:gd name="T16" fmla="*/ 121 w 146"/>
                <a:gd name="T17" fmla="*/ 123 h 123"/>
                <a:gd name="T18" fmla="*/ 103 w 146"/>
                <a:gd name="T19" fmla="*/ 114 h 123"/>
                <a:gd name="T20" fmla="*/ 87 w 146"/>
                <a:gd name="T21" fmla="*/ 103 h 123"/>
                <a:gd name="T22" fmla="*/ 70 w 146"/>
                <a:gd name="T23" fmla="*/ 91 h 123"/>
                <a:gd name="T24" fmla="*/ 55 w 146"/>
                <a:gd name="T25" fmla="*/ 78 h 123"/>
                <a:gd name="T26" fmla="*/ 39 w 146"/>
                <a:gd name="T27" fmla="*/ 63 h 123"/>
                <a:gd name="T28" fmla="*/ 26 w 146"/>
                <a:gd name="T29" fmla="*/ 48 h 123"/>
                <a:gd name="T30" fmla="*/ 12 w 146"/>
                <a:gd name="T31" fmla="*/ 34 h 123"/>
                <a:gd name="T32" fmla="*/ 0 w 146"/>
                <a:gd name="T33" fmla="*/ 19 h 123"/>
                <a:gd name="T34" fmla="*/ 0 w 146"/>
                <a:gd name="T35" fmla="*/ 14 h 123"/>
                <a:gd name="T36" fmla="*/ 14 w 146"/>
                <a:gd name="T37" fmla="*/ 23 h 123"/>
                <a:gd name="T38" fmla="*/ 27 w 146"/>
                <a:gd name="T39" fmla="*/ 34 h 123"/>
                <a:gd name="T40" fmla="*/ 39 w 146"/>
                <a:gd name="T41" fmla="*/ 44 h 123"/>
                <a:gd name="T42" fmla="*/ 51 w 146"/>
                <a:gd name="T43" fmla="*/ 55 h 123"/>
                <a:gd name="T44" fmla="*/ 63 w 146"/>
                <a:gd name="T45" fmla="*/ 64 h 123"/>
                <a:gd name="T46" fmla="*/ 77 w 146"/>
                <a:gd name="T47" fmla="*/ 73 h 123"/>
                <a:gd name="T48" fmla="*/ 91 w 146"/>
                <a:gd name="T49" fmla="*/ 82 h 123"/>
                <a:gd name="T50" fmla="*/ 106 w 146"/>
                <a:gd name="T51" fmla="*/ 89 h 123"/>
                <a:gd name="T52" fmla="*/ 43 w 146"/>
                <a:gd name="T53" fmla="*/ 2 h 123"/>
                <a:gd name="T54" fmla="*/ 49 w 146"/>
                <a:gd name="T55" fmla="*/ 0 h 123"/>
                <a:gd name="T56" fmla="*/ 54 w 146"/>
                <a:gd name="T57" fmla="*/ 1 h 123"/>
                <a:gd name="T58" fmla="*/ 58 w 146"/>
                <a:gd name="T59" fmla="*/ 3 h 123"/>
                <a:gd name="T60" fmla="*/ 62 w 146"/>
                <a:gd name="T61" fmla="*/ 7 h 123"/>
                <a:gd name="T62" fmla="*/ 66 w 146"/>
                <a:gd name="T63" fmla="*/ 13 h 123"/>
                <a:gd name="T64" fmla="*/ 69 w 146"/>
                <a:gd name="T65" fmla="*/ 16 h 123"/>
                <a:gd name="T66" fmla="*/ 72 w 146"/>
                <a:gd name="T67" fmla="*/ 19 h 123"/>
                <a:gd name="T68" fmla="*/ 77 w 146"/>
                <a:gd name="T69" fmla="*/ 19 h 123"/>
                <a:gd name="T70" fmla="*/ 146 w 146"/>
                <a:gd name="T71" fmla="*/ 111 h 123"/>
                <a:gd name="T72" fmla="*/ 0 w 146"/>
                <a:gd name="T73" fmla="*/ 0 h 123"/>
                <a:gd name="T74" fmla="*/ 146 w 146"/>
                <a:gd name="T7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T72" t="T73" r="T74" b="T75"/>
              <a:pathLst>
                <a:path w="146" h="123">
                  <a:moveTo>
                    <a:pt x="146" y="111"/>
                  </a:moveTo>
                  <a:lnTo>
                    <a:pt x="144" y="112"/>
                  </a:lnTo>
                  <a:lnTo>
                    <a:pt x="137" y="109"/>
                  </a:lnTo>
                  <a:lnTo>
                    <a:pt x="128" y="106"/>
                  </a:lnTo>
                  <a:lnTo>
                    <a:pt x="119" y="103"/>
                  </a:lnTo>
                  <a:lnTo>
                    <a:pt x="112" y="102"/>
                  </a:lnTo>
                  <a:lnTo>
                    <a:pt x="107" y="104"/>
                  </a:lnTo>
                  <a:lnTo>
                    <a:pt x="110" y="111"/>
                  </a:lnTo>
                  <a:lnTo>
                    <a:pt x="121" y="123"/>
                  </a:lnTo>
                  <a:lnTo>
                    <a:pt x="103" y="114"/>
                  </a:lnTo>
                  <a:lnTo>
                    <a:pt x="87" y="103"/>
                  </a:lnTo>
                  <a:lnTo>
                    <a:pt x="70" y="91"/>
                  </a:lnTo>
                  <a:lnTo>
                    <a:pt x="55" y="78"/>
                  </a:lnTo>
                  <a:lnTo>
                    <a:pt x="39" y="63"/>
                  </a:lnTo>
                  <a:lnTo>
                    <a:pt x="26" y="48"/>
                  </a:lnTo>
                  <a:lnTo>
                    <a:pt x="12" y="3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4" y="23"/>
                  </a:lnTo>
                  <a:lnTo>
                    <a:pt x="27" y="34"/>
                  </a:lnTo>
                  <a:lnTo>
                    <a:pt x="39" y="44"/>
                  </a:lnTo>
                  <a:lnTo>
                    <a:pt x="51" y="55"/>
                  </a:lnTo>
                  <a:lnTo>
                    <a:pt x="63" y="64"/>
                  </a:lnTo>
                  <a:lnTo>
                    <a:pt x="77" y="73"/>
                  </a:lnTo>
                  <a:lnTo>
                    <a:pt x="91" y="82"/>
                  </a:lnTo>
                  <a:lnTo>
                    <a:pt x="106" y="89"/>
                  </a:lnTo>
                  <a:lnTo>
                    <a:pt x="43" y="2"/>
                  </a:lnTo>
                  <a:lnTo>
                    <a:pt x="49" y="0"/>
                  </a:lnTo>
                  <a:lnTo>
                    <a:pt x="54" y="1"/>
                  </a:lnTo>
                  <a:lnTo>
                    <a:pt x="58" y="3"/>
                  </a:lnTo>
                  <a:lnTo>
                    <a:pt x="62" y="7"/>
                  </a:lnTo>
                  <a:lnTo>
                    <a:pt x="66" y="13"/>
                  </a:lnTo>
                  <a:lnTo>
                    <a:pt x="69" y="16"/>
                  </a:lnTo>
                  <a:lnTo>
                    <a:pt x="72" y="19"/>
                  </a:lnTo>
                  <a:lnTo>
                    <a:pt x="77" y="19"/>
                  </a:lnTo>
                  <a:lnTo>
                    <a:pt x="146" y="111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4" name="AutoShape 20"/>
            <p:cNvSpPr>
              <a:spLocks noChangeArrowheads="1"/>
            </p:cNvSpPr>
            <p:nvPr/>
          </p:nvSpPr>
          <p:spPr bwMode="auto">
            <a:xfrm flipH="1">
              <a:off x="1035" y="3330"/>
              <a:ext cx="44" cy="35"/>
            </a:xfrm>
            <a:custGeom>
              <a:avLst/>
              <a:gdLst>
                <a:gd name="T0" fmla="*/ 103 w 103"/>
                <a:gd name="T1" fmla="*/ 86 h 87"/>
                <a:gd name="T2" fmla="*/ 94 w 103"/>
                <a:gd name="T3" fmla="*/ 87 h 87"/>
                <a:gd name="T4" fmla="*/ 85 w 103"/>
                <a:gd name="T5" fmla="*/ 85 h 87"/>
                <a:gd name="T6" fmla="*/ 76 w 103"/>
                <a:gd name="T7" fmla="*/ 80 h 87"/>
                <a:gd name="T8" fmla="*/ 67 w 103"/>
                <a:gd name="T9" fmla="*/ 75 h 87"/>
                <a:gd name="T10" fmla="*/ 57 w 103"/>
                <a:gd name="T11" fmla="*/ 68 h 87"/>
                <a:gd name="T12" fmla="*/ 49 w 103"/>
                <a:gd name="T13" fmla="*/ 61 h 87"/>
                <a:gd name="T14" fmla="*/ 40 w 103"/>
                <a:gd name="T15" fmla="*/ 53 h 87"/>
                <a:gd name="T16" fmla="*/ 34 w 103"/>
                <a:gd name="T17" fmla="*/ 46 h 87"/>
                <a:gd name="T18" fmla="*/ 31 w 103"/>
                <a:gd name="T19" fmla="*/ 38 h 87"/>
                <a:gd name="T20" fmla="*/ 27 w 103"/>
                <a:gd name="T21" fmla="*/ 32 h 87"/>
                <a:gd name="T22" fmla="*/ 22 w 103"/>
                <a:gd name="T23" fmla="*/ 28 h 87"/>
                <a:gd name="T24" fmla="*/ 17 w 103"/>
                <a:gd name="T25" fmla="*/ 23 h 87"/>
                <a:gd name="T26" fmla="*/ 12 w 103"/>
                <a:gd name="T27" fmla="*/ 20 h 87"/>
                <a:gd name="T28" fmla="*/ 6 w 103"/>
                <a:gd name="T29" fmla="*/ 17 h 87"/>
                <a:gd name="T30" fmla="*/ 3 w 103"/>
                <a:gd name="T31" fmla="*/ 11 h 87"/>
                <a:gd name="T32" fmla="*/ 0 w 103"/>
                <a:gd name="T33" fmla="*/ 4 h 87"/>
                <a:gd name="T34" fmla="*/ 9 w 103"/>
                <a:gd name="T35" fmla="*/ 0 h 87"/>
                <a:gd name="T36" fmla="*/ 103 w 103"/>
                <a:gd name="T37" fmla="*/ 86 h 87"/>
                <a:gd name="T38" fmla="*/ 0 w 103"/>
                <a:gd name="T39" fmla="*/ 0 h 87"/>
                <a:gd name="T40" fmla="*/ 103 w 103"/>
                <a:gd name="T41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T38" t="T39" r="T40" b="T41"/>
              <a:pathLst>
                <a:path w="103" h="87">
                  <a:moveTo>
                    <a:pt x="103" y="86"/>
                  </a:moveTo>
                  <a:lnTo>
                    <a:pt x="94" y="87"/>
                  </a:lnTo>
                  <a:lnTo>
                    <a:pt x="85" y="85"/>
                  </a:lnTo>
                  <a:lnTo>
                    <a:pt x="76" y="80"/>
                  </a:lnTo>
                  <a:lnTo>
                    <a:pt x="67" y="75"/>
                  </a:lnTo>
                  <a:lnTo>
                    <a:pt x="57" y="68"/>
                  </a:lnTo>
                  <a:lnTo>
                    <a:pt x="49" y="61"/>
                  </a:lnTo>
                  <a:lnTo>
                    <a:pt x="40" y="53"/>
                  </a:lnTo>
                  <a:lnTo>
                    <a:pt x="34" y="46"/>
                  </a:lnTo>
                  <a:lnTo>
                    <a:pt x="31" y="38"/>
                  </a:lnTo>
                  <a:lnTo>
                    <a:pt x="27" y="32"/>
                  </a:lnTo>
                  <a:lnTo>
                    <a:pt x="22" y="28"/>
                  </a:lnTo>
                  <a:lnTo>
                    <a:pt x="17" y="23"/>
                  </a:lnTo>
                  <a:lnTo>
                    <a:pt x="12" y="20"/>
                  </a:lnTo>
                  <a:lnTo>
                    <a:pt x="6" y="17"/>
                  </a:lnTo>
                  <a:lnTo>
                    <a:pt x="3" y="11"/>
                  </a:lnTo>
                  <a:lnTo>
                    <a:pt x="0" y="4"/>
                  </a:lnTo>
                  <a:lnTo>
                    <a:pt x="9" y="0"/>
                  </a:lnTo>
                  <a:lnTo>
                    <a:pt x="103" y="86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5" name="AutoShape 21"/>
            <p:cNvSpPr>
              <a:spLocks noChangeArrowheads="1"/>
            </p:cNvSpPr>
            <p:nvPr/>
          </p:nvSpPr>
          <p:spPr bwMode="auto">
            <a:xfrm flipH="1">
              <a:off x="910" y="3381"/>
              <a:ext cx="66" cy="58"/>
            </a:xfrm>
            <a:custGeom>
              <a:avLst/>
              <a:gdLst>
                <a:gd name="T0" fmla="*/ 138 w 156"/>
                <a:gd name="T1" fmla="*/ 49 h 146"/>
                <a:gd name="T2" fmla="*/ 146 w 156"/>
                <a:gd name="T3" fmla="*/ 67 h 146"/>
                <a:gd name="T4" fmla="*/ 154 w 156"/>
                <a:gd name="T5" fmla="*/ 86 h 146"/>
                <a:gd name="T6" fmla="*/ 156 w 156"/>
                <a:gd name="T7" fmla="*/ 107 h 146"/>
                <a:gd name="T8" fmla="*/ 149 w 156"/>
                <a:gd name="T9" fmla="*/ 127 h 146"/>
                <a:gd name="T10" fmla="*/ 139 w 156"/>
                <a:gd name="T11" fmla="*/ 134 h 146"/>
                <a:gd name="T12" fmla="*/ 130 w 156"/>
                <a:gd name="T13" fmla="*/ 141 h 146"/>
                <a:gd name="T14" fmla="*/ 118 w 156"/>
                <a:gd name="T15" fmla="*/ 144 h 146"/>
                <a:gd name="T16" fmla="*/ 105 w 156"/>
                <a:gd name="T17" fmla="*/ 146 h 146"/>
                <a:gd name="T18" fmla="*/ 92 w 156"/>
                <a:gd name="T19" fmla="*/ 146 h 146"/>
                <a:gd name="T20" fmla="*/ 78 w 156"/>
                <a:gd name="T21" fmla="*/ 144 h 146"/>
                <a:gd name="T22" fmla="*/ 65 w 156"/>
                <a:gd name="T23" fmla="*/ 142 h 146"/>
                <a:gd name="T24" fmla="*/ 52 w 156"/>
                <a:gd name="T25" fmla="*/ 138 h 146"/>
                <a:gd name="T26" fmla="*/ 42 w 156"/>
                <a:gd name="T27" fmla="*/ 133 h 146"/>
                <a:gd name="T28" fmla="*/ 34 w 156"/>
                <a:gd name="T29" fmla="*/ 128 h 146"/>
                <a:gd name="T30" fmla="*/ 28 w 156"/>
                <a:gd name="T31" fmla="*/ 121 h 146"/>
                <a:gd name="T32" fmla="*/ 22 w 156"/>
                <a:gd name="T33" fmla="*/ 113 h 146"/>
                <a:gd name="T34" fmla="*/ 17 w 156"/>
                <a:gd name="T35" fmla="*/ 105 h 146"/>
                <a:gd name="T36" fmla="*/ 11 w 156"/>
                <a:gd name="T37" fmla="*/ 97 h 146"/>
                <a:gd name="T38" fmla="*/ 7 w 156"/>
                <a:gd name="T39" fmla="*/ 88 h 146"/>
                <a:gd name="T40" fmla="*/ 0 w 156"/>
                <a:gd name="T41" fmla="*/ 81 h 146"/>
                <a:gd name="T42" fmla="*/ 7 w 156"/>
                <a:gd name="T43" fmla="*/ 61 h 146"/>
                <a:gd name="T44" fmla="*/ 9 w 156"/>
                <a:gd name="T45" fmla="*/ 40 h 146"/>
                <a:gd name="T46" fmla="*/ 14 w 156"/>
                <a:gd name="T47" fmla="*/ 21 h 146"/>
                <a:gd name="T48" fmla="*/ 29 w 156"/>
                <a:gd name="T49" fmla="*/ 9 h 146"/>
                <a:gd name="T50" fmla="*/ 46 w 156"/>
                <a:gd name="T51" fmla="*/ 2 h 146"/>
                <a:gd name="T52" fmla="*/ 63 w 156"/>
                <a:gd name="T53" fmla="*/ 0 h 146"/>
                <a:gd name="T54" fmla="*/ 78 w 156"/>
                <a:gd name="T55" fmla="*/ 4 h 146"/>
                <a:gd name="T56" fmla="*/ 93 w 156"/>
                <a:gd name="T57" fmla="*/ 10 h 146"/>
                <a:gd name="T58" fmla="*/ 107 w 156"/>
                <a:gd name="T59" fmla="*/ 19 h 146"/>
                <a:gd name="T60" fmla="*/ 119 w 156"/>
                <a:gd name="T61" fmla="*/ 29 h 146"/>
                <a:gd name="T62" fmla="*/ 130 w 156"/>
                <a:gd name="T63" fmla="*/ 40 h 146"/>
                <a:gd name="T64" fmla="*/ 138 w 156"/>
                <a:gd name="T65" fmla="*/ 49 h 146"/>
                <a:gd name="T66" fmla="*/ 0 w 156"/>
                <a:gd name="T67" fmla="*/ 0 h 146"/>
                <a:gd name="T68" fmla="*/ 156 w 156"/>
                <a:gd name="T6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156" h="146">
                  <a:moveTo>
                    <a:pt x="138" y="49"/>
                  </a:moveTo>
                  <a:lnTo>
                    <a:pt x="146" y="67"/>
                  </a:lnTo>
                  <a:lnTo>
                    <a:pt x="154" y="86"/>
                  </a:lnTo>
                  <a:lnTo>
                    <a:pt x="156" y="107"/>
                  </a:lnTo>
                  <a:lnTo>
                    <a:pt x="149" y="127"/>
                  </a:lnTo>
                  <a:lnTo>
                    <a:pt x="139" y="134"/>
                  </a:lnTo>
                  <a:lnTo>
                    <a:pt x="130" y="141"/>
                  </a:lnTo>
                  <a:lnTo>
                    <a:pt x="118" y="144"/>
                  </a:lnTo>
                  <a:lnTo>
                    <a:pt x="105" y="146"/>
                  </a:lnTo>
                  <a:lnTo>
                    <a:pt x="92" y="146"/>
                  </a:lnTo>
                  <a:lnTo>
                    <a:pt x="78" y="144"/>
                  </a:lnTo>
                  <a:lnTo>
                    <a:pt x="65" y="142"/>
                  </a:lnTo>
                  <a:lnTo>
                    <a:pt x="52" y="138"/>
                  </a:lnTo>
                  <a:lnTo>
                    <a:pt x="42" y="133"/>
                  </a:lnTo>
                  <a:lnTo>
                    <a:pt x="34" y="128"/>
                  </a:lnTo>
                  <a:lnTo>
                    <a:pt x="28" y="121"/>
                  </a:lnTo>
                  <a:lnTo>
                    <a:pt x="22" y="113"/>
                  </a:lnTo>
                  <a:lnTo>
                    <a:pt x="17" y="105"/>
                  </a:lnTo>
                  <a:lnTo>
                    <a:pt x="11" y="97"/>
                  </a:lnTo>
                  <a:lnTo>
                    <a:pt x="7" y="88"/>
                  </a:lnTo>
                  <a:lnTo>
                    <a:pt x="0" y="81"/>
                  </a:lnTo>
                  <a:lnTo>
                    <a:pt x="7" y="61"/>
                  </a:lnTo>
                  <a:lnTo>
                    <a:pt x="9" y="40"/>
                  </a:lnTo>
                  <a:lnTo>
                    <a:pt x="14" y="21"/>
                  </a:lnTo>
                  <a:lnTo>
                    <a:pt x="29" y="9"/>
                  </a:lnTo>
                  <a:lnTo>
                    <a:pt x="46" y="2"/>
                  </a:lnTo>
                  <a:lnTo>
                    <a:pt x="63" y="0"/>
                  </a:lnTo>
                  <a:lnTo>
                    <a:pt x="78" y="4"/>
                  </a:lnTo>
                  <a:lnTo>
                    <a:pt x="93" y="10"/>
                  </a:lnTo>
                  <a:lnTo>
                    <a:pt x="107" y="19"/>
                  </a:lnTo>
                  <a:lnTo>
                    <a:pt x="119" y="29"/>
                  </a:lnTo>
                  <a:lnTo>
                    <a:pt x="130" y="40"/>
                  </a:lnTo>
                  <a:lnTo>
                    <a:pt x="138" y="49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6" name="AutoShape 22"/>
            <p:cNvSpPr>
              <a:spLocks noChangeArrowheads="1"/>
            </p:cNvSpPr>
            <p:nvPr/>
          </p:nvSpPr>
          <p:spPr bwMode="auto">
            <a:xfrm flipH="1">
              <a:off x="1005" y="3406"/>
              <a:ext cx="67" cy="52"/>
            </a:xfrm>
            <a:custGeom>
              <a:avLst/>
              <a:gdLst>
                <a:gd name="T0" fmla="*/ 156 w 157"/>
                <a:gd name="T1" fmla="*/ 62 h 129"/>
                <a:gd name="T2" fmla="*/ 157 w 157"/>
                <a:gd name="T3" fmla="*/ 79 h 129"/>
                <a:gd name="T4" fmla="*/ 154 w 157"/>
                <a:gd name="T5" fmla="*/ 97 h 129"/>
                <a:gd name="T6" fmla="*/ 147 w 157"/>
                <a:gd name="T7" fmla="*/ 112 h 129"/>
                <a:gd name="T8" fmla="*/ 135 w 157"/>
                <a:gd name="T9" fmla="*/ 122 h 129"/>
                <a:gd name="T10" fmla="*/ 122 w 157"/>
                <a:gd name="T11" fmla="*/ 126 h 129"/>
                <a:gd name="T12" fmla="*/ 109 w 157"/>
                <a:gd name="T13" fmla="*/ 129 h 129"/>
                <a:gd name="T14" fmla="*/ 97 w 157"/>
                <a:gd name="T15" fmla="*/ 129 h 129"/>
                <a:gd name="T16" fmla="*/ 85 w 157"/>
                <a:gd name="T17" fmla="*/ 128 h 129"/>
                <a:gd name="T18" fmla="*/ 74 w 157"/>
                <a:gd name="T19" fmla="*/ 124 h 129"/>
                <a:gd name="T20" fmla="*/ 63 w 157"/>
                <a:gd name="T21" fmla="*/ 121 h 129"/>
                <a:gd name="T22" fmla="*/ 52 w 157"/>
                <a:gd name="T23" fmla="*/ 117 h 129"/>
                <a:gd name="T24" fmla="*/ 41 w 157"/>
                <a:gd name="T25" fmla="*/ 113 h 129"/>
                <a:gd name="T26" fmla="*/ 34 w 157"/>
                <a:gd name="T27" fmla="*/ 107 h 129"/>
                <a:gd name="T28" fmla="*/ 27 w 157"/>
                <a:gd name="T29" fmla="*/ 100 h 129"/>
                <a:gd name="T30" fmla="*/ 19 w 157"/>
                <a:gd name="T31" fmla="*/ 93 h 129"/>
                <a:gd name="T32" fmla="*/ 12 w 157"/>
                <a:gd name="T33" fmla="*/ 88 h 129"/>
                <a:gd name="T34" fmla="*/ 7 w 157"/>
                <a:gd name="T35" fmla="*/ 81 h 129"/>
                <a:gd name="T36" fmla="*/ 2 w 157"/>
                <a:gd name="T37" fmla="*/ 75 h 129"/>
                <a:gd name="T38" fmla="*/ 0 w 157"/>
                <a:gd name="T39" fmla="*/ 66 h 129"/>
                <a:gd name="T40" fmla="*/ 1 w 157"/>
                <a:gd name="T41" fmla="*/ 56 h 129"/>
                <a:gd name="T42" fmla="*/ 0 w 157"/>
                <a:gd name="T43" fmla="*/ 50 h 129"/>
                <a:gd name="T44" fmla="*/ 2 w 157"/>
                <a:gd name="T45" fmla="*/ 42 h 129"/>
                <a:gd name="T46" fmla="*/ 6 w 157"/>
                <a:gd name="T47" fmla="*/ 33 h 129"/>
                <a:gd name="T48" fmla="*/ 12 w 157"/>
                <a:gd name="T49" fmla="*/ 25 h 129"/>
                <a:gd name="T50" fmla="*/ 19 w 157"/>
                <a:gd name="T51" fmla="*/ 18 h 129"/>
                <a:gd name="T52" fmla="*/ 28 w 157"/>
                <a:gd name="T53" fmla="*/ 11 h 129"/>
                <a:gd name="T54" fmla="*/ 36 w 157"/>
                <a:gd name="T55" fmla="*/ 6 h 129"/>
                <a:gd name="T56" fmla="*/ 46 w 157"/>
                <a:gd name="T57" fmla="*/ 1 h 129"/>
                <a:gd name="T58" fmla="*/ 65 w 157"/>
                <a:gd name="T59" fmla="*/ 0 h 129"/>
                <a:gd name="T60" fmla="*/ 81 w 157"/>
                <a:gd name="T61" fmla="*/ 2 h 129"/>
                <a:gd name="T62" fmla="*/ 97 w 157"/>
                <a:gd name="T63" fmla="*/ 8 h 129"/>
                <a:gd name="T64" fmla="*/ 111 w 157"/>
                <a:gd name="T65" fmla="*/ 17 h 129"/>
                <a:gd name="T66" fmla="*/ 123 w 157"/>
                <a:gd name="T67" fmla="*/ 27 h 129"/>
                <a:gd name="T68" fmla="*/ 135 w 157"/>
                <a:gd name="T69" fmla="*/ 38 h 129"/>
                <a:gd name="T70" fmla="*/ 146 w 157"/>
                <a:gd name="T71" fmla="*/ 50 h 129"/>
                <a:gd name="T72" fmla="*/ 156 w 157"/>
                <a:gd name="T73" fmla="*/ 62 h 129"/>
                <a:gd name="T74" fmla="*/ 0 w 157"/>
                <a:gd name="T75" fmla="*/ 0 h 129"/>
                <a:gd name="T76" fmla="*/ 157 w 157"/>
                <a:gd name="T7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T74" t="T75" r="T76" b="T77"/>
              <a:pathLst>
                <a:path w="157" h="129">
                  <a:moveTo>
                    <a:pt x="156" y="62"/>
                  </a:moveTo>
                  <a:lnTo>
                    <a:pt x="157" y="79"/>
                  </a:lnTo>
                  <a:lnTo>
                    <a:pt x="154" y="97"/>
                  </a:lnTo>
                  <a:lnTo>
                    <a:pt x="147" y="112"/>
                  </a:lnTo>
                  <a:lnTo>
                    <a:pt x="135" y="122"/>
                  </a:lnTo>
                  <a:lnTo>
                    <a:pt x="122" y="126"/>
                  </a:lnTo>
                  <a:lnTo>
                    <a:pt x="109" y="129"/>
                  </a:lnTo>
                  <a:lnTo>
                    <a:pt x="97" y="129"/>
                  </a:lnTo>
                  <a:lnTo>
                    <a:pt x="85" y="128"/>
                  </a:lnTo>
                  <a:lnTo>
                    <a:pt x="74" y="124"/>
                  </a:lnTo>
                  <a:lnTo>
                    <a:pt x="63" y="121"/>
                  </a:lnTo>
                  <a:lnTo>
                    <a:pt x="52" y="117"/>
                  </a:lnTo>
                  <a:lnTo>
                    <a:pt x="41" y="113"/>
                  </a:lnTo>
                  <a:lnTo>
                    <a:pt x="34" y="107"/>
                  </a:lnTo>
                  <a:lnTo>
                    <a:pt x="27" y="100"/>
                  </a:lnTo>
                  <a:lnTo>
                    <a:pt x="19" y="93"/>
                  </a:lnTo>
                  <a:lnTo>
                    <a:pt x="12" y="88"/>
                  </a:lnTo>
                  <a:lnTo>
                    <a:pt x="7" y="81"/>
                  </a:lnTo>
                  <a:lnTo>
                    <a:pt x="2" y="75"/>
                  </a:lnTo>
                  <a:lnTo>
                    <a:pt x="0" y="66"/>
                  </a:lnTo>
                  <a:lnTo>
                    <a:pt x="1" y="56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6" y="33"/>
                  </a:lnTo>
                  <a:lnTo>
                    <a:pt x="12" y="25"/>
                  </a:lnTo>
                  <a:lnTo>
                    <a:pt x="19" y="18"/>
                  </a:lnTo>
                  <a:lnTo>
                    <a:pt x="28" y="11"/>
                  </a:lnTo>
                  <a:lnTo>
                    <a:pt x="36" y="6"/>
                  </a:lnTo>
                  <a:lnTo>
                    <a:pt x="46" y="1"/>
                  </a:lnTo>
                  <a:lnTo>
                    <a:pt x="65" y="0"/>
                  </a:lnTo>
                  <a:lnTo>
                    <a:pt x="81" y="2"/>
                  </a:lnTo>
                  <a:lnTo>
                    <a:pt x="97" y="8"/>
                  </a:lnTo>
                  <a:lnTo>
                    <a:pt x="111" y="17"/>
                  </a:lnTo>
                  <a:lnTo>
                    <a:pt x="123" y="27"/>
                  </a:lnTo>
                  <a:lnTo>
                    <a:pt x="135" y="38"/>
                  </a:lnTo>
                  <a:lnTo>
                    <a:pt x="146" y="50"/>
                  </a:lnTo>
                  <a:lnTo>
                    <a:pt x="156" y="62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7" name="AutoShape 23"/>
            <p:cNvSpPr>
              <a:spLocks noChangeArrowheads="1"/>
            </p:cNvSpPr>
            <p:nvPr/>
          </p:nvSpPr>
          <p:spPr bwMode="auto">
            <a:xfrm flipH="1">
              <a:off x="944" y="3422"/>
              <a:ext cx="12" cy="9"/>
            </a:xfrm>
            <a:custGeom>
              <a:avLst/>
              <a:gdLst>
                <a:gd name="T0" fmla="*/ 29 w 29"/>
                <a:gd name="T1" fmla="*/ 24 h 24"/>
                <a:gd name="T2" fmla="*/ 0 w 29"/>
                <a:gd name="T3" fmla="*/ 15 h 24"/>
                <a:gd name="T4" fmla="*/ 3 w 29"/>
                <a:gd name="T5" fmla="*/ 1 h 24"/>
                <a:gd name="T6" fmla="*/ 14 w 29"/>
                <a:gd name="T7" fmla="*/ 0 h 24"/>
                <a:gd name="T8" fmla="*/ 21 w 29"/>
                <a:gd name="T9" fmla="*/ 5 h 24"/>
                <a:gd name="T10" fmla="*/ 26 w 29"/>
                <a:gd name="T11" fmla="*/ 15 h 24"/>
                <a:gd name="T12" fmla="*/ 29 w 29"/>
                <a:gd name="T13" fmla="*/ 24 h 24"/>
                <a:gd name="T14" fmla="*/ 0 w 29"/>
                <a:gd name="T15" fmla="*/ 0 h 24"/>
                <a:gd name="T16" fmla="*/ 29 w 29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T14" t="T15" r="T16" b="T17"/>
              <a:pathLst>
                <a:path w="29" h="24">
                  <a:moveTo>
                    <a:pt x="29" y="24"/>
                  </a:moveTo>
                  <a:lnTo>
                    <a:pt x="0" y="15"/>
                  </a:lnTo>
                  <a:lnTo>
                    <a:pt x="3" y="1"/>
                  </a:lnTo>
                  <a:lnTo>
                    <a:pt x="14" y="0"/>
                  </a:lnTo>
                  <a:lnTo>
                    <a:pt x="21" y="5"/>
                  </a:lnTo>
                  <a:lnTo>
                    <a:pt x="26" y="15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8" name="AutoShape 24"/>
            <p:cNvSpPr>
              <a:spLocks noChangeArrowheads="1"/>
            </p:cNvSpPr>
            <p:nvPr/>
          </p:nvSpPr>
          <p:spPr bwMode="auto">
            <a:xfrm flipH="1">
              <a:off x="1015" y="3438"/>
              <a:ext cx="11" cy="9"/>
            </a:xfrm>
            <a:custGeom>
              <a:avLst/>
              <a:gdLst>
                <a:gd name="T0" fmla="*/ 25 w 25"/>
                <a:gd name="T1" fmla="*/ 20 h 23"/>
                <a:gd name="T2" fmla="*/ 21 w 25"/>
                <a:gd name="T3" fmla="*/ 22 h 23"/>
                <a:gd name="T4" fmla="*/ 14 w 25"/>
                <a:gd name="T5" fmla="*/ 23 h 23"/>
                <a:gd name="T6" fmla="*/ 9 w 25"/>
                <a:gd name="T7" fmla="*/ 22 h 23"/>
                <a:gd name="T8" fmla="*/ 5 w 25"/>
                <a:gd name="T9" fmla="*/ 17 h 23"/>
                <a:gd name="T10" fmla="*/ 0 w 25"/>
                <a:gd name="T11" fmla="*/ 0 h 23"/>
                <a:gd name="T12" fmla="*/ 8 w 25"/>
                <a:gd name="T13" fmla="*/ 1 h 23"/>
                <a:gd name="T14" fmla="*/ 18 w 25"/>
                <a:gd name="T15" fmla="*/ 5 h 23"/>
                <a:gd name="T16" fmla="*/ 24 w 25"/>
                <a:gd name="T17" fmla="*/ 11 h 23"/>
                <a:gd name="T18" fmla="*/ 25 w 25"/>
                <a:gd name="T19" fmla="*/ 20 h 23"/>
                <a:gd name="T20" fmla="*/ 0 w 25"/>
                <a:gd name="T21" fmla="*/ 0 h 23"/>
                <a:gd name="T22" fmla="*/ 25 w 25"/>
                <a:gd name="T2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5" h="23">
                  <a:moveTo>
                    <a:pt x="25" y="20"/>
                  </a:moveTo>
                  <a:lnTo>
                    <a:pt x="21" y="22"/>
                  </a:lnTo>
                  <a:lnTo>
                    <a:pt x="14" y="23"/>
                  </a:lnTo>
                  <a:lnTo>
                    <a:pt x="9" y="22"/>
                  </a:lnTo>
                  <a:lnTo>
                    <a:pt x="5" y="17"/>
                  </a:lnTo>
                  <a:lnTo>
                    <a:pt x="0" y="0"/>
                  </a:lnTo>
                  <a:lnTo>
                    <a:pt x="8" y="1"/>
                  </a:lnTo>
                  <a:lnTo>
                    <a:pt x="18" y="5"/>
                  </a:lnTo>
                  <a:lnTo>
                    <a:pt x="24" y="11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89" name="AutoShape 25"/>
            <p:cNvSpPr>
              <a:spLocks noChangeArrowheads="1"/>
            </p:cNvSpPr>
            <p:nvPr/>
          </p:nvSpPr>
          <p:spPr bwMode="auto">
            <a:xfrm flipH="1">
              <a:off x="993" y="3454"/>
              <a:ext cx="22" cy="28"/>
            </a:xfrm>
            <a:custGeom>
              <a:avLst/>
              <a:gdLst>
                <a:gd name="T0" fmla="*/ 52 w 53"/>
                <a:gd name="T1" fmla="*/ 69 h 69"/>
                <a:gd name="T2" fmla="*/ 45 w 53"/>
                <a:gd name="T3" fmla="*/ 67 h 69"/>
                <a:gd name="T4" fmla="*/ 39 w 53"/>
                <a:gd name="T5" fmla="*/ 64 h 69"/>
                <a:gd name="T6" fmla="*/ 31 w 53"/>
                <a:gd name="T7" fmla="*/ 62 h 69"/>
                <a:gd name="T8" fmla="*/ 24 w 53"/>
                <a:gd name="T9" fmla="*/ 59 h 69"/>
                <a:gd name="T10" fmla="*/ 18 w 53"/>
                <a:gd name="T11" fmla="*/ 57 h 69"/>
                <a:gd name="T12" fmla="*/ 11 w 53"/>
                <a:gd name="T13" fmla="*/ 52 h 69"/>
                <a:gd name="T14" fmla="*/ 6 w 53"/>
                <a:gd name="T15" fmla="*/ 47 h 69"/>
                <a:gd name="T16" fmla="*/ 0 w 53"/>
                <a:gd name="T17" fmla="*/ 40 h 69"/>
                <a:gd name="T18" fmla="*/ 46 w 53"/>
                <a:gd name="T19" fmla="*/ 0 h 69"/>
                <a:gd name="T20" fmla="*/ 52 w 53"/>
                <a:gd name="T21" fmla="*/ 15 h 69"/>
                <a:gd name="T22" fmla="*/ 53 w 53"/>
                <a:gd name="T23" fmla="*/ 33 h 69"/>
                <a:gd name="T24" fmla="*/ 52 w 53"/>
                <a:gd name="T25" fmla="*/ 51 h 69"/>
                <a:gd name="T26" fmla="*/ 52 w 53"/>
                <a:gd name="T27" fmla="*/ 69 h 69"/>
                <a:gd name="T28" fmla="*/ 0 w 53"/>
                <a:gd name="T29" fmla="*/ 0 h 69"/>
                <a:gd name="T30" fmla="*/ 53 w 53"/>
                <a:gd name="T31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T28" t="T29" r="T30" b="T31"/>
              <a:pathLst>
                <a:path w="53" h="69">
                  <a:moveTo>
                    <a:pt x="52" y="69"/>
                  </a:moveTo>
                  <a:lnTo>
                    <a:pt x="45" y="67"/>
                  </a:lnTo>
                  <a:lnTo>
                    <a:pt x="39" y="64"/>
                  </a:lnTo>
                  <a:lnTo>
                    <a:pt x="31" y="62"/>
                  </a:lnTo>
                  <a:lnTo>
                    <a:pt x="24" y="59"/>
                  </a:lnTo>
                  <a:lnTo>
                    <a:pt x="18" y="57"/>
                  </a:lnTo>
                  <a:lnTo>
                    <a:pt x="11" y="52"/>
                  </a:lnTo>
                  <a:lnTo>
                    <a:pt x="6" y="47"/>
                  </a:lnTo>
                  <a:lnTo>
                    <a:pt x="0" y="40"/>
                  </a:lnTo>
                  <a:lnTo>
                    <a:pt x="46" y="0"/>
                  </a:lnTo>
                  <a:lnTo>
                    <a:pt x="52" y="15"/>
                  </a:lnTo>
                  <a:lnTo>
                    <a:pt x="53" y="33"/>
                  </a:lnTo>
                  <a:lnTo>
                    <a:pt x="52" y="51"/>
                  </a:lnTo>
                  <a:lnTo>
                    <a:pt x="52" y="69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0" name="AutoShape 26"/>
            <p:cNvSpPr>
              <a:spLocks noChangeArrowheads="1"/>
            </p:cNvSpPr>
            <p:nvPr/>
          </p:nvSpPr>
          <p:spPr bwMode="auto">
            <a:xfrm flipH="1">
              <a:off x="749" y="3458"/>
              <a:ext cx="45" cy="37"/>
            </a:xfrm>
            <a:custGeom>
              <a:avLst/>
              <a:gdLst>
                <a:gd name="T0" fmla="*/ 106 w 106"/>
                <a:gd name="T1" fmla="*/ 3 h 94"/>
                <a:gd name="T2" fmla="*/ 96 w 106"/>
                <a:gd name="T3" fmla="*/ 18 h 94"/>
                <a:gd name="T4" fmla="*/ 85 w 106"/>
                <a:gd name="T5" fmla="*/ 32 h 94"/>
                <a:gd name="T6" fmla="*/ 74 w 106"/>
                <a:gd name="T7" fmla="*/ 46 h 94"/>
                <a:gd name="T8" fmla="*/ 61 w 106"/>
                <a:gd name="T9" fmla="*/ 57 h 94"/>
                <a:gd name="T10" fmla="*/ 47 w 106"/>
                <a:gd name="T11" fmla="*/ 66 h 94"/>
                <a:gd name="T12" fmla="*/ 32 w 106"/>
                <a:gd name="T13" fmla="*/ 76 h 94"/>
                <a:gd name="T14" fmla="*/ 17 w 106"/>
                <a:gd name="T15" fmla="*/ 85 h 94"/>
                <a:gd name="T16" fmla="*/ 0 w 106"/>
                <a:gd name="T17" fmla="*/ 94 h 94"/>
                <a:gd name="T18" fmla="*/ 7 w 106"/>
                <a:gd name="T19" fmla="*/ 77 h 94"/>
                <a:gd name="T20" fmla="*/ 16 w 106"/>
                <a:gd name="T21" fmla="*/ 59 h 94"/>
                <a:gd name="T22" fmla="*/ 25 w 106"/>
                <a:gd name="T23" fmla="*/ 41 h 94"/>
                <a:gd name="T24" fmla="*/ 36 w 106"/>
                <a:gd name="T25" fmla="*/ 26 h 94"/>
                <a:gd name="T26" fmla="*/ 51 w 106"/>
                <a:gd name="T27" fmla="*/ 13 h 94"/>
                <a:gd name="T28" fmla="*/ 66 w 106"/>
                <a:gd name="T29" fmla="*/ 4 h 94"/>
                <a:gd name="T30" fmla="*/ 85 w 106"/>
                <a:gd name="T31" fmla="*/ 0 h 94"/>
                <a:gd name="T32" fmla="*/ 106 w 106"/>
                <a:gd name="T33" fmla="*/ 3 h 94"/>
                <a:gd name="T34" fmla="*/ 0 w 106"/>
                <a:gd name="T35" fmla="*/ 0 h 94"/>
                <a:gd name="T36" fmla="*/ 106 w 106"/>
                <a:gd name="T3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T34" t="T35" r="T36" b="T37"/>
              <a:pathLst>
                <a:path w="106" h="94">
                  <a:moveTo>
                    <a:pt x="106" y="3"/>
                  </a:moveTo>
                  <a:lnTo>
                    <a:pt x="96" y="18"/>
                  </a:lnTo>
                  <a:lnTo>
                    <a:pt x="85" y="32"/>
                  </a:lnTo>
                  <a:lnTo>
                    <a:pt x="74" y="46"/>
                  </a:lnTo>
                  <a:lnTo>
                    <a:pt x="61" y="57"/>
                  </a:lnTo>
                  <a:lnTo>
                    <a:pt x="47" y="66"/>
                  </a:lnTo>
                  <a:lnTo>
                    <a:pt x="32" y="76"/>
                  </a:lnTo>
                  <a:lnTo>
                    <a:pt x="17" y="85"/>
                  </a:lnTo>
                  <a:lnTo>
                    <a:pt x="0" y="94"/>
                  </a:lnTo>
                  <a:lnTo>
                    <a:pt x="7" y="77"/>
                  </a:lnTo>
                  <a:lnTo>
                    <a:pt x="16" y="59"/>
                  </a:lnTo>
                  <a:lnTo>
                    <a:pt x="25" y="41"/>
                  </a:lnTo>
                  <a:lnTo>
                    <a:pt x="36" y="26"/>
                  </a:lnTo>
                  <a:lnTo>
                    <a:pt x="51" y="13"/>
                  </a:lnTo>
                  <a:lnTo>
                    <a:pt x="66" y="4"/>
                  </a:lnTo>
                  <a:lnTo>
                    <a:pt x="85" y="0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1" name="AutoShape 27"/>
            <p:cNvSpPr>
              <a:spLocks noChangeArrowheads="1"/>
            </p:cNvSpPr>
            <p:nvPr/>
          </p:nvSpPr>
          <p:spPr bwMode="auto">
            <a:xfrm flipH="1">
              <a:off x="915" y="3486"/>
              <a:ext cx="12" cy="6"/>
            </a:xfrm>
            <a:custGeom>
              <a:avLst/>
              <a:gdLst>
                <a:gd name="T0" fmla="*/ 29 w 29"/>
                <a:gd name="T1" fmla="*/ 13 h 16"/>
                <a:gd name="T2" fmla="*/ 23 w 29"/>
                <a:gd name="T3" fmla="*/ 14 h 16"/>
                <a:gd name="T4" fmla="*/ 15 w 29"/>
                <a:gd name="T5" fmla="*/ 16 h 16"/>
                <a:gd name="T6" fmla="*/ 6 w 29"/>
                <a:gd name="T7" fmla="*/ 16 h 16"/>
                <a:gd name="T8" fmla="*/ 0 w 29"/>
                <a:gd name="T9" fmla="*/ 10 h 16"/>
                <a:gd name="T10" fmla="*/ 9 w 29"/>
                <a:gd name="T11" fmla="*/ 5 h 16"/>
                <a:gd name="T12" fmla="*/ 19 w 29"/>
                <a:gd name="T13" fmla="*/ 0 h 16"/>
                <a:gd name="T14" fmla="*/ 26 w 29"/>
                <a:gd name="T15" fmla="*/ 1 h 16"/>
                <a:gd name="T16" fmla="*/ 29 w 29"/>
                <a:gd name="T17" fmla="*/ 13 h 16"/>
                <a:gd name="T18" fmla="*/ 0 w 29"/>
                <a:gd name="T19" fmla="*/ 0 h 16"/>
                <a:gd name="T20" fmla="*/ 29 w 29"/>
                <a:gd name="T2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T18" t="T19" r="T20" b="T21"/>
              <a:pathLst>
                <a:path w="29" h="16">
                  <a:moveTo>
                    <a:pt x="29" y="13"/>
                  </a:moveTo>
                  <a:lnTo>
                    <a:pt x="23" y="14"/>
                  </a:lnTo>
                  <a:lnTo>
                    <a:pt x="15" y="16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9" y="5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29" y="13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2" name="AutoShape 28"/>
            <p:cNvSpPr>
              <a:spLocks noChangeArrowheads="1"/>
            </p:cNvSpPr>
            <p:nvPr/>
          </p:nvSpPr>
          <p:spPr bwMode="auto">
            <a:xfrm flipH="1">
              <a:off x="1040" y="3493"/>
              <a:ext cx="113" cy="90"/>
            </a:xfrm>
            <a:custGeom>
              <a:avLst/>
              <a:gdLst>
                <a:gd name="T0" fmla="*/ 182 w 268"/>
                <a:gd name="T1" fmla="*/ 45 h 226"/>
                <a:gd name="T2" fmla="*/ 190 w 268"/>
                <a:gd name="T3" fmla="*/ 50 h 226"/>
                <a:gd name="T4" fmla="*/ 198 w 268"/>
                <a:gd name="T5" fmla="*/ 53 h 226"/>
                <a:gd name="T6" fmla="*/ 208 w 268"/>
                <a:gd name="T7" fmla="*/ 56 h 226"/>
                <a:gd name="T8" fmla="*/ 216 w 268"/>
                <a:gd name="T9" fmla="*/ 60 h 226"/>
                <a:gd name="T10" fmla="*/ 226 w 268"/>
                <a:gd name="T11" fmla="*/ 61 h 226"/>
                <a:gd name="T12" fmla="*/ 236 w 268"/>
                <a:gd name="T13" fmla="*/ 61 h 226"/>
                <a:gd name="T14" fmla="*/ 245 w 268"/>
                <a:gd name="T15" fmla="*/ 60 h 226"/>
                <a:gd name="T16" fmla="*/ 254 w 268"/>
                <a:gd name="T17" fmla="*/ 57 h 226"/>
                <a:gd name="T18" fmla="*/ 257 w 268"/>
                <a:gd name="T19" fmla="*/ 59 h 226"/>
                <a:gd name="T20" fmla="*/ 262 w 268"/>
                <a:gd name="T21" fmla="*/ 62 h 226"/>
                <a:gd name="T22" fmla="*/ 268 w 268"/>
                <a:gd name="T23" fmla="*/ 67 h 226"/>
                <a:gd name="T24" fmla="*/ 268 w 268"/>
                <a:gd name="T25" fmla="*/ 77 h 226"/>
                <a:gd name="T26" fmla="*/ 260 w 268"/>
                <a:gd name="T27" fmla="*/ 85 h 226"/>
                <a:gd name="T28" fmla="*/ 250 w 268"/>
                <a:gd name="T29" fmla="*/ 92 h 226"/>
                <a:gd name="T30" fmla="*/ 239 w 268"/>
                <a:gd name="T31" fmla="*/ 97 h 226"/>
                <a:gd name="T32" fmla="*/ 227 w 268"/>
                <a:gd name="T33" fmla="*/ 100 h 226"/>
                <a:gd name="T34" fmla="*/ 214 w 268"/>
                <a:gd name="T35" fmla="*/ 101 h 226"/>
                <a:gd name="T36" fmla="*/ 201 w 268"/>
                <a:gd name="T37" fmla="*/ 101 h 226"/>
                <a:gd name="T38" fmla="*/ 188 w 268"/>
                <a:gd name="T39" fmla="*/ 99 h 226"/>
                <a:gd name="T40" fmla="*/ 176 w 268"/>
                <a:gd name="T41" fmla="*/ 95 h 226"/>
                <a:gd name="T42" fmla="*/ 167 w 268"/>
                <a:gd name="T43" fmla="*/ 89 h 226"/>
                <a:gd name="T44" fmla="*/ 158 w 268"/>
                <a:gd name="T45" fmla="*/ 84 h 226"/>
                <a:gd name="T46" fmla="*/ 151 w 268"/>
                <a:gd name="T47" fmla="*/ 79 h 226"/>
                <a:gd name="T48" fmla="*/ 143 w 268"/>
                <a:gd name="T49" fmla="*/ 76 h 226"/>
                <a:gd name="T50" fmla="*/ 133 w 268"/>
                <a:gd name="T51" fmla="*/ 74 h 226"/>
                <a:gd name="T52" fmla="*/ 123 w 268"/>
                <a:gd name="T53" fmla="*/ 75 h 226"/>
                <a:gd name="T54" fmla="*/ 110 w 268"/>
                <a:gd name="T55" fmla="*/ 78 h 226"/>
                <a:gd name="T56" fmla="*/ 96 w 268"/>
                <a:gd name="T57" fmla="*/ 86 h 226"/>
                <a:gd name="T58" fmla="*/ 81 w 268"/>
                <a:gd name="T59" fmla="*/ 96 h 226"/>
                <a:gd name="T60" fmla="*/ 72 w 268"/>
                <a:gd name="T61" fmla="*/ 106 h 226"/>
                <a:gd name="T62" fmla="*/ 64 w 268"/>
                <a:gd name="T63" fmla="*/ 117 h 226"/>
                <a:gd name="T64" fmla="*/ 59 w 268"/>
                <a:gd name="T65" fmla="*/ 129 h 226"/>
                <a:gd name="T66" fmla="*/ 55 w 268"/>
                <a:gd name="T67" fmla="*/ 141 h 226"/>
                <a:gd name="T68" fmla="*/ 53 w 268"/>
                <a:gd name="T69" fmla="*/ 153 h 226"/>
                <a:gd name="T70" fmla="*/ 50 w 268"/>
                <a:gd name="T71" fmla="*/ 166 h 226"/>
                <a:gd name="T72" fmla="*/ 46 w 268"/>
                <a:gd name="T73" fmla="*/ 178 h 226"/>
                <a:gd name="T74" fmla="*/ 9 w 268"/>
                <a:gd name="T75" fmla="*/ 226 h 226"/>
                <a:gd name="T76" fmla="*/ 7 w 268"/>
                <a:gd name="T77" fmla="*/ 214 h 226"/>
                <a:gd name="T78" fmla="*/ 2 w 268"/>
                <a:gd name="T79" fmla="*/ 183 h 226"/>
                <a:gd name="T80" fmla="*/ 0 w 268"/>
                <a:gd name="T81" fmla="*/ 143 h 226"/>
                <a:gd name="T82" fmla="*/ 3 w 268"/>
                <a:gd name="T83" fmla="*/ 104 h 226"/>
                <a:gd name="T84" fmla="*/ 13 w 268"/>
                <a:gd name="T85" fmla="*/ 84 h 226"/>
                <a:gd name="T86" fmla="*/ 23 w 268"/>
                <a:gd name="T87" fmla="*/ 67 h 226"/>
                <a:gd name="T88" fmla="*/ 34 w 268"/>
                <a:gd name="T89" fmla="*/ 52 h 226"/>
                <a:gd name="T90" fmla="*/ 46 w 268"/>
                <a:gd name="T91" fmla="*/ 39 h 226"/>
                <a:gd name="T92" fmla="*/ 59 w 268"/>
                <a:gd name="T93" fmla="*/ 27 h 226"/>
                <a:gd name="T94" fmla="*/ 75 w 268"/>
                <a:gd name="T95" fmla="*/ 17 h 226"/>
                <a:gd name="T96" fmla="*/ 93 w 268"/>
                <a:gd name="T97" fmla="*/ 8 h 226"/>
                <a:gd name="T98" fmla="*/ 115 w 268"/>
                <a:gd name="T99" fmla="*/ 0 h 226"/>
                <a:gd name="T100" fmla="*/ 129 w 268"/>
                <a:gd name="T101" fmla="*/ 3 h 226"/>
                <a:gd name="T102" fmla="*/ 140 w 268"/>
                <a:gd name="T103" fmla="*/ 7 h 226"/>
                <a:gd name="T104" fmla="*/ 148 w 268"/>
                <a:gd name="T105" fmla="*/ 12 h 226"/>
                <a:gd name="T106" fmla="*/ 156 w 268"/>
                <a:gd name="T107" fmla="*/ 19 h 226"/>
                <a:gd name="T108" fmla="*/ 164 w 268"/>
                <a:gd name="T109" fmla="*/ 27 h 226"/>
                <a:gd name="T110" fmla="*/ 170 w 268"/>
                <a:gd name="T111" fmla="*/ 33 h 226"/>
                <a:gd name="T112" fmla="*/ 176 w 268"/>
                <a:gd name="T113" fmla="*/ 40 h 226"/>
                <a:gd name="T114" fmla="*/ 182 w 268"/>
                <a:gd name="T115" fmla="*/ 45 h 226"/>
                <a:gd name="T116" fmla="*/ 0 w 268"/>
                <a:gd name="T117" fmla="*/ 0 h 226"/>
                <a:gd name="T118" fmla="*/ 268 w 268"/>
                <a:gd name="T11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T116" t="T117" r="T118" b="T119"/>
              <a:pathLst>
                <a:path w="268" h="226">
                  <a:moveTo>
                    <a:pt x="182" y="45"/>
                  </a:moveTo>
                  <a:lnTo>
                    <a:pt x="190" y="50"/>
                  </a:lnTo>
                  <a:lnTo>
                    <a:pt x="198" y="53"/>
                  </a:lnTo>
                  <a:lnTo>
                    <a:pt x="208" y="56"/>
                  </a:lnTo>
                  <a:lnTo>
                    <a:pt x="216" y="60"/>
                  </a:lnTo>
                  <a:lnTo>
                    <a:pt x="226" y="61"/>
                  </a:lnTo>
                  <a:lnTo>
                    <a:pt x="236" y="61"/>
                  </a:lnTo>
                  <a:lnTo>
                    <a:pt x="245" y="60"/>
                  </a:lnTo>
                  <a:lnTo>
                    <a:pt x="254" y="57"/>
                  </a:lnTo>
                  <a:lnTo>
                    <a:pt x="257" y="59"/>
                  </a:lnTo>
                  <a:lnTo>
                    <a:pt x="262" y="62"/>
                  </a:lnTo>
                  <a:lnTo>
                    <a:pt x="268" y="67"/>
                  </a:lnTo>
                  <a:lnTo>
                    <a:pt x="268" y="77"/>
                  </a:lnTo>
                  <a:lnTo>
                    <a:pt x="260" y="85"/>
                  </a:lnTo>
                  <a:lnTo>
                    <a:pt x="250" y="92"/>
                  </a:lnTo>
                  <a:lnTo>
                    <a:pt x="239" y="97"/>
                  </a:lnTo>
                  <a:lnTo>
                    <a:pt x="227" y="100"/>
                  </a:lnTo>
                  <a:lnTo>
                    <a:pt x="214" y="101"/>
                  </a:lnTo>
                  <a:lnTo>
                    <a:pt x="201" y="101"/>
                  </a:lnTo>
                  <a:lnTo>
                    <a:pt x="188" y="99"/>
                  </a:lnTo>
                  <a:lnTo>
                    <a:pt x="176" y="95"/>
                  </a:lnTo>
                  <a:lnTo>
                    <a:pt x="167" y="89"/>
                  </a:lnTo>
                  <a:lnTo>
                    <a:pt x="158" y="84"/>
                  </a:lnTo>
                  <a:lnTo>
                    <a:pt x="151" y="79"/>
                  </a:lnTo>
                  <a:lnTo>
                    <a:pt x="143" y="76"/>
                  </a:lnTo>
                  <a:lnTo>
                    <a:pt x="133" y="74"/>
                  </a:lnTo>
                  <a:lnTo>
                    <a:pt x="123" y="75"/>
                  </a:lnTo>
                  <a:lnTo>
                    <a:pt x="110" y="78"/>
                  </a:lnTo>
                  <a:lnTo>
                    <a:pt x="96" y="86"/>
                  </a:lnTo>
                  <a:lnTo>
                    <a:pt x="81" y="96"/>
                  </a:lnTo>
                  <a:lnTo>
                    <a:pt x="72" y="106"/>
                  </a:lnTo>
                  <a:lnTo>
                    <a:pt x="64" y="117"/>
                  </a:lnTo>
                  <a:lnTo>
                    <a:pt x="59" y="129"/>
                  </a:lnTo>
                  <a:lnTo>
                    <a:pt x="55" y="141"/>
                  </a:lnTo>
                  <a:lnTo>
                    <a:pt x="53" y="153"/>
                  </a:lnTo>
                  <a:lnTo>
                    <a:pt x="50" y="166"/>
                  </a:lnTo>
                  <a:lnTo>
                    <a:pt x="46" y="178"/>
                  </a:lnTo>
                  <a:lnTo>
                    <a:pt x="9" y="226"/>
                  </a:lnTo>
                  <a:lnTo>
                    <a:pt x="7" y="214"/>
                  </a:lnTo>
                  <a:lnTo>
                    <a:pt x="2" y="183"/>
                  </a:lnTo>
                  <a:lnTo>
                    <a:pt x="0" y="143"/>
                  </a:lnTo>
                  <a:lnTo>
                    <a:pt x="3" y="104"/>
                  </a:lnTo>
                  <a:lnTo>
                    <a:pt x="13" y="84"/>
                  </a:lnTo>
                  <a:lnTo>
                    <a:pt x="23" y="67"/>
                  </a:lnTo>
                  <a:lnTo>
                    <a:pt x="34" y="52"/>
                  </a:lnTo>
                  <a:lnTo>
                    <a:pt x="46" y="39"/>
                  </a:lnTo>
                  <a:lnTo>
                    <a:pt x="59" y="27"/>
                  </a:lnTo>
                  <a:lnTo>
                    <a:pt x="75" y="17"/>
                  </a:lnTo>
                  <a:lnTo>
                    <a:pt x="93" y="8"/>
                  </a:lnTo>
                  <a:lnTo>
                    <a:pt x="115" y="0"/>
                  </a:lnTo>
                  <a:lnTo>
                    <a:pt x="129" y="3"/>
                  </a:lnTo>
                  <a:lnTo>
                    <a:pt x="140" y="7"/>
                  </a:lnTo>
                  <a:lnTo>
                    <a:pt x="148" y="12"/>
                  </a:lnTo>
                  <a:lnTo>
                    <a:pt x="156" y="19"/>
                  </a:lnTo>
                  <a:lnTo>
                    <a:pt x="164" y="27"/>
                  </a:lnTo>
                  <a:lnTo>
                    <a:pt x="170" y="33"/>
                  </a:lnTo>
                  <a:lnTo>
                    <a:pt x="176" y="40"/>
                  </a:lnTo>
                  <a:lnTo>
                    <a:pt x="182" y="45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3" name="AutoShape 29"/>
            <p:cNvSpPr>
              <a:spLocks noChangeArrowheads="1"/>
            </p:cNvSpPr>
            <p:nvPr/>
          </p:nvSpPr>
          <p:spPr bwMode="auto">
            <a:xfrm flipH="1">
              <a:off x="722" y="3495"/>
              <a:ext cx="187" cy="101"/>
            </a:xfrm>
            <a:custGeom>
              <a:avLst/>
              <a:gdLst>
                <a:gd name="T0" fmla="*/ 426 w 440"/>
                <a:gd name="T1" fmla="*/ 110 h 251"/>
                <a:gd name="T2" fmla="*/ 369 w 440"/>
                <a:gd name="T3" fmla="*/ 147 h 251"/>
                <a:gd name="T4" fmla="*/ 317 w 440"/>
                <a:gd name="T5" fmla="*/ 191 h 251"/>
                <a:gd name="T6" fmla="*/ 334 w 440"/>
                <a:gd name="T7" fmla="*/ 190 h 251"/>
                <a:gd name="T8" fmla="*/ 349 w 440"/>
                <a:gd name="T9" fmla="*/ 182 h 251"/>
                <a:gd name="T10" fmla="*/ 358 w 440"/>
                <a:gd name="T11" fmla="*/ 185 h 251"/>
                <a:gd name="T12" fmla="*/ 347 w 440"/>
                <a:gd name="T13" fmla="*/ 207 h 251"/>
                <a:gd name="T14" fmla="*/ 326 w 440"/>
                <a:gd name="T15" fmla="*/ 222 h 251"/>
                <a:gd name="T16" fmla="*/ 302 w 440"/>
                <a:gd name="T17" fmla="*/ 227 h 251"/>
                <a:gd name="T18" fmla="*/ 282 w 440"/>
                <a:gd name="T19" fmla="*/ 217 h 251"/>
                <a:gd name="T20" fmla="*/ 278 w 440"/>
                <a:gd name="T21" fmla="*/ 202 h 251"/>
                <a:gd name="T22" fmla="*/ 283 w 440"/>
                <a:gd name="T23" fmla="*/ 168 h 251"/>
                <a:gd name="T24" fmla="*/ 301 w 440"/>
                <a:gd name="T25" fmla="*/ 144 h 251"/>
                <a:gd name="T26" fmla="*/ 290 w 440"/>
                <a:gd name="T27" fmla="*/ 134 h 251"/>
                <a:gd name="T28" fmla="*/ 264 w 440"/>
                <a:gd name="T29" fmla="*/ 161 h 251"/>
                <a:gd name="T30" fmla="*/ 257 w 440"/>
                <a:gd name="T31" fmla="*/ 193 h 251"/>
                <a:gd name="T32" fmla="*/ 254 w 440"/>
                <a:gd name="T33" fmla="*/ 216 h 251"/>
                <a:gd name="T34" fmla="*/ 237 w 440"/>
                <a:gd name="T35" fmla="*/ 211 h 251"/>
                <a:gd name="T36" fmla="*/ 224 w 440"/>
                <a:gd name="T37" fmla="*/ 202 h 251"/>
                <a:gd name="T38" fmla="*/ 226 w 440"/>
                <a:gd name="T39" fmla="*/ 167 h 251"/>
                <a:gd name="T40" fmla="*/ 243 w 440"/>
                <a:gd name="T41" fmla="*/ 138 h 251"/>
                <a:gd name="T42" fmla="*/ 246 w 440"/>
                <a:gd name="T43" fmla="*/ 118 h 251"/>
                <a:gd name="T44" fmla="*/ 225 w 440"/>
                <a:gd name="T45" fmla="*/ 129 h 251"/>
                <a:gd name="T46" fmla="*/ 209 w 440"/>
                <a:gd name="T47" fmla="*/ 149 h 251"/>
                <a:gd name="T48" fmla="*/ 196 w 440"/>
                <a:gd name="T49" fmla="*/ 206 h 251"/>
                <a:gd name="T50" fmla="*/ 180 w 440"/>
                <a:gd name="T51" fmla="*/ 206 h 251"/>
                <a:gd name="T52" fmla="*/ 169 w 440"/>
                <a:gd name="T53" fmla="*/ 192 h 251"/>
                <a:gd name="T54" fmla="*/ 170 w 440"/>
                <a:gd name="T55" fmla="*/ 166 h 251"/>
                <a:gd name="T56" fmla="*/ 190 w 440"/>
                <a:gd name="T57" fmla="*/ 125 h 251"/>
                <a:gd name="T58" fmla="*/ 210 w 440"/>
                <a:gd name="T59" fmla="*/ 92 h 251"/>
                <a:gd name="T60" fmla="*/ 181 w 440"/>
                <a:gd name="T61" fmla="*/ 105 h 251"/>
                <a:gd name="T62" fmla="*/ 161 w 440"/>
                <a:gd name="T63" fmla="*/ 129 h 251"/>
                <a:gd name="T64" fmla="*/ 131 w 440"/>
                <a:gd name="T65" fmla="*/ 161 h 251"/>
                <a:gd name="T66" fmla="*/ 83 w 440"/>
                <a:gd name="T67" fmla="*/ 204 h 251"/>
                <a:gd name="T68" fmla="*/ 32 w 440"/>
                <a:gd name="T69" fmla="*/ 241 h 251"/>
                <a:gd name="T70" fmla="*/ 0 w 440"/>
                <a:gd name="T71" fmla="*/ 247 h 251"/>
                <a:gd name="T72" fmla="*/ 6 w 440"/>
                <a:gd name="T73" fmla="*/ 222 h 251"/>
                <a:gd name="T74" fmla="*/ 21 w 440"/>
                <a:gd name="T75" fmla="*/ 202 h 251"/>
                <a:gd name="T76" fmla="*/ 43 w 440"/>
                <a:gd name="T77" fmla="*/ 179 h 251"/>
                <a:gd name="T78" fmla="*/ 78 w 440"/>
                <a:gd name="T79" fmla="*/ 147 h 251"/>
                <a:gd name="T80" fmla="*/ 122 w 440"/>
                <a:gd name="T81" fmla="*/ 111 h 251"/>
                <a:gd name="T82" fmla="*/ 168 w 440"/>
                <a:gd name="T83" fmla="*/ 77 h 251"/>
                <a:gd name="T84" fmla="*/ 219 w 440"/>
                <a:gd name="T85" fmla="*/ 45 h 251"/>
                <a:gd name="T86" fmla="*/ 274 w 440"/>
                <a:gd name="T87" fmla="*/ 16 h 251"/>
                <a:gd name="T88" fmla="*/ 332 w 440"/>
                <a:gd name="T89" fmla="*/ 1 h 251"/>
                <a:gd name="T90" fmla="*/ 388 w 440"/>
                <a:gd name="T91" fmla="*/ 15 h 251"/>
                <a:gd name="T92" fmla="*/ 429 w 440"/>
                <a:gd name="T93" fmla="*/ 49 h 251"/>
                <a:gd name="T94" fmla="*/ 0 w 440"/>
                <a:gd name="T95" fmla="*/ 0 h 251"/>
                <a:gd name="T96" fmla="*/ 440 w 440"/>
                <a:gd name="T97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T94" t="T95" r="T96" b="T97"/>
              <a:pathLst>
                <a:path w="440" h="251">
                  <a:moveTo>
                    <a:pt x="440" y="66"/>
                  </a:moveTo>
                  <a:lnTo>
                    <a:pt x="437" y="91"/>
                  </a:lnTo>
                  <a:lnTo>
                    <a:pt x="426" y="110"/>
                  </a:lnTo>
                  <a:lnTo>
                    <a:pt x="410" y="125"/>
                  </a:lnTo>
                  <a:lnTo>
                    <a:pt x="390" y="136"/>
                  </a:lnTo>
                  <a:lnTo>
                    <a:pt x="369" y="147"/>
                  </a:lnTo>
                  <a:lnTo>
                    <a:pt x="348" y="159"/>
                  </a:lnTo>
                  <a:lnTo>
                    <a:pt x="331" y="173"/>
                  </a:lnTo>
                  <a:lnTo>
                    <a:pt x="317" y="191"/>
                  </a:lnTo>
                  <a:lnTo>
                    <a:pt x="324" y="192"/>
                  </a:lnTo>
                  <a:lnTo>
                    <a:pt x="330" y="192"/>
                  </a:lnTo>
                  <a:lnTo>
                    <a:pt x="334" y="190"/>
                  </a:lnTo>
                  <a:lnTo>
                    <a:pt x="339" y="188"/>
                  </a:lnTo>
                  <a:lnTo>
                    <a:pt x="344" y="185"/>
                  </a:lnTo>
                  <a:lnTo>
                    <a:pt x="349" y="182"/>
                  </a:lnTo>
                  <a:lnTo>
                    <a:pt x="355" y="179"/>
                  </a:lnTo>
                  <a:lnTo>
                    <a:pt x="360" y="177"/>
                  </a:lnTo>
                  <a:lnTo>
                    <a:pt x="358" y="185"/>
                  </a:lnTo>
                  <a:lnTo>
                    <a:pt x="355" y="193"/>
                  </a:lnTo>
                  <a:lnTo>
                    <a:pt x="351" y="201"/>
                  </a:lnTo>
                  <a:lnTo>
                    <a:pt x="347" y="207"/>
                  </a:lnTo>
                  <a:lnTo>
                    <a:pt x="342" y="213"/>
                  </a:lnTo>
                  <a:lnTo>
                    <a:pt x="335" y="217"/>
                  </a:lnTo>
                  <a:lnTo>
                    <a:pt x="326" y="222"/>
                  </a:lnTo>
                  <a:lnTo>
                    <a:pt x="317" y="225"/>
                  </a:lnTo>
                  <a:lnTo>
                    <a:pt x="310" y="227"/>
                  </a:lnTo>
                  <a:lnTo>
                    <a:pt x="302" y="227"/>
                  </a:lnTo>
                  <a:lnTo>
                    <a:pt x="294" y="225"/>
                  </a:lnTo>
                  <a:lnTo>
                    <a:pt x="288" y="222"/>
                  </a:lnTo>
                  <a:lnTo>
                    <a:pt x="282" y="217"/>
                  </a:lnTo>
                  <a:lnTo>
                    <a:pt x="279" y="212"/>
                  </a:lnTo>
                  <a:lnTo>
                    <a:pt x="277" y="206"/>
                  </a:lnTo>
                  <a:lnTo>
                    <a:pt x="278" y="202"/>
                  </a:lnTo>
                  <a:lnTo>
                    <a:pt x="276" y="188"/>
                  </a:lnTo>
                  <a:lnTo>
                    <a:pt x="278" y="177"/>
                  </a:lnTo>
                  <a:lnTo>
                    <a:pt x="283" y="168"/>
                  </a:lnTo>
                  <a:lnTo>
                    <a:pt x="290" y="160"/>
                  </a:lnTo>
                  <a:lnTo>
                    <a:pt x="297" y="152"/>
                  </a:lnTo>
                  <a:lnTo>
                    <a:pt x="301" y="144"/>
                  </a:lnTo>
                  <a:lnTo>
                    <a:pt x="302" y="134"/>
                  </a:lnTo>
                  <a:lnTo>
                    <a:pt x="298" y="122"/>
                  </a:lnTo>
                  <a:lnTo>
                    <a:pt x="290" y="134"/>
                  </a:lnTo>
                  <a:lnTo>
                    <a:pt x="280" y="144"/>
                  </a:lnTo>
                  <a:lnTo>
                    <a:pt x="271" y="152"/>
                  </a:lnTo>
                  <a:lnTo>
                    <a:pt x="264" y="161"/>
                  </a:lnTo>
                  <a:lnTo>
                    <a:pt x="258" y="170"/>
                  </a:lnTo>
                  <a:lnTo>
                    <a:pt x="255" y="180"/>
                  </a:lnTo>
                  <a:lnTo>
                    <a:pt x="257" y="193"/>
                  </a:lnTo>
                  <a:lnTo>
                    <a:pt x="264" y="208"/>
                  </a:lnTo>
                  <a:lnTo>
                    <a:pt x="259" y="214"/>
                  </a:lnTo>
                  <a:lnTo>
                    <a:pt x="254" y="216"/>
                  </a:lnTo>
                  <a:lnTo>
                    <a:pt x="248" y="216"/>
                  </a:lnTo>
                  <a:lnTo>
                    <a:pt x="243" y="214"/>
                  </a:lnTo>
                  <a:lnTo>
                    <a:pt x="237" y="211"/>
                  </a:lnTo>
                  <a:lnTo>
                    <a:pt x="232" y="207"/>
                  </a:lnTo>
                  <a:lnTo>
                    <a:pt x="227" y="204"/>
                  </a:lnTo>
                  <a:lnTo>
                    <a:pt x="224" y="202"/>
                  </a:lnTo>
                  <a:lnTo>
                    <a:pt x="222" y="189"/>
                  </a:lnTo>
                  <a:lnTo>
                    <a:pt x="223" y="178"/>
                  </a:lnTo>
                  <a:lnTo>
                    <a:pt x="226" y="167"/>
                  </a:lnTo>
                  <a:lnTo>
                    <a:pt x="232" y="157"/>
                  </a:lnTo>
                  <a:lnTo>
                    <a:pt x="236" y="147"/>
                  </a:lnTo>
                  <a:lnTo>
                    <a:pt x="243" y="138"/>
                  </a:lnTo>
                  <a:lnTo>
                    <a:pt x="247" y="127"/>
                  </a:lnTo>
                  <a:lnTo>
                    <a:pt x="252" y="116"/>
                  </a:lnTo>
                  <a:lnTo>
                    <a:pt x="246" y="118"/>
                  </a:lnTo>
                  <a:lnTo>
                    <a:pt x="240" y="121"/>
                  </a:lnTo>
                  <a:lnTo>
                    <a:pt x="232" y="124"/>
                  </a:lnTo>
                  <a:lnTo>
                    <a:pt x="225" y="129"/>
                  </a:lnTo>
                  <a:lnTo>
                    <a:pt x="219" y="135"/>
                  </a:lnTo>
                  <a:lnTo>
                    <a:pt x="213" y="141"/>
                  </a:lnTo>
                  <a:lnTo>
                    <a:pt x="209" y="149"/>
                  </a:lnTo>
                  <a:lnTo>
                    <a:pt x="207" y="157"/>
                  </a:lnTo>
                  <a:lnTo>
                    <a:pt x="201" y="202"/>
                  </a:lnTo>
                  <a:lnTo>
                    <a:pt x="196" y="206"/>
                  </a:lnTo>
                  <a:lnTo>
                    <a:pt x="190" y="208"/>
                  </a:lnTo>
                  <a:lnTo>
                    <a:pt x="185" y="207"/>
                  </a:lnTo>
                  <a:lnTo>
                    <a:pt x="180" y="206"/>
                  </a:lnTo>
                  <a:lnTo>
                    <a:pt x="176" y="203"/>
                  </a:lnTo>
                  <a:lnTo>
                    <a:pt x="173" y="197"/>
                  </a:lnTo>
                  <a:lnTo>
                    <a:pt x="169" y="192"/>
                  </a:lnTo>
                  <a:lnTo>
                    <a:pt x="167" y="185"/>
                  </a:lnTo>
                  <a:lnTo>
                    <a:pt x="167" y="177"/>
                  </a:lnTo>
                  <a:lnTo>
                    <a:pt x="170" y="166"/>
                  </a:lnTo>
                  <a:lnTo>
                    <a:pt x="176" y="152"/>
                  </a:lnTo>
                  <a:lnTo>
                    <a:pt x="182" y="138"/>
                  </a:lnTo>
                  <a:lnTo>
                    <a:pt x="190" y="125"/>
                  </a:lnTo>
                  <a:lnTo>
                    <a:pt x="198" y="112"/>
                  </a:lnTo>
                  <a:lnTo>
                    <a:pt x="204" y="101"/>
                  </a:lnTo>
                  <a:lnTo>
                    <a:pt x="210" y="92"/>
                  </a:lnTo>
                  <a:lnTo>
                    <a:pt x="200" y="95"/>
                  </a:lnTo>
                  <a:lnTo>
                    <a:pt x="190" y="100"/>
                  </a:lnTo>
                  <a:lnTo>
                    <a:pt x="181" y="105"/>
                  </a:lnTo>
                  <a:lnTo>
                    <a:pt x="174" y="112"/>
                  </a:lnTo>
                  <a:lnTo>
                    <a:pt x="166" y="121"/>
                  </a:lnTo>
                  <a:lnTo>
                    <a:pt x="161" y="129"/>
                  </a:lnTo>
                  <a:lnTo>
                    <a:pt x="154" y="138"/>
                  </a:lnTo>
                  <a:lnTo>
                    <a:pt x="150" y="148"/>
                  </a:lnTo>
                  <a:lnTo>
                    <a:pt x="131" y="161"/>
                  </a:lnTo>
                  <a:lnTo>
                    <a:pt x="113" y="176"/>
                  </a:lnTo>
                  <a:lnTo>
                    <a:pt x="98" y="190"/>
                  </a:lnTo>
                  <a:lnTo>
                    <a:pt x="83" y="204"/>
                  </a:lnTo>
                  <a:lnTo>
                    <a:pt x="66" y="217"/>
                  </a:lnTo>
                  <a:lnTo>
                    <a:pt x="51" y="230"/>
                  </a:lnTo>
                  <a:lnTo>
                    <a:pt x="32" y="241"/>
                  </a:lnTo>
                  <a:lnTo>
                    <a:pt x="12" y="251"/>
                  </a:lnTo>
                  <a:lnTo>
                    <a:pt x="5" y="251"/>
                  </a:lnTo>
                  <a:lnTo>
                    <a:pt x="0" y="247"/>
                  </a:lnTo>
                  <a:lnTo>
                    <a:pt x="0" y="238"/>
                  </a:lnTo>
                  <a:lnTo>
                    <a:pt x="1" y="227"/>
                  </a:lnTo>
                  <a:lnTo>
                    <a:pt x="6" y="222"/>
                  </a:lnTo>
                  <a:lnTo>
                    <a:pt x="10" y="215"/>
                  </a:lnTo>
                  <a:lnTo>
                    <a:pt x="15" y="208"/>
                  </a:lnTo>
                  <a:lnTo>
                    <a:pt x="21" y="202"/>
                  </a:lnTo>
                  <a:lnTo>
                    <a:pt x="28" y="194"/>
                  </a:lnTo>
                  <a:lnTo>
                    <a:pt x="34" y="186"/>
                  </a:lnTo>
                  <a:lnTo>
                    <a:pt x="43" y="179"/>
                  </a:lnTo>
                  <a:lnTo>
                    <a:pt x="52" y="171"/>
                  </a:lnTo>
                  <a:lnTo>
                    <a:pt x="65" y="159"/>
                  </a:lnTo>
                  <a:lnTo>
                    <a:pt x="78" y="147"/>
                  </a:lnTo>
                  <a:lnTo>
                    <a:pt x="93" y="135"/>
                  </a:lnTo>
                  <a:lnTo>
                    <a:pt x="107" y="123"/>
                  </a:lnTo>
                  <a:lnTo>
                    <a:pt x="122" y="111"/>
                  </a:lnTo>
                  <a:lnTo>
                    <a:pt x="136" y="99"/>
                  </a:lnTo>
                  <a:lnTo>
                    <a:pt x="153" y="88"/>
                  </a:lnTo>
                  <a:lnTo>
                    <a:pt x="168" y="77"/>
                  </a:lnTo>
                  <a:lnTo>
                    <a:pt x="185" y="66"/>
                  </a:lnTo>
                  <a:lnTo>
                    <a:pt x="201" y="55"/>
                  </a:lnTo>
                  <a:lnTo>
                    <a:pt x="219" y="45"/>
                  </a:lnTo>
                  <a:lnTo>
                    <a:pt x="236" y="35"/>
                  </a:lnTo>
                  <a:lnTo>
                    <a:pt x="255" y="25"/>
                  </a:lnTo>
                  <a:lnTo>
                    <a:pt x="274" y="16"/>
                  </a:lnTo>
                  <a:lnTo>
                    <a:pt x="292" y="8"/>
                  </a:lnTo>
                  <a:lnTo>
                    <a:pt x="312" y="0"/>
                  </a:lnTo>
                  <a:lnTo>
                    <a:pt x="332" y="1"/>
                  </a:lnTo>
                  <a:lnTo>
                    <a:pt x="351" y="3"/>
                  </a:lnTo>
                  <a:lnTo>
                    <a:pt x="370" y="9"/>
                  </a:lnTo>
                  <a:lnTo>
                    <a:pt x="388" y="15"/>
                  </a:lnTo>
                  <a:lnTo>
                    <a:pt x="403" y="25"/>
                  </a:lnTo>
                  <a:lnTo>
                    <a:pt x="417" y="36"/>
                  </a:lnTo>
                  <a:lnTo>
                    <a:pt x="429" y="49"/>
                  </a:lnTo>
                  <a:lnTo>
                    <a:pt x="440" y="66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4" name="AutoShape 30"/>
            <p:cNvSpPr>
              <a:spLocks noChangeArrowheads="1"/>
            </p:cNvSpPr>
            <p:nvPr/>
          </p:nvSpPr>
          <p:spPr bwMode="auto">
            <a:xfrm flipH="1">
              <a:off x="503" y="3514"/>
              <a:ext cx="84" cy="169"/>
            </a:xfrm>
            <a:custGeom>
              <a:avLst/>
              <a:gdLst>
                <a:gd name="T0" fmla="*/ 103 w 197"/>
                <a:gd name="T1" fmla="*/ 211 h 423"/>
                <a:gd name="T2" fmla="*/ 91 w 197"/>
                <a:gd name="T3" fmla="*/ 238 h 423"/>
                <a:gd name="T4" fmla="*/ 78 w 197"/>
                <a:gd name="T5" fmla="*/ 266 h 423"/>
                <a:gd name="T6" fmla="*/ 64 w 197"/>
                <a:gd name="T7" fmla="*/ 292 h 423"/>
                <a:gd name="T8" fmla="*/ 51 w 197"/>
                <a:gd name="T9" fmla="*/ 319 h 423"/>
                <a:gd name="T10" fmla="*/ 37 w 197"/>
                <a:gd name="T11" fmla="*/ 346 h 423"/>
                <a:gd name="T12" fmla="*/ 24 w 197"/>
                <a:gd name="T13" fmla="*/ 372 h 423"/>
                <a:gd name="T14" fmla="*/ 12 w 197"/>
                <a:gd name="T15" fmla="*/ 397 h 423"/>
                <a:gd name="T16" fmla="*/ 0 w 197"/>
                <a:gd name="T17" fmla="*/ 423 h 423"/>
                <a:gd name="T18" fmla="*/ 8 w 197"/>
                <a:gd name="T19" fmla="*/ 395 h 423"/>
                <a:gd name="T20" fmla="*/ 18 w 197"/>
                <a:gd name="T21" fmla="*/ 368 h 423"/>
                <a:gd name="T22" fmla="*/ 29 w 197"/>
                <a:gd name="T23" fmla="*/ 340 h 423"/>
                <a:gd name="T24" fmla="*/ 41 w 197"/>
                <a:gd name="T25" fmla="*/ 313 h 423"/>
                <a:gd name="T26" fmla="*/ 53 w 197"/>
                <a:gd name="T27" fmla="*/ 285 h 423"/>
                <a:gd name="T28" fmla="*/ 65 w 197"/>
                <a:gd name="T29" fmla="*/ 258 h 423"/>
                <a:gd name="T30" fmla="*/ 79 w 197"/>
                <a:gd name="T31" fmla="*/ 232 h 423"/>
                <a:gd name="T32" fmla="*/ 92 w 197"/>
                <a:gd name="T33" fmla="*/ 204 h 423"/>
                <a:gd name="T34" fmla="*/ 106 w 197"/>
                <a:gd name="T35" fmla="*/ 178 h 423"/>
                <a:gd name="T36" fmla="*/ 119 w 197"/>
                <a:gd name="T37" fmla="*/ 151 h 423"/>
                <a:gd name="T38" fmla="*/ 132 w 197"/>
                <a:gd name="T39" fmla="*/ 125 h 423"/>
                <a:gd name="T40" fmla="*/ 147 w 197"/>
                <a:gd name="T41" fmla="*/ 99 h 423"/>
                <a:gd name="T42" fmla="*/ 160 w 197"/>
                <a:gd name="T43" fmla="*/ 74 h 423"/>
                <a:gd name="T44" fmla="*/ 173 w 197"/>
                <a:gd name="T45" fmla="*/ 48 h 423"/>
                <a:gd name="T46" fmla="*/ 185 w 197"/>
                <a:gd name="T47" fmla="*/ 24 h 423"/>
                <a:gd name="T48" fmla="*/ 197 w 197"/>
                <a:gd name="T49" fmla="*/ 0 h 423"/>
                <a:gd name="T50" fmla="*/ 187 w 197"/>
                <a:gd name="T51" fmla="*/ 29 h 423"/>
                <a:gd name="T52" fmla="*/ 174 w 197"/>
                <a:gd name="T53" fmla="*/ 61 h 423"/>
                <a:gd name="T54" fmla="*/ 159 w 197"/>
                <a:gd name="T55" fmla="*/ 97 h 423"/>
                <a:gd name="T56" fmla="*/ 142 w 197"/>
                <a:gd name="T57" fmla="*/ 131 h 423"/>
                <a:gd name="T58" fmla="*/ 127 w 197"/>
                <a:gd name="T59" fmla="*/ 162 h 423"/>
                <a:gd name="T60" fmla="*/ 115 w 197"/>
                <a:gd name="T61" fmla="*/ 188 h 423"/>
                <a:gd name="T62" fmla="*/ 106 w 197"/>
                <a:gd name="T63" fmla="*/ 204 h 423"/>
                <a:gd name="T64" fmla="*/ 103 w 197"/>
                <a:gd name="T65" fmla="*/ 211 h 423"/>
                <a:gd name="T66" fmla="*/ 0 w 197"/>
                <a:gd name="T67" fmla="*/ 0 h 423"/>
                <a:gd name="T68" fmla="*/ 197 w 197"/>
                <a:gd name="T69" fmla="*/ 4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197" h="423">
                  <a:moveTo>
                    <a:pt x="103" y="211"/>
                  </a:moveTo>
                  <a:lnTo>
                    <a:pt x="91" y="238"/>
                  </a:lnTo>
                  <a:lnTo>
                    <a:pt x="78" y="266"/>
                  </a:lnTo>
                  <a:lnTo>
                    <a:pt x="64" y="292"/>
                  </a:lnTo>
                  <a:lnTo>
                    <a:pt x="51" y="319"/>
                  </a:lnTo>
                  <a:lnTo>
                    <a:pt x="37" y="346"/>
                  </a:lnTo>
                  <a:lnTo>
                    <a:pt x="24" y="372"/>
                  </a:lnTo>
                  <a:lnTo>
                    <a:pt x="12" y="397"/>
                  </a:lnTo>
                  <a:lnTo>
                    <a:pt x="0" y="423"/>
                  </a:lnTo>
                  <a:lnTo>
                    <a:pt x="8" y="395"/>
                  </a:lnTo>
                  <a:lnTo>
                    <a:pt x="18" y="368"/>
                  </a:lnTo>
                  <a:lnTo>
                    <a:pt x="29" y="340"/>
                  </a:lnTo>
                  <a:lnTo>
                    <a:pt x="41" y="313"/>
                  </a:lnTo>
                  <a:lnTo>
                    <a:pt x="53" y="285"/>
                  </a:lnTo>
                  <a:lnTo>
                    <a:pt x="65" y="258"/>
                  </a:lnTo>
                  <a:lnTo>
                    <a:pt x="79" y="232"/>
                  </a:lnTo>
                  <a:lnTo>
                    <a:pt x="92" y="204"/>
                  </a:lnTo>
                  <a:lnTo>
                    <a:pt x="106" y="178"/>
                  </a:lnTo>
                  <a:lnTo>
                    <a:pt x="119" y="151"/>
                  </a:lnTo>
                  <a:lnTo>
                    <a:pt x="132" y="125"/>
                  </a:lnTo>
                  <a:lnTo>
                    <a:pt x="147" y="99"/>
                  </a:lnTo>
                  <a:lnTo>
                    <a:pt x="160" y="74"/>
                  </a:lnTo>
                  <a:lnTo>
                    <a:pt x="173" y="48"/>
                  </a:lnTo>
                  <a:lnTo>
                    <a:pt x="185" y="24"/>
                  </a:lnTo>
                  <a:lnTo>
                    <a:pt x="197" y="0"/>
                  </a:lnTo>
                  <a:lnTo>
                    <a:pt x="187" y="29"/>
                  </a:lnTo>
                  <a:lnTo>
                    <a:pt x="174" y="61"/>
                  </a:lnTo>
                  <a:lnTo>
                    <a:pt x="159" y="97"/>
                  </a:lnTo>
                  <a:lnTo>
                    <a:pt x="142" y="131"/>
                  </a:lnTo>
                  <a:lnTo>
                    <a:pt x="127" y="162"/>
                  </a:lnTo>
                  <a:lnTo>
                    <a:pt x="115" y="188"/>
                  </a:lnTo>
                  <a:lnTo>
                    <a:pt x="106" y="204"/>
                  </a:lnTo>
                  <a:lnTo>
                    <a:pt x="103" y="211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5" name="AutoShape 31"/>
            <p:cNvSpPr>
              <a:spLocks noChangeArrowheads="1"/>
            </p:cNvSpPr>
            <p:nvPr/>
          </p:nvSpPr>
          <p:spPr bwMode="auto">
            <a:xfrm flipH="1">
              <a:off x="1109" y="3535"/>
              <a:ext cx="13" cy="15"/>
            </a:xfrm>
            <a:custGeom>
              <a:avLst/>
              <a:gdLst>
                <a:gd name="T0" fmla="*/ 0 w 31"/>
                <a:gd name="T1" fmla="*/ 38 h 38"/>
                <a:gd name="T2" fmla="*/ 31 w 31"/>
                <a:gd name="T3" fmla="*/ 0 h 38"/>
                <a:gd name="T4" fmla="*/ 17 w 31"/>
                <a:gd name="T5" fmla="*/ 27 h 38"/>
                <a:gd name="T6" fmla="*/ 0 w 31"/>
                <a:gd name="T7" fmla="*/ 38 h 38"/>
                <a:gd name="T8" fmla="*/ 0 w 31"/>
                <a:gd name="T9" fmla="*/ 0 h 38"/>
                <a:gd name="T10" fmla="*/ 31 w 31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31" h="38">
                  <a:moveTo>
                    <a:pt x="0" y="38"/>
                  </a:moveTo>
                  <a:lnTo>
                    <a:pt x="31" y="0"/>
                  </a:lnTo>
                  <a:lnTo>
                    <a:pt x="17" y="27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6" name="AutoShape 32"/>
            <p:cNvSpPr>
              <a:spLocks noChangeArrowheads="1"/>
            </p:cNvSpPr>
            <p:nvPr/>
          </p:nvSpPr>
          <p:spPr bwMode="auto">
            <a:xfrm flipH="1">
              <a:off x="674" y="3687"/>
              <a:ext cx="203" cy="24"/>
            </a:xfrm>
            <a:custGeom>
              <a:avLst/>
              <a:gdLst>
                <a:gd name="T0" fmla="*/ 481 w 481"/>
                <a:gd name="T1" fmla="*/ 48 h 58"/>
                <a:gd name="T2" fmla="*/ 469 w 481"/>
                <a:gd name="T3" fmla="*/ 57 h 58"/>
                <a:gd name="T4" fmla="*/ 438 w 481"/>
                <a:gd name="T5" fmla="*/ 58 h 58"/>
                <a:gd name="T6" fmla="*/ 408 w 481"/>
                <a:gd name="T7" fmla="*/ 57 h 58"/>
                <a:gd name="T8" fmla="*/ 379 w 481"/>
                <a:gd name="T9" fmla="*/ 54 h 58"/>
                <a:gd name="T10" fmla="*/ 349 w 481"/>
                <a:gd name="T11" fmla="*/ 50 h 58"/>
                <a:gd name="T12" fmla="*/ 319 w 481"/>
                <a:gd name="T13" fmla="*/ 45 h 58"/>
                <a:gd name="T14" fmla="*/ 290 w 481"/>
                <a:gd name="T15" fmla="*/ 39 h 58"/>
                <a:gd name="T16" fmla="*/ 260 w 481"/>
                <a:gd name="T17" fmla="*/ 33 h 58"/>
                <a:gd name="T18" fmla="*/ 231 w 481"/>
                <a:gd name="T19" fmla="*/ 27 h 58"/>
                <a:gd name="T20" fmla="*/ 202 w 481"/>
                <a:gd name="T21" fmla="*/ 22 h 58"/>
                <a:gd name="T22" fmla="*/ 173 w 481"/>
                <a:gd name="T23" fmla="*/ 17 h 58"/>
                <a:gd name="T24" fmla="*/ 145 w 481"/>
                <a:gd name="T25" fmla="*/ 14 h 58"/>
                <a:gd name="T26" fmla="*/ 115 w 481"/>
                <a:gd name="T27" fmla="*/ 13 h 58"/>
                <a:gd name="T28" fmla="*/ 87 w 481"/>
                <a:gd name="T29" fmla="*/ 15 h 58"/>
                <a:gd name="T30" fmla="*/ 58 w 481"/>
                <a:gd name="T31" fmla="*/ 18 h 58"/>
                <a:gd name="T32" fmla="*/ 28 w 481"/>
                <a:gd name="T33" fmla="*/ 25 h 58"/>
                <a:gd name="T34" fmla="*/ 0 w 481"/>
                <a:gd name="T35" fmla="*/ 36 h 58"/>
                <a:gd name="T36" fmla="*/ 26 w 481"/>
                <a:gd name="T37" fmla="*/ 22 h 58"/>
                <a:gd name="T38" fmla="*/ 54 w 481"/>
                <a:gd name="T39" fmla="*/ 11 h 58"/>
                <a:gd name="T40" fmla="*/ 80 w 481"/>
                <a:gd name="T41" fmla="*/ 4 h 58"/>
                <a:gd name="T42" fmla="*/ 109 w 481"/>
                <a:gd name="T43" fmla="*/ 1 h 58"/>
                <a:gd name="T44" fmla="*/ 136 w 481"/>
                <a:gd name="T45" fmla="*/ 0 h 58"/>
                <a:gd name="T46" fmla="*/ 163 w 481"/>
                <a:gd name="T47" fmla="*/ 1 h 58"/>
                <a:gd name="T48" fmla="*/ 192 w 481"/>
                <a:gd name="T49" fmla="*/ 4 h 58"/>
                <a:gd name="T50" fmla="*/ 221 w 481"/>
                <a:gd name="T51" fmla="*/ 8 h 58"/>
                <a:gd name="T52" fmla="*/ 249 w 481"/>
                <a:gd name="T53" fmla="*/ 14 h 58"/>
                <a:gd name="T54" fmla="*/ 278 w 481"/>
                <a:gd name="T55" fmla="*/ 20 h 58"/>
                <a:gd name="T56" fmla="*/ 306 w 481"/>
                <a:gd name="T57" fmla="*/ 26 h 58"/>
                <a:gd name="T58" fmla="*/ 335 w 481"/>
                <a:gd name="T59" fmla="*/ 33 h 58"/>
                <a:gd name="T60" fmla="*/ 363 w 481"/>
                <a:gd name="T61" fmla="*/ 38 h 58"/>
                <a:gd name="T62" fmla="*/ 392 w 481"/>
                <a:gd name="T63" fmla="*/ 41 h 58"/>
                <a:gd name="T64" fmla="*/ 420 w 481"/>
                <a:gd name="T65" fmla="*/ 45 h 58"/>
                <a:gd name="T66" fmla="*/ 449 w 481"/>
                <a:gd name="T67" fmla="*/ 45 h 58"/>
                <a:gd name="T68" fmla="*/ 481 w 481"/>
                <a:gd name="T69" fmla="*/ 48 h 58"/>
                <a:gd name="T70" fmla="*/ 0 w 481"/>
                <a:gd name="T71" fmla="*/ 0 h 58"/>
                <a:gd name="T72" fmla="*/ 481 w 481"/>
                <a:gd name="T7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T70" t="T71" r="T72" b="T73"/>
              <a:pathLst>
                <a:path w="481" h="58">
                  <a:moveTo>
                    <a:pt x="481" y="48"/>
                  </a:moveTo>
                  <a:lnTo>
                    <a:pt x="469" y="57"/>
                  </a:lnTo>
                  <a:lnTo>
                    <a:pt x="438" y="58"/>
                  </a:lnTo>
                  <a:lnTo>
                    <a:pt x="408" y="57"/>
                  </a:lnTo>
                  <a:lnTo>
                    <a:pt x="379" y="54"/>
                  </a:lnTo>
                  <a:lnTo>
                    <a:pt x="349" y="50"/>
                  </a:lnTo>
                  <a:lnTo>
                    <a:pt x="319" y="45"/>
                  </a:lnTo>
                  <a:lnTo>
                    <a:pt x="290" y="39"/>
                  </a:lnTo>
                  <a:lnTo>
                    <a:pt x="260" y="33"/>
                  </a:lnTo>
                  <a:lnTo>
                    <a:pt x="231" y="27"/>
                  </a:lnTo>
                  <a:lnTo>
                    <a:pt x="202" y="22"/>
                  </a:lnTo>
                  <a:lnTo>
                    <a:pt x="173" y="17"/>
                  </a:lnTo>
                  <a:lnTo>
                    <a:pt x="145" y="14"/>
                  </a:lnTo>
                  <a:lnTo>
                    <a:pt x="115" y="13"/>
                  </a:lnTo>
                  <a:lnTo>
                    <a:pt x="87" y="15"/>
                  </a:lnTo>
                  <a:lnTo>
                    <a:pt x="58" y="18"/>
                  </a:lnTo>
                  <a:lnTo>
                    <a:pt x="28" y="25"/>
                  </a:lnTo>
                  <a:lnTo>
                    <a:pt x="0" y="36"/>
                  </a:lnTo>
                  <a:lnTo>
                    <a:pt x="26" y="22"/>
                  </a:lnTo>
                  <a:lnTo>
                    <a:pt x="54" y="11"/>
                  </a:lnTo>
                  <a:lnTo>
                    <a:pt x="80" y="4"/>
                  </a:lnTo>
                  <a:lnTo>
                    <a:pt x="109" y="1"/>
                  </a:lnTo>
                  <a:lnTo>
                    <a:pt x="136" y="0"/>
                  </a:lnTo>
                  <a:lnTo>
                    <a:pt x="163" y="1"/>
                  </a:lnTo>
                  <a:lnTo>
                    <a:pt x="192" y="4"/>
                  </a:lnTo>
                  <a:lnTo>
                    <a:pt x="221" y="8"/>
                  </a:lnTo>
                  <a:lnTo>
                    <a:pt x="249" y="14"/>
                  </a:lnTo>
                  <a:lnTo>
                    <a:pt x="278" y="20"/>
                  </a:lnTo>
                  <a:lnTo>
                    <a:pt x="306" y="26"/>
                  </a:lnTo>
                  <a:lnTo>
                    <a:pt x="335" y="33"/>
                  </a:lnTo>
                  <a:lnTo>
                    <a:pt x="363" y="38"/>
                  </a:lnTo>
                  <a:lnTo>
                    <a:pt x="392" y="41"/>
                  </a:lnTo>
                  <a:lnTo>
                    <a:pt x="420" y="45"/>
                  </a:lnTo>
                  <a:lnTo>
                    <a:pt x="449" y="45"/>
                  </a:lnTo>
                  <a:lnTo>
                    <a:pt x="481" y="48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7" name="AutoShape 33"/>
            <p:cNvSpPr>
              <a:spLocks noChangeArrowheads="1"/>
            </p:cNvSpPr>
            <p:nvPr/>
          </p:nvSpPr>
          <p:spPr bwMode="auto">
            <a:xfrm flipH="1">
              <a:off x="744" y="3714"/>
              <a:ext cx="133" cy="15"/>
            </a:xfrm>
            <a:custGeom>
              <a:avLst/>
              <a:gdLst>
                <a:gd name="T0" fmla="*/ 314 w 314"/>
                <a:gd name="T1" fmla="*/ 39 h 39"/>
                <a:gd name="T2" fmla="*/ 295 w 314"/>
                <a:gd name="T3" fmla="*/ 39 h 39"/>
                <a:gd name="T4" fmla="*/ 275 w 314"/>
                <a:gd name="T5" fmla="*/ 37 h 39"/>
                <a:gd name="T6" fmla="*/ 257 w 314"/>
                <a:gd name="T7" fmla="*/ 34 h 39"/>
                <a:gd name="T8" fmla="*/ 237 w 314"/>
                <a:gd name="T9" fmla="*/ 32 h 39"/>
                <a:gd name="T10" fmla="*/ 217 w 314"/>
                <a:gd name="T11" fmla="*/ 29 h 39"/>
                <a:gd name="T12" fmla="*/ 197 w 314"/>
                <a:gd name="T13" fmla="*/ 26 h 39"/>
                <a:gd name="T14" fmla="*/ 178 w 314"/>
                <a:gd name="T15" fmla="*/ 22 h 39"/>
                <a:gd name="T16" fmla="*/ 158 w 314"/>
                <a:gd name="T17" fmla="*/ 19 h 39"/>
                <a:gd name="T18" fmla="*/ 138 w 314"/>
                <a:gd name="T19" fmla="*/ 17 h 39"/>
                <a:gd name="T20" fmla="*/ 118 w 314"/>
                <a:gd name="T21" fmla="*/ 16 h 39"/>
                <a:gd name="T22" fmla="*/ 99 w 314"/>
                <a:gd name="T23" fmla="*/ 15 h 39"/>
                <a:gd name="T24" fmla="*/ 79 w 314"/>
                <a:gd name="T25" fmla="*/ 15 h 39"/>
                <a:gd name="T26" fmla="*/ 59 w 314"/>
                <a:gd name="T27" fmla="*/ 17 h 39"/>
                <a:gd name="T28" fmla="*/ 39 w 314"/>
                <a:gd name="T29" fmla="*/ 20 h 39"/>
                <a:gd name="T30" fmla="*/ 20 w 314"/>
                <a:gd name="T31" fmla="*/ 26 h 39"/>
                <a:gd name="T32" fmla="*/ 0 w 314"/>
                <a:gd name="T33" fmla="*/ 32 h 39"/>
                <a:gd name="T34" fmla="*/ 18 w 314"/>
                <a:gd name="T35" fmla="*/ 22 h 39"/>
                <a:gd name="T36" fmla="*/ 36 w 314"/>
                <a:gd name="T37" fmla="*/ 14 h 39"/>
                <a:gd name="T38" fmla="*/ 55 w 314"/>
                <a:gd name="T39" fmla="*/ 8 h 39"/>
                <a:gd name="T40" fmla="*/ 75 w 314"/>
                <a:gd name="T41" fmla="*/ 4 h 39"/>
                <a:gd name="T42" fmla="*/ 95 w 314"/>
                <a:gd name="T43" fmla="*/ 1 h 39"/>
                <a:gd name="T44" fmla="*/ 116 w 314"/>
                <a:gd name="T45" fmla="*/ 0 h 39"/>
                <a:gd name="T46" fmla="*/ 136 w 314"/>
                <a:gd name="T47" fmla="*/ 0 h 39"/>
                <a:gd name="T48" fmla="*/ 157 w 314"/>
                <a:gd name="T49" fmla="*/ 1 h 39"/>
                <a:gd name="T50" fmla="*/ 178 w 314"/>
                <a:gd name="T51" fmla="*/ 5 h 39"/>
                <a:gd name="T52" fmla="*/ 199 w 314"/>
                <a:gd name="T53" fmla="*/ 8 h 39"/>
                <a:gd name="T54" fmla="*/ 219 w 314"/>
                <a:gd name="T55" fmla="*/ 12 h 39"/>
                <a:gd name="T56" fmla="*/ 239 w 314"/>
                <a:gd name="T57" fmla="*/ 17 h 39"/>
                <a:gd name="T58" fmla="*/ 259 w 314"/>
                <a:gd name="T59" fmla="*/ 22 h 39"/>
                <a:gd name="T60" fmla="*/ 278 w 314"/>
                <a:gd name="T61" fmla="*/ 28 h 39"/>
                <a:gd name="T62" fmla="*/ 296 w 314"/>
                <a:gd name="T63" fmla="*/ 33 h 39"/>
                <a:gd name="T64" fmla="*/ 314 w 314"/>
                <a:gd name="T65" fmla="*/ 39 h 39"/>
                <a:gd name="T66" fmla="*/ 0 w 314"/>
                <a:gd name="T67" fmla="*/ 0 h 39"/>
                <a:gd name="T68" fmla="*/ 314 w 314"/>
                <a:gd name="T6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T66" t="T67" r="T68" b="T69"/>
              <a:pathLst>
                <a:path w="314" h="39">
                  <a:moveTo>
                    <a:pt x="314" y="39"/>
                  </a:moveTo>
                  <a:lnTo>
                    <a:pt x="295" y="39"/>
                  </a:lnTo>
                  <a:lnTo>
                    <a:pt x="275" y="37"/>
                  </a:lnTo>
                  <a:lnTo>
                    <a:pt x="257" y="34"/>
                  </a:lnTo>
                  <a:lnTo>
                    <a:pt x="237" y="32"/>
                  </a:lnTo>
                  <a:lnTo>
                    <a:pt x="217" y="29"/>
                  </a:lnTo>
                  <a:lnTo>
                    <a:pt x="197" y="26"/>
                  </a:lnTo>
                  <a:lnTo>
                    <a:pt x="178" y="22"/>
                  </a:lnTo>
                  <a:lnTo>
                    <a:pt x="158" y="19"/>
                  </a:lnTo>
                  <a:lnTo>
                    <a:pt x="138" y="17"/>
                  </a:lnTo>
                  <a:lnTo>
                    <a:pt x="118" y="16"/>
                  </a:lnTo>
                  <a:lnTo>
                    <a:pt x="99" y="15"/>
                  </a:lnTo>
                  <a:lnTo>
                    <a:pt x="79" y="15"/>
                  </a:lnTo>
                  <a:lnTo>
                    <a:pt x="59" y="17"/>
                  </a:lnTo>
                  <a:lnTo>
                    <a:pt x="39" y="20"/>
                  </a:lnTo>
                  <a:lnTo>
                    <a:pt x="20" y="26"/>
                  </a:lnTo>
                  <a:lnTo>
                    <a:pt x="0" y="32"/>
                  </a:lnTo>
                  <a:lnTo>
                    <a:pt x="18" y="22"/>
                  </a:lnTo>
                  <a:lnTo>
                    <a:pt x="36" y="14"/>
                  </a:lnTo>
                  <a:lnTo>
                    <a:pt x="55" y="8"/>
                  </a:lnTo>
                  <a:lnTo>
                    <a:pt x="75" y="4"/>
                  </a:lnTo>
                  <a:lnTo>
                    <a:pt x="95" y="1"/>
                  </a:lnTo>
                  <a:lnTo>
                    <a:pt x="116" y="0"/>
                  </a:lnTo>
                  <a:lnTo>
                    <a:pt x="136" y="0"/>
                  </a:lnTo>
                  <a:lnTo>
                    <a:pt x="157" y="1"/>
                  </a:lnTo>
                  <a:lnTo>
                    <a:pt x="178" y="5"/>
                  </a:lnTo>
                  <a:lnTo>
                    <a:pt x="199" y="8"/>
                  </a:lnTo>
                  <a:lnTo>
                    <a:pt x="219" y="12"/>
                  </a:lnTo>
                  <a:lnTo>
                    <a:pt x="239" y="17"/>
                  </a:lnTo>
                  <a:lnTo>
                    <a:pt x="259" y="22"/>
                  </a:lnTo>
                  <a:lnTo>
                    <a:pt x="278" y="28"/>
                  </a:lnTo>
                  <a:lnTo>
                    <a:pt x="296" y="33"/>
                  </a:lnTo>
                  <a:lnTo>
                    <a:pt x="314" y="39"/>
                  </a:lnTo>
                  <a:close/>
                </a:path>
              </a:pathLst>
            </a:custGeom>
            <a:solidFill>
              <a:srgbClr val="7F2B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98" name="AutoShape 34"/>
            <p:cNvSpPr>
              <a:spLocks noChangeArrowheads="1"/>
            </p:cNvSpPr>
            <p:nvPr/>
          </p:nvSpPr>
          <p:spPr bwMode="auto">
            <a:xfrm flipH="1">
              <a:off x="482" y="3432"/>
              <a:ext cx="726" cy="254"/>
            </a:xfrm>
            <a:custGeom>
              <a:avLst/>
              <a:gdLst>
                <a:gd name="T0" fmla="*/ 1655 w 1712"/>
                <a:gd name="T1" fmla="*/ 100 h 634"/>
                <a:gd name="T2" fmla="*/ 1600 w 1712"/>
                <a:gd name="T3" fmla="*/ 208 h 634"/>
                <a:gd name="T4" fmla="*/ 1550 w 1712"/>
                <a:gd name="T5" fmla="*/ 318 h 634"/>
                <a:gd name="T6" fmla="*/ 1319 w 1712"/>
                <a:gd name="T7" fmla="*/ 633 h 634"/>
                <a:gd name="T8" fmla="*/ 1105 w 1712"/>
                <a:gd name="T9" fmla="*/ 599 h 634"/>
                <a:gd name="T10" fmla="*/ 901 w 1712"/>
                <a:gd name="T11" fmla="*/ 556 h 634"/>
                <a:gd name="T12" fmla="*/ 748 w 1712"/>
                <a:gd name="T13" fmla="*/ 585 h 634"/>
                <a:gd name="T14" fmla="*/ 824 w 1712"/>
                <a:gd name="T15" fmla="*/ 439 h 634"/>
                <a:gd name="T16" fmla="*/ 809 w 1712"/>
                <a:gd name="T17" fmla="*/ 437 h 634"/>
                <a:gd name="T18" fmla="*/ 721 w 1712"/>
                <a:gd name="T19" fmla="*/ 594 h 634"/>
                <a:gd name="T20" fmla="*/ 659 w 1712"/>
                <a:gd name="T21" fmla="*/ 605 h 634"/>
                <a:gd name="T22" fmla="*/ 577 w 1712"/>
                <a:gd name="T23" fmla="*/ 575 h 634"/>
                <a:gd name="T24" fmla="*/ 396 w 1712"/>
                <a:gd name="T25" fmla="*/ 558 h 634"/>
                <a:gd name="T26" fmla="*/ 213 w 1712"/>
                <a:gd name="T27" fmla="*/ 571 h 634"/>
                <a:gd name="T28" fmla="*/ 17 w 1712"/>
                <a:gd name="T29" fmla="*/ 557 h 634"/>
                <a:gd name="T30" fmla="*/ 67 w 1712"/>
                <a:gd name="T31" fmla="*/ 482 h 634"/>
                <a:gd name="T32" fmla="*/ 146 w 1712"/>
                <a:gd name="T33" fmla="*/ 396 h 634"/>
                <a:gd name="T34" fmla="*/ 223 w 1712"/>
                <a:gd name="T35" fmla="*/ 304 h 634"/>
                <a:gd name="T36" fmla="*/ 277 w 1712"/>
                <a:gd name="T37" fmla="*/ 259 h 634"/>
                <a:gd name="T38" fmla="*/ 330 w 1712"/>
                <a:gd name="T39" fmla="*/ 280 h 634"/>
                <a:gd name="T40" fmla="*/ 394 w 1712"/>
                <a:gd name="T41" fmla="*/ 262 h 634"/>
                <a:gd name="T42" fmla="*/ 408 w 1712"/>
                <a:gd name="T43" fmla="*/ 203 h 634"/>
                <a:gd name="T44" fmla="*/ 339 w 1712"/>
                <a:gd name="T45" fmla="*/ 190 h 634"/>
                <a:gd name="T46" fmla="*/ 311 w 1712"/>
                <a:gd name="T47" fmla="*/ 163 h 634"/>
                <a:gd name="T48" fmla="*/ 319 w 1712"/>
                <a:gd name="T49" fmla="*/ 125 h 634"/>
                <a:gd name="T50" fmla="*/ 370 w 1712"/>
                <a:gd name="T51" fmla="*/ 88 h 634"/>
                <a:gd name="T52" fmla="*/ 419 w 1712"/>
                <a:gd name="T53" fmla="*/ 98 h 634"/>
                <a:gd name="T54" fmla="*/ 466 w 1712"/>
                <a:gd name="T55" fmla="*/ 133 h 634"/>
                <a:gd name="T56" fmla="*/ 517 w 1712"/>
                <a:gd name="T57" fmla="*/ 172 h 634"/>
                <a:gd name="T58" fmla="*/ 576 w 1712"/>
                <a:gd name="T59" fmla="*/ 204 h 634"/>
                <a:gd name="T60" fmla="*/ 642 w 1712"/>
                <a:gd name="T61" fmla="*/ 220 h 634"/>
                <a:gd name="T62" fmla="*/ 700 w 1712"/>
                <a:gd name="T63" fmla="*/ 227 h 634"/>
                <a:gd name="T64" fmla="*/ 757 w 1712"/>
                <a:gd name="T65" fmla="*/ 219 h 634"/>
                <a:gd name="T66" fmla="*/ 826 w 1712"/>
                <a:gd name="T67" fmla="*/ 181 h 634"/>
                <a:gd name="T68" fmla="*/ 889 w 1712"/>
                <a:gd name="T69" fmla="*/ 94 h 634"/>
                <a:gd name="T70" fmla="*/ 939 w 1712"/>
                <a:gd name="T71" fmla="*/ 67 h 634"/>
                <a:gd name="T72" fmla="*/ 986 w 1712"/>
                <a:gd name="T73" fmla="*/ 95 h 634"/>
                <a:gd name="T74" fmla="*/ 955 w 1712"/>
                <a:gd name="T75" fmla="*/ 154 h 634"/>
                <a:gd name="T76" fmla="*/ 876 w 1712"/>
                <a:gd name="T77" fmla="*/ 209 h 634"/>
                <a:gd name="T78" fmla="*/ 771 w 1712"/>
                <a:gd name="T79" fmla="*/ 281 h 634"/>
                <a:gd name="T80" fmla="*/ 697 w 1712"/>
                <a:gd name="T81" fmla="*/ 365 h 634"/>
                <a:gd name="T82" fmla="*/ 697 w 1712"/>
                <a:gd name="T83" fmla="*/ 433 h 634"/>
                <a:gd name="T84" fmla="*/ 748 w 1712"/>
                <a:gd name="T85" fmla="*/ 416 h 634"/>
                <a:gd name="T86" fmla="*/ 803 w 1712"/>
                <a:gd name="T87" fmla="*/ 369 h 634"/>
                <a:gd name="T88" fmla="*/ 857 w 1712"/>
                <a:gd name="T89" fmla="*/ 364 h 634"/>
                <a:gd name="T90" fmla="*/ 925 w 1712"/>
                <a:gd name="T91" fmla="*/ 391 h 634"/>
                <a:gd name="T92" fmla="*/ 992 w 1712"/>
                <a:gd name="T93" fmla="*/ 404 h 634"/>
                <a:gd name="T94" fmla="*/ 1053 w 1712"/>
                <a:gd name="T95" fmla="*/ 392 h 634"/>
                <a:gd name="T96" fmla="*/ 1094 w 1712"/>
                <a:gd name="T97" fmla="*/ 323 h 634"/>
                <a:gd name="T98" fmla="*/ 1148 w 1712"/>
                <a:gd name="T99" fmla="*/ 275 h 634"/>
                <a:gd name="T100" fmla="*/ 1132 w 1712"/>
                <a:gd name="T101" fmla="*/ 175 h 634"/>
                <a:gd name="T102" fmla="*/ 1041 w 1712"/>
                <a:gd name="T103" fmla="*/ 135 h 634"/>
                <a:gd name="T104" fmla="*/ 1133 w 1712"/>
                <a:gd name="T105" fmla="*/ 141 h 634"/>
                <a:gd name="T106" fmla="*/ 1205 w 1712"/>
                <a:gd name="T107" fmla="*/ 220 h 634"/>
                <a:gd name="T108" fmla="*/ 1242 w 1712"/>
                <a:gd name="T109" fmla="*/ 240 h 634"/>
                <a:gd name="T110" fmla="*/ 1316 w 1712"/>
                <a:gd name="T111" fmla="*/ 157 h 634"/>
                <a:gd name="T112" fmla="*/ 1382 w 1712"/>
                <a:gd name="T113" fmla="*/ 64 h 634"/>
                <a:gd name="T114" fmla="*/ 1437 w 1712"/>
                <a:gd name="T115" fmla="*/ 23 h 634"/>
                <a:gd name="T116" fmla="*/ 1542 w 1712"/>
                <a:gd name="T117" fmla="*/ 33 h 634"/>
                <a:gd name="T118" fmla="*/ 1635 w 1712"/>
                <a:gd name="T119" fmla="*/ 19 h 634"/>
                <a:gd name="T120" fmla="*/ 0 w 1712"/>
                <a:gd name="T121" fmla="*/ 0 h 634"/>
                <a:gd name="T122" fmla="*/ 1712 w 1712"/>
                <a:gd name="T123" fmla="*/ 634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T120" t="T121" r="T122" b="T123"/>
              <a:pathLst>
                <a:path w="1712" h="634">
                  <a:moveTo>
                    <a:pt x="1712" y="0"/>
                  </a:moveTo>
                  <a:lnTo>
                    <a:pt x="1696" y="26"/>
                  </a:lnTo>
                  <a:lnTo>
                    <a:pt x="1681" y="51"/>
                  </a:lnTo>
                  <a:lnTo>
                    <a:pt x="1668" y="76"/>
                  </a:lnTo>
                  <a:lnTo>
                    <a:pt x="1655" y="100"/>
                  </a:lnTo>
                  <a:lnTo>
                    <a:pt x="1643" y="123"/>
                  </a:lnTo>
                  <a:lnTo>
                    <a:pt x="1632" y="145"/>
                  </a:lnTo>
                  <a:lnTo>
                    <a:pt x="1621" y="167"/>
                  </a:lnTo>
                  <a:lnTo>
                    <a:pt x="1611" y="188"/>
                  </a:lnTo>
                  <a:lnTo>
                    <a:pt x="1600" y="208"/>
                  </a:lnTo>
                  <a:lnTo>
                    <a:pt x="1590" y="230"/>
                  </a:lnTo>
                  <a:lnTo>
                    <a:pt x="1581" y="251"/>
                  </a:lnTo>
                  <a:lnTo>
                    <a:pt x="1571" y="273"/>
                  </a:lnTo>
                  <a:lnTo>
                    <a:pt x="1561" y="295"/>
                  </a:lnTo>
                  <a:lnTo>
                    <a:pt x="1550" y="318"/>
                  </a:lnTo>
                  <a:lnTo>
                    <a:pt x="1541" y="341"/>
                  </a:lnTo>
                  <a:lnTo>
                    <a:pt x="1530" y="365"/>
                  </a:lnTo>
                  <a:lnTo>
                    <a:pt x="1410" y="611"/>
                  </a:lnTo>
                  <a:lnTo>
                    <a:pt x="1364" y="625"/>
                  </a:lnTo>
                  <a:lnTo>
                    <a:pt x="1319" y="633"/>
                  </a:lnTo>
                  <a:lnTo>
                    <a:pt x="1275" y="634"/>
                  </a:lnTo>
                  <a:lnTo>
                    <a:pt x="1231" y="630"/>
                  </a:lnTo>
                  <a:lnTo>
                    <a:pt x="1188" y="622"/>
                  </a:lnTo>
                  <a:lnTo>
                    <a:pt x="1147" y="611"/>
                  </a:lnTo>
                  <a:lnTo>
                    <a:pt x="1105" y="599"/>
                  </a:lnTo>
                  <a:lnTo>
                    <a:pt x="1063" y="586"/>
                  </a:lnTo>
                  <a:lnTo>
                    <a:pt x="1023" y="575"/>
                  </a:lnTo>
                  <a:lnTo>
                    <a:pt x="982" y="565"/>
                  </a:lnTo>
                  <a:lnTo>
                    <a:pt x="941" y="558"/>
                  </a:lnTo>
                  <a:lnTo>
                    <a:pt x="901" y="556"/>
                  </a:lnTo>
                  <a:lnTo>
                    <a:pt x="860" y="560"/>
                  </a:lnTo>
                  <a:lnTo>
                    <a:pt x="821" y="569"/>
                  </a:lnTo>
                  <a:lnTo>
                    <a:pt x="780" y="588"/>
                  </a:lnTo>
                  <a:lnTo>
                    <a:pt x="739" y="616"/>
                  </a:lnTo>
                  <a:lnTo>
                    <a:pt x="748" y="585"/>
                  </a:lnTo>
                  <a:lnTo>
                    <a:pt x="759" y="554"/>
                  </a:lnTo>
                  <a:lnTo>
                    <a:pt x="775" y="524"/>
                  </a:lnTo>
                  <a:lnTo>
                    <a:pt x="791" y="496"/>
                  </a:lnTo>
                  <a:lnTo>
                    <a:pt x="807" y="467"/>
                  </a:lnTo>
                  <a:lnTo>
                    <a:pt x="824" y="439"/>
                  </a:lnTo>
                  <a:lnTo>
                    <a:pt x="838" y="411"/>
                  </a:lnTo>
                  <a:lnTo>
                    <a:pt x="851" y="383"/>
                  </a:lnTo>
                  <a:lnTo>
                    <a:pt x="848" y="381"/>
                  </a:lnTo>
                  <a:lnTo>
                    <a:pt x="828" y="407"/>
                  </a:lnTo>
                  <a:lnTo>
                    <a:pt x="809" y="437"/>
                  </a:lnTo>
                  <a:lnTo>
                    <a:pt x="790" y="467"/>
                  </a:lnTo>
                  <a:lnTo>
                    <a:pt x="772" y="498"/>
                  </a:lnTo>
                  <a:lnTo>
                    <a:pt x="755" y="531"/>
                  </a:lnTo>
                  <a:lnTo>
                    <a:pt x="737" y="563"/>
                  </a:lnTo>
                  <a:lnTo>
                    <a:pt x="721" y="594"/>
                  </a:lnTo>
                  <a:lnTo>
                    <a:pt x="704" y="623"/>
                  </a:lnTo>
                  <a:lnTo>
                    <a:pt x="693" y="621"/>
                  </a:lnTo>
                  <a:lnTo>
                    <a:pt x="682" y="617"/>
                  </a:lnTo>
                  <a:lnTo>
                    <a:pt x="670" y="611"/>
                  </a:lnTo>
                  <a:lnTo>
                    <a:pt x="659" y="605"/>
                  </a:lnTo>
                  <a:lnTo>
                    <a:pt x="647" y="599"/>
                  </a:lnTo>
                  <a:lnTo>
                    <a:pt x="635" y="594"/>
                  </a:lnTo>
                  <a:lnTo>
                    <a:pt x="624" y="589"/>
                  </a:lnTo>
                  <a:lnTo>
                    <a:pt x="613" y="587"/>
                  </a:lnTo>
                  <a:lnTo>
                    <a:pt x="577" y="575"/>
                  </a:lnTo>
                  <a:lnTo>
                    <a:pt x="541" y="567"/>
                  </a:lnTo>
                  <a:lnTo>
                    <a:pt x="505" y="562"/>
                  </a:lnTo>
                  <a:lnTo>
                    <a:pt x="468" y="558"/>
                  </a:lnTo>
                  <a:lnTo>
                    <a:pt x="432" y="557"/>
                  </a:lnTo>
                  <a:lnTo>
                    <a:pt x="396" y="558"/>
                  </a:lnTo>
                  <a:lnTo>
                    <a:pt x="360" y="560"/>
                  </a:lnTo>
                  <a:lnTo>
                    <a:pt x="324" y="562"/>
                  </a:lnTo>
                  <a:lnTo>
                    <a:pt x="287" y="565"/>
                  </a:lnTo>
                  <a:lnTo>
                    <a:pt x="250" y="568"/>
                  </a:lnTo>
                  <a:lnTo>
                    <a:pt x="213" y="571"/>
                  </a:lnTo>
                  <a:lnTo>
                    <a:pt x="174" y="572"/>
                  </a:lnTo>
                  <a:lnTo>
                    <a:pt x="136" y="571"/>
                  </a:lnTo>
                  <a:lnTo>
                    <a:pt x="97" y="569"/>
                  </a:lnTo>
                  <a:lnTo>
                    <a:pt x="58" y="564"/>
                  </a:lnTo>
                  <a:lnTo>
                    <a:pt x="17" y="557"/>
                  </a:lnTo>
                  <a:lnTo>
                    <a:pt x="0" y="546"/>
                  </a:lnTo>
                  <a:lnTo>
                    <a:pt x="17" y="530"/>
                  </a:lnTo>
                  <a:lnTo>
                    <a:pt x="34" y="515"/>
                  </a:lnTo>
                  <a:lnTo>
                    <a:pt x="50" y="498"/>
                  </a:lnTo>
                  <a:lnTo>
                    <a:pt x="67" y="482"/>
                  </a:lnTo>
                  <a:lnTo>
                    <a:pt x="83" y="465"/>
                  </a:lnTo>
                  <a:lnTo>
                    <a:pt x="99" y="448"/>
                  </a:lnTo>
                  <a:lnTo>
                    <a:pt x="115" y="431"/>
                  </a:lnTo>
                  <a:lnTo>
                    <a:pt x="130" y="414"/>
                  </a:lnTo>
                  <a:lnTo>
                    <a:pt x="146" y="396"/>
                  </a:lnTo>
                  <a:lnTo>
                    <a:pt x="161" y="378"/>
                  </a:lnTo>
                  <a:lnTo>
                    <a:pt x="176" y="360"/>
                  </a:lnTo>
                  <a:lnTo>
                    <a:pt x="192" y="342"/>
                  </a:lnTo>
                  <a:lnTo>
                    <a:pt x="207" y="323"/>
                  </a:lnTo>
                  <a:lnTo>
                    <a:pt x="223" y="304"/>
                  </a:lnTo>
                  <a:lnTo>
                    <a:pt x="237" y="284"/>
                  </a:lnTo>
                  <a:lnTo>
                    <a:pt x="252" y="264"/>
                  </a:lnTo>
                  <a:lnTo>
                    <a:pt x="260" y="259"/>
                  </a:lnTo>
                  <a:lnTo>
                    <a:pt x="269" y="257"/>
                  </a:lnTo>
                  <a:lnTo>
                    <a:pt x="277" y="259"/>
                  </a:lnTo>
                  <a:lnTo>
                    <a:pt x="287" y="263"/>
                  </a:lnTo>
                  <a:lnTo>
                    <a:pt x="297" y="269"/>
                  </a:lnTo>
                  <a:lnTo>
                    <a:pt x="308" y="274"/>
                  </a:lnTo>
                  <a:lnTo>
                    <a:pt x="319" y="279"/>
                  </a:lnTo>
                  <a:lnTo>
                    <a:pt x="330" y="280"/>
                  </a:lnTo>
                  <a:lnTo>
                    <a:pt x="343" y="279"/>
                  </a:lnTo>
                  <a:lnTo>
                    <a:pt x="356" y="278"/>
                  </a:lnTo>
                  <a:lnTo>
                    <a:pt x="370" y="274"/>
                  </a:lnTo>
                  <a:lnTo>
                    <a:pt x="383" y="269"/>
                  </a:lnTo>
                  <a:lnTo>
                    <a:pt x="394" y="262"/>
                  </a:lnTo>
                  <a:lnTo>
                    <a:pt x="405" y="254"/>
                  </a:lnTo>
                  <a:lnTo>
                    <a:pt x="412" y="245"/>
                  </a:lnTo>
                  <a:lnTo>
                    <a:pt x="418" y="233"/>
                  </a:lnTo>
                  <a:lnTo>
                    <a:pt x="416" y="215"/>
                  </a:lnTo>
                  <a:lnTo>
                    <a:pt x="408" y="203"/>
                  </a:lnTo>
                  <a:lnTo>
                    <a:pt x="397" y="196"/>
                  </a:lnTo>
                  <a:lnTo>
                    <a:pt x="383" y="193"/>
                  </a:lnTo>
                  <a:lnTo>
                    <a:pt x="369" y="192"/>
                  </a:lnTo>
                  <a:lnTo>
                    <a:pt x="353" y="192"/>
                  </a:lnTo>
                  <a:lnTo>
                    <a:pt x="339" y="190"/>
                  </a:lnTo>
                  <a:lnTo>
                    <a:pt x="327" y="186"/>
                  </a:lnTo>
                  <a:lnTo>
                    <a:pt x="317" y="179"/>
                  </a:lnTo>
                  <a:lnTo>
                    <a:pt x="311" y="172"/>
                  </a:lnTo>
                  <a:lnTo>
                    <a:pt x="310" y="168"/>
                  </a:lnTo>
                  <a:lnTo>
                    <a:pt x="311" y="163"/>
                  </a:lnTo>
                  <a:lnTo>
                    <a:pt x="315" y="158"/>
                  </a:lnTo>
                  <a:lnTo>
                    <a:pt x="317" y="151"/>
                  </a:lnTo>
                  <a:lnTo>
                    <a:pt x="319" y="143"/>
                  </a:lnTo>
                  <a:lnTo>
                    <a:pt x="318" y="129"/>
                  </a:lnTo>
                  <a:lnTo>
                    <a:pt x="319" y="125"/>
                  </a:lnTo>
                  <a:lnTo>
                    <a:pt x="324" y="114"/>
                  </a:lnTo>
                  <a:lnTo>
                    <a:pt x="332" y="101"/>
                  </a:lnTo>
                  <a:lnTo>
                    <a:pt x="347" y="89"/>
                  </a:lnTo>
                  <a:lnTo>
                    <a:pt x="359" y="88"/>
                  </a:lnTo>
                  <a:lnTo>
                    <a:pt x="370" y="88"/>
                  </a:lnTo>
                  <a:lnTo>
                    <a:pt x="381" y="88"/>
                  </a:lnTo>
                  <a:lnTo>
                    <a:pt x="390" y="89"/>
                  </a:lnTo>
                  <a:lnTo>
                    <a:pt x="400" y="91"/>
                  </a:lnTo>
                  <a:lnTo>
                    <a:pt x="410" y="93"/>
                  </a:lnTo>
                  <a:lnTo>
                    <a:pt x="419" y="98"/>
                  </a:lnTo>
                  <a:lnTo>
                    <a:pt x="427" y="102"/>
                  </a:lnTo>
                  <a:lnTo>
                    <a:pt x="437" y="110"/>
                  </a:lnTo>
                  <a:lnTo>
                    <a:pt x="446" y="117"/>
                  </a:lnTo>
                  <a:lnTo>
                    <a:pt x="456" y="125"/>
                  </a:lnTo>
                  <a:lnTo>
                    <a:pt x="466" y="133"/>
                  </a:lnTo>
                  <a:lnTo>
                    <a:pt x="476" y="141"/>
                  </a:lnTo>
                  <a:lnTo>
                    <a:pt x="486" y="149"/>
                  </a:lnTo>
                  <a:lnTo>
                    <a:pt x="496" y="157"/>
                  </a:lnTo>
                  <a:lnTo>
                    <a:pt x="506" y="164"/>
                  </a:lnTo>
                  <a:lnTo>
                    <a:pt x="517" y="172"/>
                  </a:lnTo>
                  <a:lnTo>
                    <a:pt x="527" y="179"/>
                  </a:lnTo>
                  <a:lnTo>
                    <a:pt x="539" y="185"/>
                  </a:lnTo>
                  <a:lnTo>
                    <a:pt x="551" y="192"/>
                  </a:lnTo>
                  <a:lnTo>
                    <a:pt x="563" y="199"/>
                  </a:lnTo>
                  <a:lnTo>
                    <a:pt x="576" y="204"/>
                  </a:lnTo>
                  <a:lnTo>
                    <a:pt x="590" y="208"/>
                  </a:lnTo>
                  <a:lnTo>
                    <a:pt x="604" y="213"/>
                  </a:lnTo>
                  <a:lnTo>
                    <a:pt x="617" y="216"/>
                  </a:lnTo>
                  <a:lnTo>
                    <a:pt x="630" y="218"/>
                  </a:lnTo>
                  <a:lnTo>
                    <a:pt x="642" y="220"/>
                  </a:lnTo>
                  <a:lnTo>
                    <a:pt x="654" y="223"/>
                  </a:lnTo>
                  <a:lnTo>
                    <a:pt x="665" y="225"/>
                  </a:lnTo>
                  <a:lnTo>
                    <a:pt x="677" y="226"/>
                  </a:lnTo>
                  <a:lnTo>
                    <a:pt x="688" y="227"/>
                  </a:lnTo>
                  <a:lnTo>
                    <a:pt x="700" y="227"/>
                  </a:lnTo>
                  <a:lnTo>
                    <a:pt x="711" y="226"/>
                  </a:lnTo>
                  <a:lnTo>
                    <a:pt x="723" y="226"/>
                  </a:lnTo>
                  <a:lnTo>
                    <a:pt x="734" y="224"/>
                  </a:lnTo>
                  <a:lnTo>
                    <a:pt x="746" y="222"/>
                  </a:lnTo>
                  <a:lnTo>
                    <a:pt x="757" y="219"/>
                  </a:lnTo>
                  <a:lnTo>
                    <a:pt x="769" y="216"/>
                  </a:lnTo>
                  <a:lnTo>
                    <a:pt x="781" y="212"/>
                  </a:lnTo>
                  <a:lnTo>
                    <a:pt x="793" y="206"/>
                  </a:lnTo>
                  <a:lnTo>
                    <a:pt x="810" y="194"/>
                  </a:lnTo>
                  <a:lnTo>
                    <a:pt x="826" y="181"/>
                  </a:lnTo>
                  <a:lnTo>
                    <a:pt x="841" y="167"/>
                  </a:lnTo>
                  <a:lnTo>
                    <a:pt x="856" y="150"/>
                  </a:lnTo>
                  <a:lnTo>
                    <a:pt x="869" y="133"/>
                  </a:lnTo>
                  <a:lnTo>
                    <a:pt x="880" y="114"/>
                  </a:lnTo>
                  <a:lnTo>
                    <a:pt x="889" y="94"/>
                  </a:lnTo>
                  <a:lnTo>
                    <a:pt x="896" y="74"/>
                  </a:lnTo>
                  <a:lnTo>
                    <a:pt x="906" y="68"/>
                  </a:lnTo>
                  <a:lnTo>
                    <a:pt x="917" y="65"/>
                  </a:lnTo>
                  <a:lnTo>
                    <a:pt x="928" y="65"/>
                  </a:lnTo>
                  <a:lnTo>
                    <a:pt x="939" y="67"/>
                  </a:lnTo>
                  <a:lnTo>
                    <a:pt x="951" y="70"/>
                  </a:lnTo>
                  <a:lnTo>
                    <a:pt x="962" y="74"/>
                  </a:lnTo>
                  <a:lnTo>
                    <a:pt x="973" y="79"/>
                  </a:lnTo>
                  <a:lnTo>
                    <a:pt x="984" y="83"/>
                  </a:lnTo>
                  <a:lnTo>
                    <a:pt x="986" y="95"/>
                  </a:lnTo>
                  <a:lnTo>
                    <a:pt x="984" y="107"/>
                  </a:lnTo>
                  <a:lnTo>
                    <a:pt x="980" y="119"/>
                  </a:lnTo>
                  <a:lnTo>
                    <a:pt x="972" y="130"/>
                  </a:lnTo>
                  <a:lnTo>
                    <a:pt x="963" y="141"/>
                  </a:lnTo>
                  <a:lnTo>
                    <a:pt x="955" y="154"/>
                  </a:lnTo>
                  <a:lnTo>
                    <a:pt x="947" y="166"/>
                  </a:lnTo>
                  <a:lnTo>
                    <a:pt x="939" y="178"/>
                  </a:lnTo>
                  <a:lnTo>
                    <a:pt x="918" y="186"/>
                  </a:lnTo>
                  <a:lnTo>
                    <a:pt x="897" y="197"/>
                  </a:lnTo>
                  <a:lnTo>
                    <a:pt x="876" y="209"/>
                  </a:lnTo>
                  <a:lnTo>
                    <a:pt x="854" y="222"/>
                  </a:lnTo>
                  <a:lnTo>
                    <a:pt x="832" y="235"/>
                  </a:lnTo>
                  <a:lnTo>
                    <a:pt x="811" y="250"/>
                  </a:lnTo>
                  <a:lnTo>
                    <a:pt x="790" y="264"/>
                  </a:lnTo>
                  <a:lnTo>
                    <a:pt x="771" y="281"/>
                  </a:lnTo>
                  <a:lnTo>
                    <a:pt x="753" y="297"/>
                  </a:lnTo>
                  <a:lnTo>
                    <a:pt x="736" y="314"/>
                  </a:lnTo>
                  <a:lnTo>
                    <a:pt x="721" y="330"/>
                  </a:lnTo>
                  <a:lnTo>
                    <a:pt x="708" y="348"/>
                  </a:lnTo>
                  <a:lnTo>
                    <a:pt x="697" y="365"/>
                  </a:lnTo>
                  <a:lnTo>
                    <a:pt x="688" y="383"/>
                  </a:lnTo>
                  <a:lnTo>
                    <a:pt x="682" y="400"/>
                  </a:lnTo>
                  <a:lnTo>
                    <a:pt x="679" y="418"/>
                  </a:lnTo>
                  <a:lnTo>
                    <a:pt x="687" y="429"/>
                  </a:lnTo>
                  <a:lnTo>
                    <a:pt x="697" y="433"/>
                  </a:lnTo>
                  <a:lnTo>
                    <a:pt x="707" y="434"/>
                  </a:lnTo>
                  <a:lnTo>
                    <a:pt x="717" y="431"/>
                  </a:lnTo>
                  <a:lnTo>
                    <a:pt x="728" y="427"/>
                  </a:lnTo>
                  <a:lnTo>
                    <a:pt x="738" y="421"/>
                  </a:lnTo>
                  <a:lnTo>
                    <a:pt x="748" y="416"/>
                  </a:lnTo>
                  <a:lnTo>
                    <a:pt x="756" y="411"/>
                  </a:lnTo>
                  <a:lnTo>
                    <a:pt x="769" y="404"/>
                  </a:lnTo>
                  <a:lnTo>
                    <a:pt x="780" y="394"/>
                  </a:lnTo>
                  <a:lnTo>
                    <a:pt x="792" y="382"/>
                  </a:lnTo>
                  <a:lnTo>
                    <a:pt x="803" y="369"/>
                  </a:lnTo>
                  <a:lnTo>
                    <a:pt x="814" y="358"/>
                  </a:lnTo>
                  <a:lnTo>
                    <a:pt x="826" y="349"/>
                  </a:lnTo>
                  <a:lnTo>
                    <a:pt x="839" y="344"/>
                  </a:lnTo>
                  <a:lnTo>
                    <a:pt x="854" y="346"/>
                  </a:lnTo>
                  <a:lnTo>
                    <a:pt x="857" y="364"/>
                  </a:lnTo>
                  <a:lnTo>
                    <a:pt x="865" y="375"/>
                  </a:lnTo>
                  <a:lnTo>
                    <a:pt x="877" y="383"/>
                  </a:lnTo>
                  <a:lnTo>
                    <a:pt x="892" y="386"/>
                  </a:lnTo>
                  <a:lnTo>
                    <a:pt x="908" y="388"/>
                  </a:lnTo>
                  <a:lnTo>
                    <a:pt x="925" y="391"/>
                  </a:lnTo>
                  <a:lnTo>
                    <a:pt x="940" y="394"/>
                  </a:lnTo>
                  <a:lnTo>
                    <a:pt x="953" y="400"/>
                  </a:lnTo>
                  <a:lnTo>
                    <a:pt x="965" y="399"/>
                  </a:lnTo>
                  <a:lnTo>
                    <a:pt x="979" y="402"/>
                  </a:lnTo>
                  <a:lnTo>
                    <a:pt x="992" y="404"/>
                  </a:lnTo>
                  <a:lnTo>
                    <a:pt x="1005" y="407"/>
                  </a:lnTo>
                  <a:lnTo>
                    <a:pt x="1018" y="408"/>
                  </a:lnTo>
                  <a:lnTo>
                    <a:pt x="1031" y="407"/>
                  </a:lnTo>
                  <a:lnTo>
                    <a:pt x="1042" y="402"/>
                  </a:lnTo>
                  <a:lnTo>
                    <a:pt x="1053" y="392"/>
                  </a:lnTo>
                  <a:lnTo>
                    <a:pt x="1064" y="376"/>
                  </a:lnTo>
                  <a:lnTo>
                    <a:pt x="1073" y="362"/>
                  </a:lnTo>
                  <a:lnTo>
                    <a:pt x="1079" y="346"/>
                  </a:lnTo>
                  <a:lnTo>
                    <a:pt x="1079" y="329"/>
                  </a:lnTo>
                  <a:lnTo>
                    <a:pt x="1094" y="323"/>
                  </a:lnTo>
                  <a:lnTo>
                    <a:pt x="1108" y="316"/>
                  </a:lnTo>
                  <a:lnTo>
                    <a:pt x="1119" y="307"/>
                  </a:lnTo>
                  <a:lnTo>
                    <a:pt x="1130" y="297"/>
                  </a:lnTo>
                  <a:lnTo>
                    <a:pt x="1139" y="286"/>
                  </a:lnTo>
                  <a:lnTo>
                    <a:pt x="1148" y="275"/>
                  </a:lnTo>
                  <a:lnTo>
                    <a:pt x="1155" y="263"/>
                  </a:lnTo>
                  <a:lnTo>
                    <a:pt x="1162" y="250"/>
                  </a:lnTo>
                  <a:lnTo>
                    <a:pt x="1162" y="220"/>
                  </a:lnTo>
                  <a:lnTo>
                    <a:pt x="1151" y="196"/>
                  </a:lnTo>
                  <a:lnTo>
                    <a:pt x="1132" y="175"/>
                  </a:lnTo>
                  <a:lnTo>
                    <a:pt x="1108" y="160"/>
                  </a:lnTo>
                  <a:lnTo>
                    <a:pt x="1084" y="149"/>
                  </a:lnTo>
                  <a:lnTo>
                    <a:pt x="1063" y="140"/>
                  </a:lnTo>
                  <a:lnTo>
                    <a:pt x="1047" y="136"/>
                  </a:lnTo>
                  <a:lnTo>
                    <a:pt x="1041" y="135"/>
                  </a:lnTo>
                  <a:lnTo>
                    <a:pt x="1060" y="128"/>
                  </a:lnTo>
                  <a:lnTo>
                    <a:pt x="1079" y="126"/>
                  </a:lnTo>
                  <a:lnTo>
                    <a:pt x="1097" y="128"/>
                  </a:lnTo>
                  <a:lnTo>
                    <a:pt x="1116" y="134"/>
                  </a:lnTo>
                  <a:lnTo>
                    <a:pt x="1133" y="141"/>
                  </a:lnTo>
                  <a:lnTo>
                    <a:pt x="1151" y="150"/>
                  </a:lnTo>
                  <a:lnTo>
                    <a:pt x="1167" y="161"/>
                  </a:lnTo>
                  <a:lnTo>
                    <a:pt x="1182" y="172"/>
                  </a:lnTo>
                  <a:lnTo>
                    <a:pt x="1194" y="192"/>
                  </a:lnTo>
                  <a:lnTo>
                    <a:pt x="1205" y="220"/>
                  </a:lnTo>
                  <a:lnTo>
                    <a:pt x="1211" y="247"/>
                  </a:lnTo>
                  <a:lnTo>
                    <a:pt x="1214" y="258"/>
                  </a:lnTo>
                  <a:lnTo>
                    <a:pt x="1221" y="256"/>
                  </a:lnTo>
                  <a:lnTo>
                    <a:pt x="1230" y="250"/>
                  </a:lnTo>
                  <a:lnTo>
                    <a:pt x="1242" y="240"/>
                  </a:lnTo>
                  <a:lnTo>
                    <a:pt x="1255" y="228"/>
                  </a:lnTo>
                  <a:lnTo>
                    <a:pt x="1269" y="213"/>
                  </a:lnTo>
                  <a:lnTo>
                    <a:pt x="1284" y="195"/>
                  </a:lnTo>
                  <a:lnTo>
                    <a:pt x="1300" y="177"/>
                  </a:lnTo>
                  <a:lnTo>
                    <a:pt x="1316" y="157"/>
                  </a:lnTo>
                  <a:lnTo>
                    <a:pt x="1331" y="137"/>
                  </a:lnTo>
                  <a:lnTo>
                    <a:pt x="1345" y="116"/>
                  </a:lnTo>
                  <a:lnTo>
                    <a:pt x="1359" y="98"/>
                  </a:lnTo>
                  <a:lnTo>
                    <a:pt x="1372" y="80"/>
                  </a:lnTo>
                  <a:lnTo>
                    <a:pt x="1382" y="64"/>
                  </a:lnTo>
                  <a:lnTo>
                    <a:pt x="1391" y="49"/>
                  </a:lnTo>
                  <a:lnTo>
                    <a:pt x="1397" y="39"/>
                  </a:lnTo>
                  <a:lnTo>
                    <a:pt x="1400" y="32"/>
                  </a:lnTo>
                  <a:lnTo>
                    <a:pt x="1419" y="25"/>
                  </a:lnTo>
                  <a:lnTo>
                    <a:pt x="1437" y="23"/>
                  </a:lnTo>
                  <a:lnTo>
                    <a:pt x="1458" y="24"/>
                  </a:lnTo>
                  <a:lnTo>
                    <a:pt x="1479" y="26"/>
                  </a:lnTo>
                  <a:lnTo>
                    <a:pt x="1501" y="29"/>
                  </a:lnTo>
                  <a:lnTo>
                    <a:pt x="1522" y="32"/>
                  </a:lnTo>
                  <a:lnTo>
                    <a:pt x="1542" y="33"/>
                  </a:lnTo>
                  <a:lnTo>
                    <a:pt x="1560" y="32"/>
                  </a:lnTo>
                  <a:lnTo>
                    <a:pt x="1580" y="28"/>
                  </a:lnTo>
                  <a:lnTo>
                    <a:pt x="1599" y="24"/>
                  </a:lnTo>
                  <a:lnTo>
                    <a:pt x="1617" y="22"/>
                  </a:lnTo>
                  <a:lnTo>
                    <a:pt x="1635" y="19"/>
                  </a:lnTo>
                  <a:lnTo>
                    <a:pt x="1654" y="15"/>
                  </a:lnTo>
                  <a:lnTo>
                    <a:pt x="1672" y="11"/>
                  </a:lnTo>
                  <a:lnTo>
                    <a:pt x="1691" y="5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F2E8D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3826562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08053" y="0"/>
            <a:ext cx="8253389" cy="1879601"/>
          </a:xfrm>
          <a:ln/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cap="none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Сравнительная характеристика объяснительно-иллюстративного и </a:t>
            </a:r>
            <a:r>
              <a:rPr lang="ru-RU" altLang="ru-RU" sz="2400" b="1" cap="none" dirty="0" err="1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деятельностного</a:t>
            </a:r>
            <a:r>
              <a:rPr lang="ru-RU" altLang="ru-RU" sz="2400" b="1" cap="none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  <a:latin typeface="Times New Roman" panose="02020603050405020304" pitchFamily="18" charset="0"/>
              </a:rPr>
              <a:t> метода обучения в организации учебного процесса</a:t>
            </a:r>
            <a:endParaRPr lang="ru-RU" altLang="ru-RU" sz="2400" b="1" cap="none" dirty="0">
              <a:solidFill>
                <a:srgbClr val="FF0000"/>
              </a:solidFill>
              <a:effectLst>
                <a:glow rad="228600">
                  <a:schemeClr val="accent3">
                    <a:lumMod val="60000"/>
                    <a:lumOff val="40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392" y="1628833"/>
            <a:ext cx="9362135" cy="505037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3931372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640947" y="398842"/>
            <a:ext cx="5531140" cy="990600"/>
          </a:xfrm>
        </p:spPr>
        <p:txBody>
          <a:bodyPr>
            <a:noAutofit/>
          </a:bodyPr>
          <a:lstStyle/>
          <a:p>
            <a:r>
              <a:rPr lang="ru-RU" altLang="ru-RU" sz="6000" b="1" cap="none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уроков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22320" y="1982927"/>
            <a:ext cx="69342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Урок открытия нового знания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63224" y="3007843"/>
            <a:ext cx="69342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Урок рефлексии</a:t>
            </a: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1980664" y="4099562"/>
            <a:ext cx="693420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Урок развивающего контроля</a:t>
            </a:r>
          </a:p>
        </p:txBody>
      </p:sp>
      <p:pic>
        <p:nvPicPr>
          <p:cNvPr id="12294" name="Picture 7" descr="BS00554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024" y="2674362"/>
            <a:ext cx="2244159" cy="207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5"/>
          <p:cNvSpPr txBox="1">
            <a:spLocks noChangeArrowheads="1"/>
          </p:cNvSpPr>
          <p:nvPr/>
        </p:nvSpPr>
        <p:spPr bwMode="auto">
          <a:xfrm>
            <a:off x="2874874" y="5166597"/>
            <a:ext cx="6911975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Урок общеметодологической   направленности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2049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23\Desktop\16-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76" y="3149575"/>
            <a:ext cx="3645024" cy="3645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390011" y="101016"/>
            <a:ext cx="61745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chemeClr val="accent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 урока </a:t>
            </a:r>
          </a:p>
          <a:p>
            <a:pPr algn="ctr" eaLnBrk="1" hangingPunct="1"/>
            <a:r>
              <a:rPr lang="ru-RU" altLang="ru-RU" sz="4000" b="1" dirty="0">
                <a:solidFill>
                  <a:schemeClr val="accent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открытия нового  </a:t>
            </a:r>
            <a:r>
              <a:rPr lang="ru-RU" altLang="ru-RU" sz="4000" b="1" dirty="0" smtClean="0">
                <a:solidFill>
                  <a:schemeClr val="accent2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  <a:endParaRPr lang="ru-RU" altLang="ru-RU" sz="3600" dirty="0">
              <a:solidFill>
                <a:schemeClr val="accent2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3048000" y="1728448"/>
            <a:ext cx="9144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Самоопределение к деятельности.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Актуализация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и фиксация затруднения в  </a:t>
            </a:r>
          </a:p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деятельности.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Постановка учебной задачи.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Построение проекта выхода из затруднения.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Первичное закрепление во внешней речи.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Самостоятельная работа с самопроверкой по эталону.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Включение в систему знаний и повторение.</a:t>
            </a:r>
          </a:p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Рефлексия деятельности.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284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152</TotalTime>
  <Words>1114</Words>
  <Application>Microsoft Office PowerPoint</Application>
  <PresentationFormat>Широкоэкранный</PresentationFormat>
  <Paragraphs>263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 Unicode MS</vt:lpstr>
      <vt:lpstr>Andalus</vt:lpstr>
      <vt:lpstr>Arial</vt:lpstr>
      <vt:lpstr>Arial Black</vt:lpstr>
      <vt:lpstr>Bitstream Vera Serif</vt:lpstr>
      <vt:lpstr>Calibri</vt:lpstr>
      <vt:lpstr>Century Gothic</vt:lpstr>
      <vt:lpstr>Tahoma</vt:lpstr>
      <vt:lpstr>Times New Roman</vt:lpstr>
      <vt:lpstr>Wingdings</vt:lpstr>
      <vt:lpstr>След самолета</vt:lpstr>
      <vt:lpstr>Реализация технологии деятельностного метода на уроках </vt:lpstr>
      <vt:lpstr>Презентация PowerPoint</vt:lpstr>
      <vt:lpstr>Презентация PowerPoint</vt:lpstr>
      <vt:lpstr>Деятельностный подход</vt:lpstr>
      <vt:lpstr>Презентация PowerPoint</vt:lpstr>
      <vt:lpstr>Презентация PowerPoint</vt:lpstr>
      <vt:lpstr>Сравнительная характеристика объяснительно-иллюстративного и деятельностного метода обучения в организации учебного процесса</vt:lpstr>
      <vt:lpstr>Типы уроков</vt:lpstr>
      <vt:lpstr>Презентация PowerPoint</vt:lpstr>
      <vt:lpstr>Презентация PowerPoint</vt:lpstr>
      <vt:lpstr>Презентация PowerPoint</vt:lpstr>
      <vt:lpstr>Презентация PowerPoint</vt:lpstr>
      <vt:lpstr>Эталон: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19</cp:revision>
  <dcterms:created xsi:type="dcterms:W3CDTF">2017-04-12T20:21:42Z</dcterms:created>
  <dcterms:modified xsi:type="dcterms:W3CDTF">2017-04-15T20:09:38Z</dcterms:modified>
</cp:coreProperties>
</file>