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</p:sldMasterIdLst>
  <p:notesMasterIdLst>
    <p:notesMasterId r:id="rId40"/>
  </p:notesMasterIdLst>
  <p:sldIdLst>
    <p:sldId id="288" r:id="rId5"/>
    <p:sldId id="267" r:id="rId6"/>
    <p:sldId id="268" r:id="rId7"/>
    <p:sldId id="272" r:id="rId8"/>
    <p:sldId id="270" r:id="rId9"/>
    <p:sldId id="273" r:id="rId10"/>
    <p:sldId id="274" r:id="rId11"/>
    <p:sldId id="275" r:id="rId12"/>
    <p:sldId id="284" r:id="rId13"/>
    <p:sldId id="276" r:id="rId14"/>
    <p:sldId id="271" r:id="rId15"/>
    <p:sldId id="277" r:id="rId16"/>
    <p:sldId id="278" r:id="rId17"/>
    <p:sldId id="317" r:id="rId18"/>
    <p:sldId id="290" r:id="rId19"/>
    <p:sldId id="279" r:id="rId20"/>
    <p:sldId id="281" r:id="rId21"/>
    <p:sldId id="280" r:id="rId22"/>
    <p:sldId id="319" r:id="rId23"/>
    <p:sldId id="318" r:id="rId24"/>
    <p:sldId id="321" r:id="rId25"/>
    <p:sldId id="320" r:id="rId26"/>
    <p:sldId id="291" r:id="rId27"/>
    <p:sldId id="292" r:id="rId28"/>
    <p:sldId id="293" r:id="rId29"/>
    <p:sldId id="294" r:id="rId30"/>
    <p:sldId id="296" r:id="rId31"/>
    <p:sldId id="298" r:id="rId32"/>
    <p:sldId id="297" r:id="rId33"/>
    <p:sldId id="308" r:id="rId34"/>
    <p:sldId id="309" r:id="rId35"/>
    <p:sldId id="310" r:id="rId36"/>
    <p:sldId id="311" r:id="rId37"/>
    <p:sldId id="312" r:id="rId38"/>
    <p:sldId id="282" r:id="rId3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73" d="100"/>
          <a:sy n="73" d="100"/>
        </p:scale>
        <p:origin x="167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2B6D8-A850-4B52-A90F-AD63F50247FA}" type="datetimeFigureOut">
              <a:rPr lang="ru-RU" smtClean="0"/>
              <a:pPr/>
              <a:t>09.05.2025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C2AB4-3270-4D7E-BACC-298F17E43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C2AB4-3270-4D7E-BACC-298F17E4315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C2AB4-3270-4D7E-BACC-298F17E4315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C2AB4-3270-4D7E-BACC-298F17E4315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C2AB4-3270-4D7E-BACC-298F17E4315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C2AB4-3270-4D7E-BACC-298F17E4315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C2AB4-3270-4D7E-BACC-298F17E4315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C2AB4-3270-4D7E-BACC-298F17E4315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F7EE8B-940A-4ABC-A320-837FD43514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737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C2AB4-3270-4D7E-BACC-298F17E4315E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C2AB4-3270-4D7E-BACC-298F17E4315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C2AB4-3270-4D7E-BACC-298F17E4315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C2AB4-3270-4D7E-BACC-298F17E4315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C2AB4-3270-4D7E-BACC-298F17E4315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C2AB4-3270-4D7E-BACC-298F17E4315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C2AB4-3270-4D7E-BACC-298F17E4315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C2AB4-3270-4D7E-BACC-298F17E4315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C2AB4-3270-4D7E-BACC-298F17E4315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746C0-6A56-47BC-8AF9-22BD8E26BB85}" type="datetimeFigureOut">
              <a:rPr lang="ru-RU"/>
              <a:pPr>
                <a:defRPr/>
              </a:pPr>
              <a:t>09.05.2025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9CE60F8-D7A7-43C3-B246-2B07ACAD7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171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ACAD1-7DFC-4A5F-942D-477859094729}" type="datetimeFigureOut">
              <a:rPr lang="ru-RU"/>
              <a:pPr>
                <a:defRPr/>
              </a:pPr>
              <a:t>09.05.2025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B5CEC-A8FC-4D61-9BEB-6E6ADB87E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653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A208B-17AE-4FB8-AA96-3AC628445D91}" type="datetimeFigureOut">
              <a:rPr lang="ru-RU"/>
              <a:pPr>
                <a:defRPr/>
              </a:pPr>
              <a:t>09.05.2025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23C75-0FD0-488C-96C4-408AA7ED6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655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8BD6B-40D1-410E-B94B-7EFB0C767F41}" type="datetimeFigureOut">
              <a:rPr lang="ru-RU"/>
              <a:pPr>
                <a:defRPr/>
              </a:pPr>
              <a:t>09.05.2025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33ECA-2476-4FD9-926B-7B14C1921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082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23B754-25F9-484F-9542-37BEC0271D40}" type="datetimeFigureOut">
              <a:rPr lang="ru-RU"/>
              <a:pPr>
                <a:defRPr/>
              </a:pPr>
              <a:t>09.05.2025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C3C9E5D-F14D-46EA-B247-CF4713C44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203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B838C-F357-41F1-A327-B68D3E21D6BA}" type="datetimeFigureOut">
              <a:rPr lang="ru-RU"/>
              <a:pPr>
                <a:defRPr/>
              </a:pPr>
              <a:t>09.05.2025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672A9-9498-4E6B-86A7-8256AB2D0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059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56646-2716-4F2C-AFEA-CD61F26A6ECF}" type="datetimeFigureOut">
              <a:rPr lang="ru-RU"/>
              <a:pPr>
                <a:defRPr/>
              </a:pPr>
              <a:t>09.05.2025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98E89-1C02-4424-B960-2B1DE9F83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646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728E0-25DA-485A-8B05-E74F8DA0537B}" type="datetimeFigureOut">
              <a:rPr lang="ru-RU"/>
              <a:pPr>
                <a:defRPr/>
              </a:pPr>
              <a:t>09.05.2025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7BA14-EC8B-4F54-9BB8-8B8A94800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83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0D089-75D1-46DC-A564-27A518E6C46D}" type="datetimeFigureOut">
              <a:rPr lang="ru-RU"/>
              <a:pPr>
                <a:defRPr/>
              </a:pPr>
              <a:t>09.05.2025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77380-6615-4776-8706-A3ECE7A26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482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5BF0F-ED57-4845-910C-0EF649DFF2CA}" type="datetimeFigureOut">
              <a:rPr lang="ru-RU"/>
              <a:pPr>
                <a:defRPr/>
              </a:pPr>
              <a:t>09.05.2025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C692B-FB26-493B-8BEF-1E2FD6FC5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262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35AEC-B1EE-48C7-81B8-69E600A0F1A0}" type="datetimeFigureOut">
              <a:rPr lang="ru-RU"/>
              <a:pPr>
                <a:defRPr/>
              </a:pPr>
              <a:t>09.05.2025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EDFDC-839D-4002-9E9D-D4E896B90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822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600756A4-B0A0-4191-B588-CAC944B34826}"/>
              </a:ext>
            </a:extLst>
          </p:cNvPr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FB968B9D-80F9-47C3-8352-7B4E7B8162AD}"/>
              </a:ext>
            </a:extLst>
          </p:cNvPr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6">
            <a:extLst>
              <a:ext uri="{FF2B5EF4-FFF2-40B4-BE49-F238E27FC236}">
                <a16:creationId xmlns:a16="http://schemas.microsoft.com/office/drawing/2014/main" id="{A3114055-FC11-4E5F-A96F-3BBC1CC0D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8536AA-63D2-467B-9D2A-B2CC35BE5037}" type="datetimeFigureOut">
              <a:rPr lang="ru-RU"/>
              <a:pPr>
                <a:defRPr/>
              </a:pPr>
              <a:t>09.05.2025</a:t>
            </a:fld>
            <a:endParaRPr lang="ru-RU"/>
          </a:p>
        </p:txBody>
      </p:sp>
      <p:sp>
        <p:nvSpPr>
          <p:cNvPr id="7" name="Нижний колонтитул 19">
            <a:extLst>
              <a:ext uri="{FF2B5EF4-FFF2-40B4-BE49-F238E27FC236}">
                <a16:creationId xmlns:a16="http://schemas.microsoft.com/office/drawing/2014/main" id="{C5117F5F-B894-46D5-A6D6-BA6389CA3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>
            <a:extLst>
              <a:ext uri="{FF2B5EF4-FFF2-40B4-BE49-F238E27FC236}">
                <a16:creationId xmlns:a16="http://schemas.microsoft.com/office/drawing/2014/main" id="{3CC560BD-A1D7-4E67-A172-D2B2E5FB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8DF7F-7395-4B8E-9E73-010A90D1DA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7547963"/>
      </p:ext>
    </p:extLst>
  </p:cSld>
  <p:clrMapOvr>
    <a:masterClrMapping/>
  </p:clrMapOvr>
  <p:transition spd="slow"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>
            <a:extLst>
              <a:ext uri="{FF2B5EF4-FFF2-40B4-BE49-F238E27FC236}">
                <a16:creationId xmlns:a16="http://schemas.microsoft.com/office/drawing/2014/main" id="{15135E3A-2241-496D-B6B1-74840DC46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A55E6-CCDA-422D-9A5F-08F7B31ACDFB}" type="datetimeFigureOut">
              <a:rPr lang="ru-RU"/>
              <a:pPr>
                <a:defRPr/>
              </a:pPr>
              <a:t>09.05.2025</a:t>
            </a:fld>
            <a:endParaRPr lang="ru-RU"/>
          </a:p>
        </p:txBody>
      </p:sp>
      <p:sp>
        <p:nvSpPr>
          <p:cNvPr id="5" name="Нижний колонтитул 9">
            <a:extLst>
              <a:ext uri="{FF2B5EF4-FFF2-40B4-BE49-F238E27FC236}">
                <a16:creationId xmlns:a16="http://schemas.microsoft.com/office/drawing/2014/main" id="{A636D4E9-2EC9-4097-9789-515EE677A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id="{FC045CC6-CF8E-4B67-BE74-2EBEF29B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0B06A-3037-42FA-B65A-90EE574E46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016325"/>
      </p:ext>
    </p:extLst>
  </p:cSld>
  <p:clrMapOvr>
    <a:masterClrMapping/>
  </p:clrMapOvr>
  <p:transition spd="slow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C0DAD9D-06CF-42D3-B46B-6C6816FE2012}"/>
              </a:ext>
            </a:extLst>
          </p:cNvPr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5C05750-24C5-4D66-8863-EF36F6EF4BF4}"/>
              </a:ext>
            </a:extLst>
          </p:cNvPr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8F03DE32-3B0E-4DD9-90EC-20C87326BA8D}"/>
              </a:ext>
            </a:extLst>
          </p:cNvPr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48030EE-37D7-4472-8B3C-5EC09DE5DD01}"/>
              </a:ext>
            </a:extLst>
          </p:cNvPr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id="{CDB11543-38D6-4B99-850B-C2210146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9A7B84-67CB-446A-8FBE-FF2984580BBD}" type="datetimeFigureOut">
              <a:rPr lang="ru-RU"/>
              <a:pPr>
                <a:defRPr/>
              </a:pPr>
              <a:t>09.05.2025</a:t>
            </a:fld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7CE91A47-5301-43A7-82E7-B9D956F8D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E3095B2-5317-497B-98E3-DD7E577A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45ECE-B8C2-463A-B556-3E53568028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9290902"/>
      </p:ext>
    </p:extLst>
  </p:cSld>
  <p:clrMapOvr>
    <a:masterClrMapping/>
  </p:clrMapOvr>
  <p:transition spd="slow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>
            <a:extLst>
              <a:ext uri="{FF2B5EF4-FFF2-40B4-BE49-F238E27FC236}">
                <a16:creationId xmlns:a16="http://schemas.microsoft.com/office/drawing/2014/main" id="{21380439-FBF1-403B-9BDE-1E8543365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71E48-E67D-4918-8DD1-385FB86F9616}" type="datetimeFigureOut">
              <a:rPr lang="ru-RU"/>
              <a:pPr>
                <a:defRPr/>
              </a:pPr>
              <a:t>09.05.2025</a:t>
            </a:fld>
            <a:endParaRPr lang="ru-RU"/>
          </a:p>
        </p:txBody>
      </p:sp>
      <p:sp>
        <p:nvSpPr>
          <p:cNvPr id="6" name="Нижний колонтитул 9">
            <a:extLst>
              <a:ext uri="{FF2B5EF4-FFF2-40B4-BE49-F238E27FC236}">
                <a16:creationId xmlns:a16="http://schemas.microsoft.com/office/drawing/2014/main" id="{7F11AD06-8F01-44D2-9287-5807DF219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>
            <a:extLst>
              <a:ext uri="{FF2B5EF4-FFF2-40B4-BE49-F238E27FC236}">
                <a16:creationId xmlns:a16="http://schemas.microsoft.com/office/drawing/2014/main" id="{25AC13E9-BC64-4C0D-A340-474FE9A26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2DA6E-B44B-42F9-8F18-FD46F97841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3707200"/>
      </p:ext>
    </p:extLst>
  </p:cSld>
  <p:clrMapOvr>
    <a:masterClrMapping/>
  </p:clrMapOvr>
  <p:transition spd="slow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963E63-BA1B-40B0-9346-544E257CC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0A0EAA-A6EB-4232-BB21-582ACA75F85B}" type="datetimeFigureOut">
              <a:rPr lang="ru-RU"/>
              <a:pPr>
                <a:defRPr/>
              </a:pPr>
              <a:t>09.05.2025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67DD81-8092-401F-A75F-11683F623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5EEA10-95C5-4E7D-B4CA-2024A995D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69FFB-82D3-4F85-95F8-934D9CD475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5046325"/>
      </p:ext>
    </p:extLst>
  </p:cSld>
  <p:clrMapOvr>
    <a:masterClrMapping/>
  </p:clrMapOvr>
  <p:transition spd="slow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>
            <a:extLst>
              <a:ext uri="{FF2B5EF4-FFF2-40B4-BE49-F238E27FC236}">
                <a16:creationId xmlns:a16="http://schemas.microsoft.com/office/drawing/2014/main" id="{5C478A51-2B2B-46B6-AE48-5947B46B9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184AE-D5BA-45BB-AD4C-57BD18061D61}" type="datetimeFigureOut">
              <a:rPr lang="ru-RU"/>
              <a:pPr>
                <a:defRPr/>
              </a:pPr>
              <a:t>09.05.2025</a:t>
            </a:fld>
            <a:endParaRPr lang="ru-RU"/>
          </a:p>
        </p:txBody>
      </p:sp>
      <p:sp>
        <p:nvSpPr>
          <p:cNvPr id="4" name="Нижний колонтитул 9">
            <a:extLst>
              <a:ext uri="{FF2B5EF4-FFF2-40B4-BE49-F238E27FC236}">
                <a16:creationId xmlns:a16="http://schemas.microsoft.com/office/drawing/2014/main" id="{2CFEF640-7D40-432C-9161-6F453D02E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>
            <a:extLst>
              <a:ext uri="{FF2B5EF4-FFF2-40B4-BE49-F238E27FC236}">
                <a16:creationId xmlns:a16="http://schemas.microsoft.com/office/drawing/2014/main" id="{94AE639C-60AE-4AE2-B62C-10F7C1B48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08CB6-BD8D-4697-886E-48586EAEAC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2606802"/>
      </p:ext>
    </p:extLst>
  </p:cSld>
  <p:clrMapOvr>
    <a:masterClrMapping/>
  </p:clrMapOvr>
  <p:transition spd="slow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CE090F7-C312-45B4-BD21-D27B866F07A2}"/>
              </a:ext>
            </a:extLst>
          </p:cNvPr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7B69E1D-AFF0-4DAF-A57F-B4BEFE99B2E5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>
            <a:extLst>
              <a:ext uri="{FF2B5EF4-FFF2-40B4-BE49-F238E27FC236}">
                <a16:creationId xmlns:a16="http://schemas.microsoft.com/office/drawing/2014/main" id="{6FF62B8A-C849-489B-8188-61BEB8D8A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C9D5E7-A5A3-428A-93D8-42082A9BEF0C}" type="datetimeFigureOut">
              <a:rPr lang="ru-RU"/>
              <a:pPr>
                <a:defRPr/>
              </a:pPr>
              <a:t>09.05.2025</a:t>
            </a:fld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4AD07142-9860-432C-9B55-5442E8C84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720A3237-8053-4258-AF6B-66F1A948C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9DB04-8024-4EFA-9C24-6E86779EFB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0567006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D9886D-4DDA-4387-9F4F-E10E3D941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AE1F97-687D-48E1-B44A-61716AC9E042}" type="datetimeFigureOut">
              <a:rPr lang="ru-RU"/>
              <a:pPr>
                <a:defRPr/>
              </a:pPr>
              <a:t>09.05.2025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4E34A4-F751-405B-B36F-D12F7F746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8530D6-9AAB-4CB1-A855-D25CCA462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A9ABF-ED17-41B9-B1BE-AA87428F56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8213797"/>
      </p:ext>
    </p:extLst>
  </p:cSld>
  <p:clrMapOvr>
    <a:masterClrMapping/>
  </p:clrMapOvr>
  <p:transition spd="slow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2F4AE55-CF45-4316-8678-BE31E42F74B3}"/>
              </a:ext>
            </a:extLst>
          </p:cNvPr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>
            <a:extLst>
              <a:ext uri="{FF2B5EF4-FFF2-40B4-BE49-F238E27FC236}">
                <a16:creationId xmlns:a16="http://schemas.microsoft.com/office/drawing/2014/main" id="{7D0AB8F7-0AF7-49C8-8098-88D0231DD639}"/>
              </a:ext>
            </a:extLst>
          </p:cNvPr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>
            <a:extLst>
              <a:ext uri="{FF2B5EF4-FFF2-40B4-BE49-F238E27FC236}">
                <a16:creationId xmlns:a16="http://schemas.microsoft.com/office/drawing/2014/main" id="{14D610AC-7499-4E2B-B328-A3BFB5CC206A}"/>
              </a:ext>
            </a:extLst>
          </p:cNvPr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>
            <a:extLst>
              <a:ext uri="{FF2B5EF4-FFF2-40B4-BE49-F238E27FC236}">
                <a16:creationId xmlns:a16="http://schemas.microsoft.com/office/drawing/2014/main" id="{04BF009C-2DB9-4AA4-8023-7C274179E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4B510F-0A6A-4B64-B0A4-034A6C032835}" type="datetimeFigureOut">
              <a:rPr lang="ru-RU"/>
              <a:pPr>
                <a:defRPr/>
              </a:pPr>
              <a:t>09.05.2025</a:t>
            </a:fld>
            <a:endParaRPr lang="ru-RU"/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:a16="http://schemas.microsoft.com/office/drawing/2014/main" id="{10177325-297F-4D84-8714-1A1308EB5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id="{14EDBBF6-187E-4757-8250-319E45AA5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697C1-B8F1-4F8E-B1BE-A4475C8275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8998849"/>
      </p:ext>
    </p:extLst>
  </p:cSld>
  <p:clrMapOvr>
    <a:masterClrMapping/>
  </p:clrMapOvr>
  <p:transition spd="slow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>
            <a:extLst>
              <a:ext uri="{FF2B5EF4-FFF2-40B4-BE49-F238E27FC236}">
                <a16:creationId xmlns:a16="http://schemas.microsoft.com/office/drawing/2014/main" id="{32175D16-331D-452D-AD1B-1FB639D1B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FCF8B-896A-42DA-A981-C52F0BFBEAE5}" type="datetimeFigureOut">
              <a:rPr lang="ru-RU"/>
              <a:pPr>
                <a:defRPr/>
              </a:pPr>
              <a:t>09.05.2025</a:t>
            </a:fld>
            <a:endParaRPr lang="ru-RU"/>
          </a:p>
        </p:txBody>
      </p:sp>
      <p:sp>
        <p:nvSpPr>
          <p:cNvPr id="5" name="Нижний колонтитул 9">
            <a:extLst>
              <a:ext uri="{FF2B5EF4-FFF2-40B4-BE49-F238E27FC236}">
                <a16:creationId xmlns:a16="http://schemas.microsoft.com/office/drawing/2014/main" id="{EEF5787E-3DDA-4B31-96EF-C16B39A2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id="{885B5ACC-198A-43EB-AC25-7391826F4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48487-8CD7-459D-AE22-70C093A667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1189888"/>
      </p:ext>
    </p:extLst>
  </p:cSld>
  <p:clrMapOvr>
    <a:masterClrMapping/>
  </p:clrMapOvr>
  <p:transition spd="slow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>
            <a:extLst>
              <a:ext uri="{FF2B5EF4-FFF2-40B4-BE49-F238E27FC236}">
                <a16:creationId xmlns:a16="http://schemas.microsoft.com/office/drawing/2014/main" id="{127AFB91-842B-492B-B489-34A4334B5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7443F-0F85-4CB7-9561-87DE9CDC98C1}" type="datetimeFigureOut">
              <a:rPr lang="ru-RU"/>
              <a:pPr>
                <a:defRPr/>
              </a:pPr>
              <a:t>09.05.2025</a:t>
            </a:fld>
            <a:endParaRPr lang="ru-RU"/>
          </a:p>
        </p:txBody>
      </p:sp>
      <p:sp>
        <p:nvSpPr>
          <p:cNvPr id="5" name="Нижний колонтитул 9">
            <a:extLst>
              <a:ext uri="{FF2B5EF4-FFF2-40B4-BE49-F238E27FC236}">
                <a16:creationId xmlns:a16="http://schemas.microsoft.com/office/drawing/2014/main" id="{F97D40A5-D643-4F11-BCC7-0A8596A56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id="{5AFD7644-9343-4992-8080-A73F77E2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3268E-6822-422B-8804-F3927CCD97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9900418"/>
      </p:ext>
    </p:extLst>
  </p:cSld>
  <p:clrMapOvr>
    <a:masterClrMapping/>
  </p:clrMapOvr>
  <p:transition spd="slow"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200150" y="2386744"/>
            <a:ext cx="67437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A755-672F-704A-B436-FECF5C2056AA}" type="datetime1">
              <a:rPr lang="ru-RU" smtClean="0"/>
              <a:t>09.05.2025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@gorbunova.lyubov_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C540-1F53-45E3-9CDC-A595EF258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911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67EE-0ECA-4747-B276-3BB9CBEB1A3D}" type="datetime1">
              <a:rPr lang="ru-RU" smtClean="0"/>
              <a:t>09.05.2025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@gorbunova.lyubov_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C540-1F53-45E3-9CDC-A595EF258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553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200150" y="2386744"/>
            <a:ext cx="67437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85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EC19-AD79-0940-AB09-F24CFE5520AA}" type="datetime1">
              <a:rPr lang="ru-RU" smtClean="0"/>
              <a:t>09.05.2025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@gorbunova.lyubov_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C540-1F53-45E3-9CDC-A595EF258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8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6434" y="2638044"/>
            <a:ext cx="3203828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02685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CB72-DFD5-504F-B079-5C9CA9A363AF}" type="datetime1">
              <a:rPr lang="ru-RU" smtClean="0"/>
              <a:t>09.05.2025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@gorbunova.lyubov_</a:t>
            </a: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C540-1F53-45E3-9CDC-A595EF258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0288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577" y="2313434"/>
            <a:ext cx="320268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77" y="3143250"/>
            <a:ext cx="3202686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190113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0268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872E-DA89-4540-B50D-CD448397B5AC}" type="datetime1">
              <a:rPr lang="ru-RU" smtClean="0"/>
              <a:t>09.05.2025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@gorbunova.lyubov_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C540-1F53-45E3-9CDC-A595EF2583F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9721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0BA0-3F8F-3540-B487-F4EB3B02444F}" type="datetime1">
              <a:rPr lang="ru-RU" smtClean="0"/>
              <a:t>09.05.2025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@gorbunova.lyubov_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C540-1F53-45E3-9CDC-A595EF258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32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7D87-3E4D-6048-84D2-92645419AB8F}" type="datetime1">
              <a:rPr lang="ru-RU" smtClean="0"/>
              <a:t>09.05.2025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@gorbunova.lyubov_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C540-1F53-45E3-9CDC-A595EF258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3270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3504" y="2243829"/>
            <a:ext cx="3364992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0754-6D1A-3A40-BAC5-B8A1C558A513}" type="datetime1">
              <a:rPr lang="ru-RU" smtClean="0"/>
              <a:t>09.05.2025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03504" y="6236208"/>
            <a:ext cx="3843598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"/>
              <a:t>@gorbunova.lyubov_</a:t>
            </a: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C540-1F53-45E3-9CDC-A595EF258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3635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6392" y="2243828"/>
            <a:ext cx="3371249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8E896F7-3D89-A342-9417-1AC2B014CD1B}" type="datetime1">
              <a:rPr lang="ru-RU" smtClean="0"/>
              <a:t>09.05.2025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03504" y="6236208"/>
            <a:ext cx="3843598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"/>
              <a:t>@gorbunova.lyubov_</a:t>
            </a: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C540-1F53-45E3-9CDC-A595EF258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9643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AD0D-CD55-4743-8D88-F730ACE2B697}" type="datetime1">
              <a:rPr lang="ru-RU" smtClean="0"/>
              <a:t>09.05.2025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@gorbunova.lyubov_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C540-1F53-45E3-9CDC-A595EF258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7255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973956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3352" y="937260"/>
            <a:ext cx="4648867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3CD2-90F0-A64A-B804-336E349AF309}" type="datetime1">
              <a:rPr lang="ru-RU" smtClean="0"/>
              <a:t>09.05.2025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@gorbunova.lyubov_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C540-1F53-45E3-9CDC-A595EF258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16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edg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A4F736C0-F604-494F-9279-C91ACD968060}" type="datetimeFigureOut">
              <a:rPr lang="ru-RU"/>
              <a:pPr>
                <a:defRPr/>
              </a:pPr>
              <a:t>09.05.2025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6CD0869-0C22-4CAF-A466-33AD5EF65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7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>
            <a:extLst>
              <a:ext uri="{FF2B5EF4-FFF2-40B4-BE49-F238E27FC236}">
                <a16:creationId xmlns:a16="http://schemas.microsoft.com/office/drawing/2014/main" id="{30492DCF-1B0D-4423-81D0-9D6587FF2F99}"/>
              </a:ext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9061C0C-BA3F-4646-9B02-AC436FF63D95}"/>
              </a:ext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>
            <a:extLst>
              <a:ext uri="{FF2B5EF4-FFF2-40B4-BE49-F238E27FC236}">
                <a16:creationId xmlns:a16="http://schemas.microsoft.com/office/drawing/2014/main" id="{28BF8BED-22E0-4107-B128-228CA77831AF}"/>
              </a:ext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CAC9A78-2502-410E-8F8E-C59219B383DF}"/>
              </a:ext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113AF91-B2B6-4AA3-9266-738CFC738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D77755A3-633A-4DEE-9933-6EBF8BF489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24" name="Дата 23">
            <a:extLst>
              <a:ext uri="{FF2B5EF4-FFF2-40B4-BE49-F238E27FC236}">
                <a16:creationId xmlns:a16="http://schemas.microsoft.com/office/drawing/2014/main" id="{1B660868-B3E3-4EFD-8D96-C90E1AF9E0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E052573-C650-47BD-A0DF-63A72E099B41}" type="datetimeFigureOut">
              <a:rPr lang="ru-RU"/>
              <a:pPr>
                <a:defRPr/>
              </a:pPr>
              <a:t>09.05.2025</a:t>
            </a:fld>
            <a:endParaRPr lang="ru-RU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88B4A36C-26FA-4C3F-ABA2-ABFA8AB1C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ED90FB90-D1E5-4DCC-836D-97C1C0DEE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95BCC2"/>
                </a:solidFill>
                <a:latin typeface="Corbel" panose="020B0503020204020204" pitchFamily="34" charset="0"/>
              </a:defRPr>
            </a:lvl1pPr>
          </a:lstStyle>
          <a:p>
            <a:fld id="{7CCCB77B-4FFA-485A-B5BE-66CB237912C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37E7596-A75D-4E94-8A39-91B7E234139E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2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006B8D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73352" y="964692"/>
            <a:ext cx="5797296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352" y="2638045"/>
            <a:ext cx="5797296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6072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2E79778-551A-7948-B5BB-0EBFFA00D7C3}" type="datetime1">
              <a:rPr lang="ru-RU" smtClean="0"/>
              <a:t>09.05.2025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150" y="6236208"/>
            <a:ext cx="442589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"/>
              <a:t>@gorbunova.lyubov_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9192" y="6217920"/>
            <a:ext cx="27432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fld id="{3895C540-1F53-45E3-9CDC-A595EF258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72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100" kern="1200" cap="all" spc="15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4647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23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12081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29063" cy="6858000"/>
          </a:xfrm>
        </p:spPr>
      </p:pic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4286250" y="714375"/>
            <a:ext cx="462915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3200" b="1" dirty="0">
                <a:solidFill>
                  <a:srgbClr val="444444"/>
                </a:solidFill>
                <a:ea typeface="Times New Roman" pitchFamily="18" charset="0"/>
                <a:cs typeface="Arial" charset="0"/>
              </a:rPr>
              <a:t>Иннокентий Анненский писал: </a:t>
            </a:r>
            <a:endParaRPr lang="ru-RU" sz="3200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3200" b="1" dirty="0">
                <a:solidFill>
                  <a:srgbClr val="444444"/>
                </a:solidFill>
                <a:ea typeface="Times New Roman" pitchFamily="18" charset="0"/>
                <a:cs typeface="Arial" charset="0"/>
              </a:rPr>
              <a:t>«</a:t>
            </a:r>
            <a:r>
              <a:rPr lang="ru-RU" sz="3600" b="1" dirty="0">
                <a:solidFill>
                  <a:srgbClr val="444444"/>
                </a:solidFill>
                <a:ea typeface="Times New Roman" pitchFamily="18" charset="0"/>
                <a:cs typeface="Arial" charset="0"/>
              </a:rPr>
              <a:t>Любовь — это не покой, она должна иметь нравственный результат, прежде всего для любящих</a:t>
            </a:r>
            <a:r>
              <a:rPr lang="ru-RU" sz="4000" b="1" dirty="0">
                <a:solidFill>
                  <a:srgbClr val="444444"/>
                </a:solidFill>
                <a:ea typeface="Times New Roman" pitchFamily="18" charset="0"/>
                <a:cs typeface="Arial" charset="0"/>
              </a:rPr>
              <a:t>». </a:t>
            </a:r>
            <a:endParaRPr lang="ru-RU" sz="4000" dirty="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Пришло чувство…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752600"/>
            <a:ext cx="7498080" cy="4495800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/>
              <a:t> </a:t>
            </a:r>
            <a:r>
              <a:rPr lang="ru-RU" sz="3600" b="1" dirty="0"/>
              <a:t>Обломов воспринял Ольгу как воплощение того идеала, о котором он грезил. </a:t>
            </a:r>
          </a:p>
          <a:p>
            <a:r>
              <a:rPr lang="ru-RU" sz="3600" b="1" dirty="0"/>
              <a:t>Едва Ольга спела “</a:t>
            </a:r>
            <a:r>
              <a:rPr lang="ru-RU" sz="3600" b="1" dirty="0" err="1"/>
              <a:t>Casta</a:t>
            </a:r>
            <a:r>
              <a:rPr lang="ru-RU" sz="3600" b="1" dirty="0"/>
              <a:t> </a:t>
            </a:r>
            <a:r>
              <a:rPr lang="ru-RU" sz="3600" b="1" dirty="0" err="1"/>
              <a:t>diva</a:t>
            </a:r>
            <a:r>
              <a:rPr lang="ru-RU" sz="3600" b="1" dirty="0"/>
              <a:t>” (это его любимая ария), он сразу “узнал” ее. </a:t>
            </a:r>
          </a:p>
          <a:p>
            <a:r>
              <a:rPr lang="ru-RU" sz="3600" b="1" dirty="0"/>
              <a:t>Не только Обломов “узнал” Ольгу, но и она его.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узнаем об Ольге..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Уровень  её требований высок: она не ограничивается женскими  идеалами семейного  счастья.</a:t>
            </a:r>
          </a:p>
          <a:p>
            <a:r>
              <a:rPr lang="ru-RU" b="1" dirty="0">
                <a:solidFill>
                  <a:srgbClr val="002060"/>
                </a:solidFill>
              </a:rPr>
              <a:t>Мужчины её побаиваются, так как не уверены, что могут быть ей достойной парой. </a:t>
            </a:r>
          </a:p>
          <a:p>
            <a:r>
              <a:rPr lang="ru-RU" b="1" dirty="0">
                <a:solidFill>
                  <a:srgbClr val="002060"/>
                </a:solidFill>
              </a:rPr>
              <a:t>Ольга ценит себя высоко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2239962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Для чего  Штольц решил познакомить Обломова с Ольгой?</a:t>
            </a:r>
            <a:br>
              <a:rPr lang="ru-RU" dirty="0"/>
            </a:br>
            <a:r>
              <a:rPr lang="ru-RU" dirty="0"/>
              <a:t>Как он сам относился к Ольге?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2819400"/>
            <a:ext cx="7638288" cy="3429000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Штольц надеется,  Ольга сможет возродить Обломова, спасти его  от разрушительной лени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13255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/>
              <a:t>Что же увидела  Ольга в Обломове?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2133600"/>
            <a:ext cx="7866888" cy="4419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/>
              <a:t>Ум, простоту, доверчивость, отсутствие всех тех светских условностей, которые  чужды  и ей. </a:t>
            </a:r>
          </a:p>
          <a:p>
            <a:r>
              <a:rPr lang="ru-RU" sz="3600" b="1" dirty="0"/>
              <a:t>Она чувствует, что в Илье нет цинизма, но есть  сочувствие.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0CACB-576A-FF42-81B8-6B68584E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44316"/>
            <a:ext cx="5797296" cy="891540"/>
          </a:xfrm>
        </p:spPr>
        <p:txBody>
          <a:bodyPr>
            <a:normAutofit fontScale="90000"/>
          </a:bodyPr>
          <a:lstStyle/>
          <a:p>
            <a:r>
              <a:rPr lang="ru-RU" dirty="0"/>
              <a:t>За что ОЛЬГА полюбила ОБЛОМОВА?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C5D193-D259-7E46-B0CE-7EB70A0D5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050" y="1295400"/>
            <a:ext cx="8861750" cy="55626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600" b="1" dirty="0">
                <a:solidFill>
                  <a:srgbClr val="000000"/>
                </a:solidFill>
              </a:rPr>
              <a:t>–  Хочешь, я скажу тебе, отчего он тебе дорог, за что ты еще любишь его? </a:t>
            </a:r>
          </a:p>
          <a:p>
            <a:pPr marL="0" indent="0">
              <a:buNone/>
            </a:pPr>
            <a:r>
              <a:rPr lang="ru-RU" sz="4600" b="1" dirty="0">
                <a:solidFill>
                  <a:schemeClr val="dk1"/>
                </a:solidFill>
              </a:rPr>
              <a:t>– За то, что в нем дороже всякого ума: </a:t>
            </a:r>
            <a:r>
              <a:rPr lang="ru-RU" sz="4600" b="1" dirty="0">
                <a:solidFill>
                  <a:srgbClr val="C00000"/>
                </a:solidFill>
              </a:rPr>
              <a:t>честное, верное сердце! </a:t>
            </a:r>
            <a:r>
              <a:rPr lang="ru-RU" sz="4600" b="1" dirty="0">
                <a:solidFill>
                  <a:schemeClr val="dk1"/>
                </a:solidFill>
              </a:rPr>
              <a:t>Это его </a:t>
            </a:r>
            <a:r>
              <a:rPr lang="ru-RU" sz="4600" b="1" dirty="0">
                <a:solidFill>
                  <a:srgbClr val="C00000"/>
                </a:solidFill>
              </a:rPr>
              <a:t>природное золото</a:t>
            </a:r>
            <a:r>
              <a:rPr lang="ru-RU" sz="4600" b="1" dirty="0">
                <a:solidFill>
                  <a:schemeClr val="dk1"/>
                </a:solidFill>
              </a:rPr>
              <a:t>; он невредимо пронес его сквозь жизнь. Он падал от толчков, охлаждался, заснул, наконец, </a:t>
            </a:r>
            <a:r>
              <a:rPr lang="ru-RU" sz="4600" b="1" dirty="0" err="1">
                <a:solidFill>
                  <a:schemeClr val="dk1"/>
                </a:solidFill>
              </a:rPr>
              <a:t>убитыи</a:t>
            </a:r>
            <a:r>
              <a:rPr lang="ru-RU" sz="4600" b="1" dirty="0">
                <a:solidFill>
                  <a:schemeClr val="dk1"/>
                </a:solidFill>
              </a:rPr>
              <a:t>̆, </a:t>
            </a:r>
            <a:r>
              <a:rPr lang="ru-RU" sz="4600" b="1" dirty="0" err="1">
                <a:solidFill>
                  <a:schemeClr val="dk1"/>
                </a:solidFill>
              </a:rPr>
              <a:t>разочарованныи</a:t>
            </a:r>
            <a:r>
              <a:rPr lang="ru-RU" sz="4600" b="1" dirty="0">
                <a:solidFill>
                  <a:schemeClr val="dk1"/>
                </a:solidFill>
              </a:rPr>
              <a:t>̆, потеряв силу жить, но </a:t>
            </a:r>
            <a:r>
              <a:rPr lang="ru-RU" sz="4600" b="1" dirty="0">
                <a:solidFill>
                  <a:srgbClr val="C00000"/>
                </a:solidFill>
              </a:rPr>
              <a:t>не потерял честности и верности</a:t>
            </a:r>
            <a:r>
              <a:rPr lang="ru-RU" sz="4600" b="1" dirty="0">
                <a:solidFill>
                  <a:schemeClr val="dk1"/>
                </a:solidFill>
              </a:rPr>
              <a:t>. Ни </a:t>
            </a:r>
            <a:r>
              <a:rPr lang="ru-RU" sz="4600" b="1" dirty="0" err="1">
                <a:solidFill>
                  <a:schemeClr val="dk1"/>
                </a:solidFill>
              </a:rPr>
              <a:t>однои</a:t>
            </a:r>
            <a:r>
              <a:rPr lang="ru-RU" sz="4600" b="1" dirty="0">
                <a:solidFill>
                  <a:schemeClr val="dk1"/>
                </a:solidFill>
              </a:rPr>
              <a:t>̆ </a:t>
            </a:r>
            <a:r>
              <a:rPr lang="ru-RU" sz="4600" b="1" dirty="0" err="1">
                <a:solidFill>
                  <a:schemeClr val="dk1"/>
                </a:solidFill>
              </a:rPr>
              <a:t>фальшивои</a:t>
            </a:r>
            <a:r>
              <a:rPr lang="ru-RU" sz="4600" b="1" dirty="0">
                <a:solidFill>
                  <a:schemeClr val="dk1"/>
                </a:solidFill>
              </a:rPr>
              <a:t>̆ ноты не издало его сердце, не пристало к нему грязи. Не обольстит его никакая нарядная ложь, и ничто не совлечет на </a:t>
            </a:r>
            <a:r>
              <a:rPr lang="ru-RU" sz="4600" b="1" dirty="0" err="1">
                <a:solidFill>
                  <a:schemeClr val="dk1"/>
                </a:solidFill>
              </a:rPr>
              <a:t>фальшивыи</a:t>
            </a:r>
            <a:r>
              <a:rPr lang="ru-RU" sz="4600" b="1" dirty="0">
                <a:solidFill>
                  <a:schemeClr val="dk1"/>
                </a:solidFill>
              </a:rPr>
              <a:t>̆ путь; пусть волнуется около него </a:t>
            </a:r>
            <a:r>
              <a:rPr lang="ru-RU" sz="4600" b="1" dirty="0" err="1">
                <a:solidFill>
                  <a:schemeClr val="dk1"/>
                </a:solidFill>
              </a:rPr>
              <a:t>целыи</a:t>
            </a:r>
            <a:r>
              <a:rPr lang="ru-RU" sz="4600" b="1" dirty="0">
                <a:solidFill>
                  <a:schemeClr val="dk1"/>
                </a:solidFill>
              </a:rPr>
              <a:t>̆ океан дряни, зла, пусть весь мир отравится ядом и </a:t>
            </a:r>
            <a:r>
              <a:rPr lang="ru-RU" sz="4600" b="1" dirty="0" err="1">
                <a:solidFill>
                  <a:schemeClr val="dk1"/>
                </a:solidFill>
              </a:rPr>
              <a:t>пойдет</a:t>
            </a:r>
            <a:r>
              <a:rPr lang="ru-RU" sz="4600" b="1" dirty="0">
                <a:solidFill>
                  <a:schemeClr val="dk1"/>
                </a:solidFill>
              </a:rPr>
              <a:t> навыворот – </a:t>
            </a:r>
            <a:r>
              <a:rPr lang="ru-RU" sz="4600" b="1" dirty="0">
                <a:solidFill>
                  <a:srgbClr val="C00000"/>
                </a:solidFill>
              </a:rPr>
              <a:t>никогда Обломов не поклонится идолу лжи, в душе его всегда будет чисто, светло, честно</a:t>
            </a:r>
            <a:r>
              <a:rPr lang="ru-RU" sz="4600" b="1" dirty="0">
                <a:solidFill>
                  <a:schemeClr val="dk1"/>
                </a:solidFill>
              </a:rPr>
              <a:t>... </a:t>
            </a:r>
            <a:r>
              <a:rPr lang="ru-RU" sz="4600" b="1" dirty="0">
                <a:solidFill>
                  <a:srgbClr val="C00000"/>
                </a:solidFill>
              </a:rPr>
              <a:t>Это хрустальная, прозрачная душа</a:t>
            </a:r>
            <a:r>
              <a:rPr lang="ru-RU" sz="4600" b="1" dirty="0">
                <a:solidFill>
                  <a:schemeClr val="dk1"/>
                </a:solidFill>
              </a:rPr>
              <a:t>; таких </a:t>
            </a:r>
            <a:r>
              <a:rPr lang="ru-RU" sz="4600" b="1" dirty="0" err="1">
                <a:solidFill>
                  <a:schemeClr val="dk1"/>
                </a:solidFill>
              </a:rPr>
              <a:t>людеи</a:t>
            </a:r>
            <a:r>
              <a:rPr lang="ru-RU" sz="4600" b="1" dirty="0">
                <a:solidFill>
                  <a:schemeClr val="dk1"/>
                </a:solidFill>
              </a:rPr>
              <a:t>̆ мало; они редки; это перлы в толпе!</a:t>
            </a:r>
          </a:p>
          <a:p>
            <a:pPr marL="0" indent="0">
              <a:buNone/>
            </a:pPr>
            <a:r>
              <a:rPr lang="ru-RU" sz="4600" b="1" dirty="0">
                <a:solidFill>
                  <a:schemeClr val="dk1"/>
                </a:solidFill>
              </a:rPr>
              <a:t>–Ужель не все тут? Что же еще? Ах!.. -- очнувшись, весело прибавил потом. -- Совсем забыл </a:t>
            </a:r>
            <a:r>
              <a:rPr lang="ru-RU" sz="4600" b="1" dirty="0">
                <a:solidFill>
                  <a:srgbClr val="C00000"/>
                </a:solidFill>
              </a:rPr>
              <a:t>«голубиную нежность»... </a:t>
            </a:r>
          </a:p>
          <a:p>
            <a:pPr marL="0" indent="0">
              <a:buNone/>
            </a:pPr>
            <a:endParaRPr lang="ru-RU" sz="4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4600" b="1" dirty="0">
                <a:solidFill>
                  <a:schemeClr val="dk1"/>
                </a:solidFill>
              </a:rPr>
              <a:t>(разговор Ольги со </a:t>
            </a:r>
            <a:r>
              <a:rPr lang="ru-RU" sz="4600" b="1" dirty="0" err="1">
                <a:solidFill>
                  <a:schemeClr val="dk1"/>
                </a:solidFill>
              </a:rPr>
              <a:t>Штольцем</a:t>
            </a:r>
            <a:r>
              <a:rPr lang="ru-RU" sz="4600" b="1" dirty="0">
                <a:solidFill>
                  <a:schemeClr val="dk1"/>
                </a:solidFill>
              </a:rPr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2072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714375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План возрождения Обломова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14339" name="Содержимое 1"/>
          <p:cNvSpPr>
            <a:spLocks noGrp="1"/>
          </p:cNvSpPr>
          <p:nvPr>
            <p:ph idx="1"/>
          </p:nvPr>
        </p:nvSpPr>
        <p:spPr>
          <a:xfrm>
            <a:off x="0" y="1785938"/>
            <a:ext cx="8229600" cy="4324350"/>
          </a:xfrm>
        </p:spPr>
        <p:txBody>
          <a:bodyPr/>
          <a:lstStyle/>
          <a:p>
            <a:pPr eaLnBrk="1" hangingPunct="1"/>
            <a:r>
              <a:rPr lang="ru-RU" sz="2400"/>
              <a:t>Отучить спать после обеда</a:t>
            </a:r>
          </a:p>
          <a:p>
            <a:pPr eaLnBrk="1" hangingPunct="1"/>
            <a:r>
              <a:rPr lang="ru-RU" sz="2400"/>
              <a:t>Заставить прочитать книги, которые оставил Штольц</a:t>
            </a:r>
          </a:p>
          <a:p>
            <a:pPr eaLnBrk="1" hangingPunct="1"/>
            <a:r>
              <a:rPr lang="ru-RU" sz="2400"/>
              <a:t>Заставить читать каждый день газеты и рассказывать ей новости</a:t>
            </a:r>
          </a:p>
          <a:p>
            <a:pPr eaLnBrk="1" hangingPunct="1"/>
            <a:r>
              <a:rPr lang="ru-RU" sz="2400"/>
              <a:t>Заставить писать в деревню письма</a:t>
            </a:r>
          </a:p>
          <a:p>
            <a:pPr eaLnBrk="1" hangingPunct="1"/>
            <a:r>
              <a:rPr lang="ru-RU" sz="2400"/>
              <a:t>Заставить дописать план устройства имения</a:t>
            </a:r>
          </a:p>
          <a:p>
            <a:pPr eaLnBrk="1" hangingPunct="1"/>
            <a:r>
              <a:rPr lang="ru-RU" sz="2400"/>
              <a:t>Заставить приготовиться ехать за границу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3487738"/>
            <a:ext cx="2071687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Сумела ли она его изменить?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Да. через три месяца общения с Ольгой на лице Обломова нет усталости, скуки, нет сна.</a:t>
            </a:r>
          </a:p>
          <a:p>
            <a:r>
              <a:rPr lang="ru-RU" b="1" dirty="0"/>
              <a:t>Снят халат, на нем чистые манжеты, воротнички</a:t>
            </a:r>
          </a:p>
          <a:p>
            <a:r>
              <a:rPr lang="ru-RU" b="1" dirty="0"/>
              <a:t>Он рано просыпается, что проворно пишет</a:t>
            </a:r>
          </a:p>
          <a:p>
            <a:r>
              <a:rPr lang="ru-RU" b="1" dirty="0"/>
              <a:t>И с утра первый образ перед глазами - ОЛЬГА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714488" cy="20113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/>
              <a:t>Он ходит в библиотеки, ищет по её  просьбе книги, пересказывает их, взбирается в гору ради цветочка Ольге</a:t>
            </a:r>
          </a:p>
        </p:txBody>
      </p:sp>
      <p:pic>
        <p:nvPicPr>
          <p:cNvPr id="10242" name="Picture 2" descr="C:\Users\я\Desktop\обломов\Ольг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6606" y="2514600"/>
            <a:ext cx="7767394" cy="4343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я\Desktop\обломов\из кино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57200"/>
            <a:ext cx="7174629" cy="61264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0CACB-576A-FF42-81B8-6B68584E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85187"/>
            <a:ext cx="8697516" cy="891540"/>
          </a:xfrm>
        </p:spPr>
        <p:txBody>
          <a:bodyPr>
            <a:noAutofit/>
          </a:bodyPr>
          <a:lstStyle/>
          <a:p>
            <a:r>
              <a:rPr lang="ru-RU" sz="3200" b="1" cap="none" dirty="0"/>
              <a:t>Почему Ольга и Обломов не смогли быть вместе?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C5D193-D259-7E46-B0CE-7EB70A0D5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402" y="1295400"/>
            <a:ext cx="8433196" cy="3075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Она мечтала, как «</a:t>
            </a:r>
            <a:r>
              <a:rPr lang="ru-RU" sz="2400" b="1" dirty="0">
                <a:solidFill>
                  <a:srgbClr val="C00000"/>
                </a:solidFill>
              </a:rPr>
              <a:t>прикажет</a:t>
            </a:r>
            <a:r>
              <a:rPr lang="ru-RU" sz="2400" b="1" dirty="0"/>
              <a:t> ему прочесть книги», которые оставил </a:t>
            </a:r>
            <a:r>
              <a:rPr lang="ru-RU" sz="2400" b="1" dirty="0" err="1"/>
              <a:t>Штольц</a:t>
            </a:r>
            <a:r>
              <a:rPr lang="ru-RU" sz="2400" b="1" dirty="0"/>
              <a:t>, потом читать каждый день газеты и рассказывать ей новости, писать в деревню письма, дописывать план устройства имения, приготовиться ехать за границу </a:t>
            </a:r>
            <a:r>
              <a:rPr lang="ru-RU" sz="2400" b="1" dirty="0">
                <a:solidFill>
                  <a:schemeClr val="dk1"/>
                </a:solidFill>
              </a:rPr>
              <a:t>– </a:t>
            </a:r>
            <a:r>
              <a:rPr lang="ru-RU" sz="2400" b="1" dirty="0"/>
              <a:t>словом, он не задремлет у нее; она </a:t>
            </a:r>
            <a:r>
              <a:rPr lang="ru-RU" sz="2400" b="1" dirty="0">
                <a:solidFill>
                  <a:srgbClr val="C00000"/>
                </a:solidFill>
              </a:rPr>
              <a:t>укажет</a:t>
            </a:r>
            <a:r>
              <a:rPr lang="ru-RU" sz="2400" b="1" dirty="0"/>
              <a:t> ему цель, </a:t>
            </a:r>
            <a:r>
              <a:rPr lang="ru-RU" sz="2400" b="1" dirty="0">
                <a:solidFill>
                  <a:srgbClr val="C00000"/>
                </a:solidFill>
              </a:rPr>
              <a:t>заставит</a:t>
            </a:r>
            <a:r>
              <a:rPr lang="ru-RU" sz="2400" b="1" dirty="0"/>
              <a:t> полюбить опять все, что он разлюбил…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Она – виновница такого превращения</a:t>
            </a:r>
            <a:r>
              <a:rPr lang="ru-RU" sz="2400" b="1" dirty="0"/>
              <a:t>!  </a:t>
            </a:r>
            <a:r>
              <a:rPr lang="en-US" sz="2400" b="1" dirty="0"/>
              <a:t>&lt;</a:t>
            </a:r>
            <a:r>
              <a:rPr lang="ru-RU" sz="2400" b="1" dirty="0"/>
              <a:t>... </a:t>
            </a:r>
            <a:r>
              <a:rPr lang="en-US" sz="2400" b="1" dirty="0"/>
              <a:t>&gt;</a:t>
            </a:r>
            <a:r>
              <a:rPr lang="ru-RU" sz="2400" b="1" dirty="0"/>
              <a:t>  Он будет жить, действовать, благословлять жизнь и ее. </a:t>
            </a:r>
            <a:endParaRPr lang="en-US" sz="2400" b="1" dirty="0"/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Возвратить человека к жизни </a:t>
            </a:r>
            <a:r>
              <a:rPr lang="ru-RU" sz="2400" b="1" dirty="0">
                <a:solidFill>
                  <a:schemeClr val="dk1"/>
                </a:solidFill>
              </a:rPr>
              <a:t>–</a:t>
            </a:r>
            <a:r>
              <a:rPr lang="ru-RU" sz="2400" b="1" dirty="0"/>
              <a:t> сколько славы доктору, когда он спасет безнадежного больного! А спасти </a:t>
            </a:r>
            <a:r>
              <a:rPr lang="ru-RU" sz="2400" b="1" dirty="0">
                <a:solidFill>
                  <a:srgbClr val="C00000"/>
                </a:solidFill>
              </a:rPr>
              <a:t>нравственно погибающий ум, душу</a:t>
            </a:r>
            <a:r>
              <a:rPr lang="ru-RU" sz="2400" b="1" dirty="0"/>
              <a:t>?..   Она даже вздрагивала </a:t>
            </a:r>
            <a:r>
              <a:rPr lang="ru-RU" sz="2400" b="1" dirty="0">
                <a:solidFill>
                  <a:srgbClr val="C00000"/>
                </a:solidFill>
              </a:rPr>
              <a:t>от гордого, радостного трепета</a:t>
            </a:r>
            <a:r>
              <a:rPr lang="ru-RU" sz="2400" b="1" dirty="0"/>
              <a:t>; считала это уроком, назначенным свыше. </a:t>
            </a:r>
          </a:p>
        </p:txBody>
      </p:sp>
    </p:spTree>
    <p:extLst>
      <p:ext uri="{BB962C8B-B14F-4D97-AF65-F5344CB8AC3E}">
        <p14:creationId xmlns:p14="http://schemas.microsoft.com/office/powerpoint/2010/main" val="3787648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255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Обломов   и Ольга Ильинская.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752600"/>
            <a:ext cx="7498080" cy="449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3600" b="1" dirty="0"/>
              <a:t>Автор  проводит своего героя через испытание любовью.</a:t>
            </a:r>
          </a:p>
          <a:p>
            <a:r>
              <a:rPr lang="ru-RU" sz="3600" b="1" dirty="0"/>
              <a:t> Он проверяет его на способность к высшей человеческой ценности, считая, что любовь — это не только чувство влюбленности одного человека в другого, но и отношение к миру.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6465B17-41B8-EF40-9260-2FD95CB8C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600" y="228600"/>
            <a:ext cx="5638800" cy="29603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/>
              <a:t>Ольга видела в Обломове его положительные черты: честность, искренность, доброту. Но в искреннем чувстве Ольги было много самолюбования, она наслаждалась властью над Обломовым. Была увлечена своим воспитательным экспериментом.</a:t>
            </a:r>
          </a:p>
          <a:p>
            <a:pPr marL="0" indent="0">
              <a:buNone/>
            </a:pPr>
            <a:r>
              <a:rPr lang="ru-RU" sz="2800" b="1" dirty="0"/>
              <a:t>Ольга не смогла уйти от тщеславия и гордыни, и Обломов не принял на себя ответственность за любовь (а он взрослый мужчина!)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369375-4C45-D340-908A-1F4732D8B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844763" cy="360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240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6465B17-41B8-EF40-9260-2FD95CB8C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7846"/>
            <a:ext cx="7315200" cy="31756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/>
              <a:t>«Люблю, люблю, люблю», – дрожало еще в его ушах лучше всякого пения Ольги; еще на нем покоились последние лучи ее глубокого взгляда. 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EA40BA0-BF2B-F049-9982-665D482E3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184"/>
            <a:ext cx="1533881" cy="199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9DE236-48AD-F54E-8217-CBEA8085BFDC}"/>
              </a:ext>
            </a:extLst>
          </p:cNvPr>
          <p:cNvSpPr txBox="1"/>
          <p:nvPr/>
        </p:nvSpPr>
        <p:spPr>
          <a:xfrm>
            <a:off x="228599" y="2252635"/>
            <a:ext cx="877288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/>
            <a:r>
              <a:rPr lang="ru-RU" sz="2800" b="1" dirty="0">
                <a:solidFill>
                  <a:srgbClr val="000000">
                    <a:lumMod val="85000"/>
                    <a:lumOff val="15000"/>
                  </a:srgbClr>
                </a:solidFill>
                <a:latin typeface="Corbel" panose="020B0503020204020204" pitchFamily="34" charset="0"/>
              </a:rPr>
              <a:t>Завтра утром Обломов встал бледный и мрачный; на лице следы бессонницы; лоб весь в морщинах; в </a:t>
            </a:r>
            <a:r>
              <a:rPr lang="ru-RU" sz="2800" b="1" dirty="0">
                <a:solidFill>
                  <a:srgbClr val="FF0000"/>
                </a:solidFill>
                <a:latin typeface="Corbel" panose="020B0503020204020204" pitchFamily="34" charset="0"/>
              </a:rPr>
              <a:t>глазах нет огня</a:t>
            </a:r>
            <a:r>
              <a:rPr lang="ru-RU" sz="2800" b="1" dirty="0">
                <a:solidFill>
                  <a:srgbClr val="000000">
                    <a:lumMod val="85000"/>
                    <a:lumOff val="15000"/>
                  </a:srgbClr>
                </a:solidFill>
                <a:latin typeface="Corbel" panose="020B0503020204020204" pitchFamily="34" charset="0"/>
              </a:rPr>
              <a:t>, нет желаний.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A6A819-D6E1-0A49-AA8A-060AA904DC2C}"/>
              </a:ext>
            </a:extLst>
          </p:cNvPr>
          <p:cNvSpPr txBox="1"/>
          <p:nvPr/>
        </p:nvSpPr>
        <p:spPr>
          <a:xfrm>
            <a:off x="304800" y="3619421"/>
            <a:ext cx="82411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/>
            <a:r>
              <a:rPr lang="ru-RU" sz="2800" b="1" dirty="0">
                <a:solidFill>
                  <a:srgbClr val="000000">
                    <a:lumMod val="85000"/>
                    <a:lumOff val="15000"/>
                  </a:srgbClr>
                </a:solidFill>
                <a:latin typeface="Corbel" panose="020B0503020204020204" pitchFamily="34" charset="0"/>
              </a:rPr>
              <a:t>Он вяло напился чаю, не тронул ни одной книги.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45ABFB-C5CC-F841-8EFF-06ED4BD34F64}"/>
              </a:ext>
            </a:extLst>
          </p:cNvPr>
          <p:cNvSpPr txBox="1"/>
          <p:nvPr/>
        </p:nvSpPr>
        <p:spPr>
          <a:xfrm>
            <a:off x="445680" y="4372096"/>
            <a:ext cx="8393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/>
            <a:r>
              <a:rPr lang="ru-RU" sz="2800" b="1" dirty="0">
                <a:solidFill>
                  <a:srgbClr val="FF0000"/>
                </a:solidFill>
                <a:latin typeface="Corbel" panose="020B0503020204020204" pitchFamily="34" charset="0"/>
              </a:rPr>
              <a:t>В нем что-то сильно работает, но не любовь</a:t>
            </a:r>
            <a:r>
              <a:rPr lang="ru-RU" sz="2800" dirty="0">
                <a:solidFill>
                  <a:srgbClr val="FF0000"/>
                </a:solidFill>
                <a:latin typeface="Times" pitchFamily="2" charset="0"/>
              </a:rPr>
              <a:t>.</a:t>
            </a:r>
            <a:endParaRPr lang="ru-RU" sz="2800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C0F718-5697-6246-8F32-27C9380621E4}"/>
              </a:ext>
            </a:extLst>
          </p:cNvPr>
          <p:cNvSpPr txBox="1"/>
          <p:nvPr/>
        </p:nvSpPr>
        <p:spPr>
          <a:xfrm>
            <a:off x="304800" y="4877107"/>
            <a:ext cx="87728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/>
            <a:r>
              <a:rPr lang="ru-RU" sz="3600" b="1" dirty="0">
                <a:solidFill>
                  <a:srgbClr val="000000">
                    <a:lumMod val="85000"/>
                    <a:lumOff val="15000"/>
                  </a:srgbClr>
                </a:solidFill>
                <a:latin typeface="Corbel" panose="020B0503020204020204" pitchFamily="34" charset="0"/>
              </a:rPr>
              <a:t>Что он теперь и как могла, как может полюбить его Ольга и за что?</a:t>
            </a:r>
            <a:br>
              <a:rPr lang="ru-RU" sz="3600" b="1" dirty="0">
                <a:solidFill>
                  <a:srgbClr val="000000">
                    <a:lumMod val="85000"/>
                    <a:lumOff val="15000"/>
                  </a:srgbClr>
                </a:solidFill>
                <a:latin typeface="Corbel" panose="020B0503020204020204" pitchFamily="34" charset="0"/>
              </a:rPr>
            </a:br>
            <a:endParaRPr lang="ru-RU" sz="3600" b="1" dirty="0">
              <a:solidFill>
                <a:srgbClr val="000000">
                  <a:lumMod val="85000"/>
                  <a:lumOff val="15000"/>
                </a:srgb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38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6465B17-41B8-EF40-9260-2FD95CB8C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28600"/>
            <a:ext cx="7848600" cy="64770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800" b="1" dirty="0"/>
              <a:t>По словам И. Ф. Анненского, подобная любовь «оккупировала» сердце не 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800" b="1" dirty="0"/>
              <a:t>юного Ленского, а тридцатилетнего Обломова, «душой целомудренного юноши, а в привычках старика». </a:t>
            </a:r>
            <a:r>
              <a:rPr lang="ru-RU" sz="2800" b="1" u="sng" dirty="0"/>
              <a:t>Обломова угнетает сознание собственного ничтожества</a:t>
            </a:r>
            <a:r>
              <a:rPr lang="ru-RU" sz="2800" b="1" dirty="0"/>
              <a:t>. Он сомневается в своем праве любить, быстро устает от любовных перипетий. Экзальтация (восторг) чувств легко сменяется у него апатией, восторг – разочарованием.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369375-4C45-D340-908A-1F4732D8B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58503"/>
            <a:ext cx="1931688" cy="244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883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797C2-5D57-4B1E-87AE-3FC1C9E30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14290"/>
            <a:ext cx="7776864" cy="694430"/>
          </a:xfrm>
          <a:solidFill>
            <a:schemeClr val="bg2">
              <a:alpha val="47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ru-RU" sz="2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Отношение к любимому дивану</a:t>
            </a:r>
          </a:p>
        </p:txBody>
      </p:sp>
      <p:graphicFrame>
        <p:nvGraphicFramePr>
          <p:cNvPr id="12" name="Group 3">
            <a:extLst>
              <a:ext uri="{FF2B5EF4-FFF2-40B4-BE49-F238E27FC236}">
                <a16:creationId xmlns:a16="http://schemas.microsoft.com/office/drawing/2014/main" id="{3FEF1CEF-CB1F-48D2-98D3-94B850A3DB1F}"/>
              </a:ext>
            </a:extLst>
          </p:cNvPr>
          <p:cNvGraphicFramePr>
            <a:graphicFrameLocks/>
          </p:cNvGraphicFramePr>
          <p:nvPr/>
        </p:nvGraphicFramePr>
        <p:xfrm>
          <a:off x="250825" y="1268413"/>
          <a:ext cx="8643939" cy="4846637"/>
        </p:xfrm>
        <a:graphic>
          <a:graphicData uri="http://schemas.openxmlformats.org/drawingml/2006/table">
            <a:tbl>
              <a:tblPr/>
              <a:tblGrid>
                <a:gridCol w="2881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1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12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Bookman Old Style" pitchFamily="18" charset="0"/>
                          <a:cs typeface="Times New Roman" pitchFamily="18" charset="0"/>
                        </a:rPr>
                        <a:t>До знакомства с Ольгой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Bookman Old Style" pitchFamily="18" charset="0"/>
                          <a:cs typeface="Times New Roman" pitchFamily="18" charset="0"/>
                        </a:rPr>
                        <a:t>После знакомства с Ольгой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Bookman Old Style" pitchFamily="18" charset="0"/>
                          <a:cs typeface="Times New Roman" pitchFamily="18" charset="0"/>
                        </a:rPr>
                        <a:t>После разрыва с Ольгой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“Лежание у Ильи Ильича не было ни необходимостью, как у больного или как у человека, который хочет спать, ни случайностью, как у того, кто устал, ни наслаждением, как у лентяя: это было его нормальным состоянием. Когда он был дома, а он почти всегда был дома, — он все лежал…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“…и Обломов дня три провел, как давно не проводил: без постели, без дивана, обедал у Ольгиной тетки.</a:t>
                      </a:r>
                      <a:br>
                        <a:rPr kumimoji="0" lang="ru-RU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Вдруг оказалось, что против их есть одна дача свободная. Обломов нанял ее заочно и живет там. Он с Ольгой с утра до вечера; он читает с ней; посылает цветы, гуляет по озеру, по горам… он, Обломов”.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“Он целые дни, лежа у себя на диване, любовался, как обнаженные локти ее (Агафьи Матвеевны) двигались взад и вперед вслед за иглой и ниткой”.</a:t>
                      </a:r>
                      <a:br>
                        <a:rPr kumimoji="0" lang="ru-RU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“после обеда… он часто уходил соснуть часа на два…”</a:t>
                      </a:r>
                      <a:br>
                        <a:rPr kumimoji="0" lang="ru-RU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“Ему только хотелось сесть на диван и…”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">
            <a:extLst>
              <a:ext uri="{FF2B5EF4-FFF2-40B4-BE49-F238E27FC236}">
                <a16:creationId xmlns:a16="http://schemas.microsoft.com/office/drawing/2014/main" id="{10010E1B-B77D-40E9-B6B9-5033C48945B5}"/>
              </a:ext>
            </a:extLst>
          </p:cNvPr>
          <p:cNvGraphicFramePr>
            <a:graphicFrameLocks/>
          </p:cNvGraphicFramePr>
          <p:nvPr/>
        </p:nvGraphicFramePr>
        <p:xfrm>
          <a:off x="323850" y="1268413"/>
          <a:ext cx="8642350" cy="5394940"/>
        </p:xfrm>
        <a:graphic>
          <a:graphicData uri="http://schemas.openxmlformats.org/drawingml/2006/table">
            <a:tbl>
              <a:tblPr/>
              <a:tblGrid>
                <a:gridCol w="292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1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4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0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Bookman Old Style" pitchFamily="18" charset="0"/>
                          <a:cs typeface="Times New Roman" pitchFamily="18" charset="0"/>
                        </a:rPr>
                        <a:t>До знакомства с Ольгой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Bookman Old Style" pitchFamily="18" charset="0"/>
                          <a:cs typeface="Times New Roman" pitchFamily="18" charset="0"/>
                        </a:rPr>
                        <a:t>После знакомства с Ольгой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Bookman Old Style" pitchFamily="18" charset="0"/>
                          <a:cs typeface="Times New Roman" pitchFamily="18" charset="0"/>
                        </a:rPr>
                        <a:t>После разрыва с Ольгой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 “Как шел домашний костюм Обломова к покойным чертам лица его и к изнеженному телу! На нем был халат из персидской материи… весьма поместительный, так что и Обломов мог дважды завернуться в него… Обломов всегда ходил дома без галстука и без жилета, потому что любил простор и приволье”.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“С этой минуты настойчивый взгляд Ольги не выходил из головы Обломова. Напрасно он во весь рост лег на спину, напрасно брал самые ленивые и покойные позы — не спится, да и только. И халат показался ему противен…”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“Илья Ильич почти не заметил, как Захар раздел его, стащил сапоги и накинул на него — халат!”</a:t>
                      </a:r>
                      <a:br>
                        <a:rPr kumimoji="0" lang="ru-RU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“–…что это ты не бросишь этого халата? Смотри, весь в заплатах!</a:t>
                      </a:r>
                      <a:br>
                        <a:rPr kumimoji="0" lang="ru-RU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– Привычка, Андрей; жаль расстаться”.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5EB1171-D150-4871-A4F4-4C85EB07A6CC}"/>
              </a:ext>
            </a:extLst>
          </p:cNvPr>
          <p:cNvSpPr txBox="1">
            <a:spLocks/>
          </p:cNvSpPr>
          <p:nvPr/>
        </p:nvSpPr>
        <p:spPr>
          <a:xfrm>
            <a:off x="1115616" y="214290"/>
            <a:ext cx="7776864" cy="694430"/>
          </a:xfrm>
          <a:prstGeom prst="rect">
            <a:avLst/>
          </a:prstGeom>
          <a:solidFill>
            <a:schemeClr val="bg2">
              <a:alpha val="47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b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DBF5F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Отношение к любимому халату</a:t>
            </a:r>
          </a:p>
        </p:txBody>
      </p:sp>
    </p:spTree>
  </p:cSld>
  <p:clrMapOvr>
    <a:masterClrMapping/>
  </p:clrMapOvr>
  <p:transition spd="slow"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235365D4-58D4-4735-B6F1-0A3AE1494F2C}"/>
              </a:ext>
            </a:extLst>
          </p:cNvPr>
          <p:cNvGraphicFramePr>
            <a:graphicFrameLocks/>
          </p:cNvGraphicFramePr>
          <p:nvPr/>
        </p:nvGraphicFramePr>
        <p:xfrm>
          <a:off x="323850" y="1196975"/>
          <a:ext cx="8715374" cy="5394940"/>
        </p:xfrm>
        <a:graphic>
          <a:graphicData uri="http://schemas.openxmlformats.org/drawingml/2006/table">
            <a:tbl>
              <a:tblPr/>
              <a:tblGrid>
                <a:gridCol w="2906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2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6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0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До знакомства с Ольгой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После знакомства с Ольгой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После разрыва с Ольгой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“Обломову и хотелось бы, чтоб было чисто, да он бы желал, чтоб это сделалось как-нибудь так, незаметно, само собой…”</a:t>
                      </a:r>
                      <a:br>
                        <a:rPr kumimoji="0" 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… Захар чуть ли не подумал: “Врешь! ты только мастер говорить мудреные да жалкие слова, а до пыли и до паутины тебе и дела нет”.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“… и пыль с паутиной нестерпима.</a:t>
                      </a:r>
                      <a:br>
                        <a:rPr kumimoji="0" 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Он велел вынести несколько дрянных картин, которые навязал ему какой-то покровитель бедных артистов; сам поправил штору, которая давно не поднималась, позвал </a:t>
                      </a:r>
                      <a:r>
                        <a:rPr kumimoji="0" lang="ru-RU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Анисью</a:t>
                      </a:r>
                      <a:r>
                        <a:rPr kumimoji="0" 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 и велел протереть окна, смахнуть паутину, а потом лег на бок и продумал с час — об Ольге”.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“Захар… если хотел, стирал пыль, а если не хотел, так </a:t>
                      </a:r>
                      <a:r>
                        <a:rPr kumimoji="0" lang="ru-RU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Анисья</a:t>
                      </a:r>
                      <a:r>
                        <a:rPr kumimoji="0" 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 влетит как вихрь и отчасти фартуком, отчасти голой рукой, почти носом, разом всё сдует, смахнет, сдернет, уберет и исчезнет; не то так сама хозяйка, когда Обломов выйдет в сад, заглянет к нему в комнату, найдет беспорядок, покачает головой и, ворча что-то про себя, уйдет”. 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1A3B031-754D-438B-A1EB-7AE88FDC6BD0}"/>
              </a:ext>
            </a:extLst>
          </p:cNvPr>
          <p:cNvSpPr txBox="1">
            <a:spLocks/>
          </p:cNvSpPr>
          <p:nvPr/>
        </p:nvSpPr>
        <p:spPr>
          <a:xfrm>
            <a:off x="1115616" y="214290"/>
            <a:ext cx="7776864" cy="694430"/>
          </a:xfrm>
          <a:prstGeom prst="rect">
            <a:avLst/>
          </a:prstGeom>
          <a:solidFill>
            <a:schemeClr val="bg2">
              <a:alpha val="47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b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DBF5F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Отношение к порядку в доме</a:t>
            </a:r>
          </a:p>
        </p:txBody>
      </p:sp>
    </p:spTree>
  </p:cSld>
  <p:clrMapOvr>
    <a:masterClrMapping/>
  </p:clrMapOvr>
  <p:transition spd="slow"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A6CA4EE2-44F9-4F50-B198-ACCB3AF09172}"/>
              </a:ext>
            </a:extLst>
          </p:cNvPr>
          <p:cNvGraphicFramePr>
            <a:graphicFrameLocks/>
          </p:cNvGraphicFramePr>
          <p:nvPr/>
        </p:nvGraphicFramePr>
        <p:xfrm>
          <a:off x="250825" y="765175"/>
          <a:ext cx="8715375" cy="5688013"/>
        </p:xfrm>
        <a:graphic>
          <a:graphicData uri="http://schemas.openxmlformats.org/drawingml/2006/table">
            <a:tbl>
              <a:tblPr/>
              <a:tblGrid>
                <a:gridCol w="2520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6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27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До знакомства с Ольгой</a:t>
                      </a:r>
                    </a:p>
                  </a:txBody>
                  <a:tcPr marL="91439" marR="91439" marT="45877" marB="458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После знакомства с Ольгой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1439" marR="91439" marT="45877" marB="458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После разрыва с Ольгой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1439" marR="91439" marT="45877" marB="458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(…)  он  никогда  не отдавался  в плен  красавицам, никогда  не был их рабом,  даже очень прилежным поклонником, уже  и потому, что к сближению с женщинами ведут  большие  хлопоты. Обломов больше ограничивался поклонением издали,  на почтительном расстоянии…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«Всё  ещё  смотрит!» —  подумал он, в смущении  оглядывая своё платье.</a:t>
                      </a:r>
                      <a:r>
                        <a:rPr lang="ru-RU" sz="1600" i="1" baseline="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i="1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Он  даже отёр лицо платком,  думая, не выпачкан</a:t>
                      </a:r>
                      <a:r>
                        <a:rPr lang="ru-RU" sz="1600" i="1" baseline="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i="1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ли у него  нос, трогал себя за галстук,  не развязался ли:  это  бывает  иногда с ним; нет, всё, кажется, в порядке, а она смотрит! (…) едва только  Обломов боязливо</a:t>
                      </a:r>
                      <a:r>
                        <a:rPr lang="ru-RU" sz="1600" i="1" baseline="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i="1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оборачивался в её сторону, с надеждой, авось она не смотрит, как встречал её  взгляд, исполненный  любопытства, но вместе такой добрый… Он  покраснел…  без  основания…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Он сближался с Агафьей  Матвеевной —  как будто  подвигался к огню, от которого становится всё теплее и теплее, но которого любить нельзя.  Тоски, бессонных  ночей,  сладких и горьких  слёз —  ничего не испытал  он.  Сидит и курит и глядит, как она шьёт, иногда  скажет что-нибудь или  ничего не скажет, а между тем покойно ему, ничего не надо, никуда не хочется.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01AA8C3-66D3-4FDC-8AE8-F97BA0028C95}"/>
              </a:ext>
            </a:extLst>
          </p:cNvPr>
          <p:cNvSpPr txBox="1">
            <a:spLocks/>
          </p:cNvSpPr>
          <p:nvPr/>
        </p:nvSpPr>
        <p:spPr>
          <a:xfrm>
            <a:off x="1115616" y="214290"/>
            <a:ext cx="7776864" cy="478406"/>
          </a:xfrm>
          <a:prstGeom prst="rect">
            <a:avLst/>
          </a:prstGeom>
          <a:solidFill>
            <a:schemeClr val="bg2">
              <a:alpha val="47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DBF5F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Отношение к женщине</a:t>
            </a:r>
          </a:p>
        </p:txBody>
      </p:sp>
    </p:spTree>
  </p:cSld>
  <p:clrMapOvr>
    <a:masterClrMapping/>
  </p:clrMapOvr>
  <p:transition spd="slow">
    <p:circl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35B67DE-C8B3-44CB-8EF3-D7AE78C8D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3108" y="285728"/>
            <a:ext cx="5986482" cy="571504"/>
          </a:xfrm>
          <a:solidFill>
            <a:schemeClr val="bg2">
              <a:alpha val="47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ru-RU" sz="2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Женские образы в романе</a:t>
            </a:r>
          </a:p>
        </p:txBody>
      </p:sp>
      <p:pic>
        <p:nvPicPr>
          <p:cNvPr id="9" name="Рисунок 8" descr="olga.jpg">
            <a:extLst>
              <a:ext uri="{FF2B5EF4-FFF2-40B4-BE49-F238E27FC236}">
                <a16:creationId xmlns:a16="http://schemas.microsoft.com/office/drawing/2014/main" id="{82FC6B2B-CC1D-47DD-9919-4619798B4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2500313"/>
            <a:ext cx="2786063" cy="3643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4D5500B-B67D-4740-8BC8-4191A1D47225}"/>
              </a:ext>
            </a:extLst>
          </p:cNvPr>
          <p:cNvSpPr/>
          <p:nvPr/>
        </p:nvSpPr>
        <p:spPr>
          <a:xfrm>
            <a:off x="1643063" y="6286500"/>
            <a:ext cx="3000375" cy="33813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Academy Condensed"/>
              </a:rPr>
              <a:t>Ольга.</a:t>
            </a:r>
            <a:r>
              <a:rPr lang="en-US" sz="1600" b="1" dirty="0">
                <a:latin typeface="Academy Condensed"/>
              </a:rPr>
              <a:t> </a:t>
            </a:r>
            <a:r>
              <a:rPr lang="ru-RU" sz="1600" dirty="0">
                <a:latin typeface="Academy Condensed"/>
              </a:rPr>
              <a:t>Н.В.Щеглов. </a:t>
            </a:r>
            <a:r>
              <a:rPr lang="en-US" sz="1600" dirty="0">
                <a:latin typeface="Academy Condensed"/>
              </a:rPr>
              <a:t>1979</a:t>
            </a:r>
            <a:endParaRPr lang="ru-RU" sz="1600" dirty="0">
              <a:latin typeface="Academy Condensed"/>
            </a:endParaRPr>
          </a:p>
        </p:txBody>
      </p:sp>
      <p:pic>
        <p:nvPicPr>
          <p:cNvPr id="11" name="Рисунок 10" descr="agafya.jpg">
            <a:extLst>
              <a:ext uri="{FF2B5EF4-FFF2-40B4-BE49-F238E27FC236}">
                <a16:creationId xmlns:a16="http://schemas.microsoft.com/office/drawing/2014/main" id="{82CB2DD6-BBDA-48BF-B39C-DB94BD10BE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728"/>
          <a:stretch>
            <a:fillRect/>
          </a:stretch>
        </p:blipFill>
        <p:spPr>
          <a:xfrm>
            <a:off x="5286375" y="2500313"/>
            <a:ext cx="2786063" cy="364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4DC1913-5DE5-430A-8C4B-70E779F3D15E}"/>
              </a:ext>
            </a:extLst>
          </p:cNvPr>
          <p:cNvSpPr/>
          <p:nvPr/>
        </p:nvSpPr>
        <p:spPr>
          <a:xfrm>
            <a:off x="5286375" y="6286500"/>
            <a:ext cx="3286125" cy="33813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Academy Condensed"/>
              </a:rPr>
              <a:t>Агафья Матвеевна. </a:t>
            </a:r>
            <a:r>
              <a:rPr lang="ru-RU" sz="1600" dirty="0">
                <a:latin typeface="Academy Condensed"/>
              </a:rPr>
              <a:t>Г.Мазурин</a:t>
            </a:r>
          </a:p>
        </p:txBody>
      </p:sp>
      <p:pic>
        <p:nvPicPr>
          <p:cNvPr id="39943" name="Picture 4">
            <a:extLst>
              <a:ext uri="{FF2B5EF4-FFF2-40B4-BE49-F238E27FC236}">
                <a16:creationId xmlns:a16="http://schemas.microsoft.com/office/drawing/2014/main" id="{F6577AD8-CDF0-413B-B917-53207656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000125"/>
            <a:ext cx="64008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434AE-4D1A-47A0-B2C7-677DB414C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166" y="285728"/>
            <a:ext cx="6629424" cy="857256"/>
          </a:xfrm>
          <a:solidFill>
            <a:schemeClr val="bg2">
              <a:alpha val="47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Высказывания критиков о героинях Гончарова</a:t>
            </a:r>
          </a:p>
        </p:txBody>
      </p:sp>
      <p:sp>
        <p:nvSpPr>
          <p:cNvPr id="37889" name="Rectangle 1">
            <a:extLst>
              <a:ext uri="{FF2B5EF4-FFF2-40B4-BE49-F238E27FC236}">
                <a16:creationId xmlns:a16="http://schemas.microsoft.com/office/drawing/2014/main" id="{23C33B65-908B-406A-875C-44DAD952C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1466850"/>
            <a:ext cx="7358062" cy="4710113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0" marR="0" lvl="0" indent="22860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об </a:t>
            </a:r>
            <a:r>
              <a:rPr kumimoji="0" lang="ru-RU" sz="15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Ольге Ильинской:</a:t>
            </a:r>
            <a:r>
              <a:rPr kumimoji="0" lang="ru-RU" sz="15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22860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И. Ф. Анненский:</a:t>
            </a:r>
            <a:r>
              <a:rPr kumimoji="0" lang="ru-RU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 «Ольга – миссионерка умеренная, уравновешенная. В ней не желание пострадать, а чувство долга… Миссия у нее скромная – разбудить спящую душу. Влюбилась она не в Обломова, а в свою мечту. Обломов… был лишь удобным объектом для ее девической мечты и игры в любовь».</a:t>
            </a:r>
            <a:endParaRPr kumimoji="0" lang="ru-RU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22860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Н. А. Добролюбов:</a:t>
            </a:r>
            <a:r>
              <a:rPr kumimoji="0" lang="ru-RU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 «Ольга представляет высший идеал, какой может теперь русский художник вызвать из теперешней русской жизни… от нее можно ожидать слóва, которое сожжет и развеет обломовщину».</a:t>
            </a:r>
            <a:endParaRPr kumimoji="0" lang="ru-RU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22860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Н. А. Добролюбов:</a:t>
            </a:r>
            <a:r>
              <a:rPr kumimoji="0" lang="ru-RU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 «Ольга бросила Обломова, когда перестала в него верить, она оставит и Штольца, ежели перестанет верить в него».</a:t>
            </a:r>
            <a:endParaRPr kumimoji="0" lang="ru-RU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22860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Times New Roman" pitchFamily="18" charset="0"/>
            </a:endParaRPr>
          </a:p>
          <a:p>
            <a:pPr marL="0" marR="0" lvl="0" indent="22860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об </a:t>
            </a:r>
            <a:r>
              <a:rPr kumimoji="0" lang="ru-RU" sz="15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Агафье Пшеницыной:</a:t>
            </a:r>
          </a:p>
          <a:p>
            <a:pPr marL="0" marR="0" lvl="0" indent="22860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Д. И. Писарев:</a:t>
            </a:r>
            <a:r>
              <a:rPr kumimoji="0" lang="ru-RU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 «…особенно замечательна вдова Пшеницына, в лице которой г. Гончаров воплотил чистое чувство, не возвышенное образованием и не основанное на сознании».</a:t>
            </a:r>
            <a:endParaRPr kumimoji="0" lang="ru-RU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22860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А. В. Дружинин:</a:t>
            </a:r>
            <a:r>
              <a:rPr kumimoji="0" lang="ru-RU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 «Агафья Матвеевна, тихая, преданная, всякую минуту готовая умереть за нашего друга, действительно загубила его [Обломова] вконец, навалила гробовой камень над всеми его стремлениями, ввергнула его в зияющую пучину…»</a:t>
            </a:r>
            <a:endParaRPr kumimoji="0" lang="ru-RU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367816"/>
      </p:ext>
    </p:extLst>
  </p:cSld>
  <p:clrMapOvr>
    <a:masterClrMapping/>
  </p:clrMapOvr>
  <p:transition spd="slow">
    <p:circl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8D9A0-596D-4CB3-B401-8719AEBD2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48" y="785794"/>
            <a:ext cx="2714644" cy="1714512"/>
          </a:xfrm>
          <a:solidFill>
            <a:schemeClr val="bg2">
              <a:alpha val="47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Сопоставительная характеристика героинь</a:t>
            </a:r>
          </a:p>
        </p:txBody>
      </p:sp>
      <p:pic>
        <p:nvPicPr>
          <p:cNvPr id="40963" name="Picture 3">
            <a:extLst>
              <a:ext uri="{FF2B5EF4-FFF2-40B4-BE49-F238E27FC236}">
                <a16:creationId xmlns:a16="http://schemas.microsoft.com/office/drawing/2014/main" id="{8F849BE1-1DE8-4B54-9D36-8D7C40706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0"/>
            <a:ext cx="5126037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olga_oblomov2.jpg">
            <a:extLst>
              <a:ext uri="{FF2B5EF4-FFF2-40B4-BE49-F238E27FC236}">
                <a16:creationId xmlns:a16="http://schemas.microsoft.com/office/drawing/2014/main" id="{C6C2A1CB-EE0C-47FD-83F7-3D58CEE2B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" y="3071813"/>
            <a:ext cx="2643188" cy="348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541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В романе появляется  женский образ.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514600"/>
            <a:ext cx="7498080" cy="3733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/>
              <a:t>От кого впервые Обломов услышал об Ольге Ильинской?</a:t>
            </a:r>
          </a:p>
          <a:p>
            <a:r>
              <a:rPr lang="ru-RU" sz="3600" b="1" dirty="0"/>
              <a:t>Что Штольц о ней говорит?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399" y="1126538"/>
            <a:ext cx="5797296" cy="89154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Ольга Ильинская и Агафья Пшеницына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628650" y="2125266"/>
          <a:ext cx="8234796" cy="3063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4932">
                  <a:extLst>
                    <a:ext uri="{9D8B030D-6E8A-4147-A177-3AD203B41FA5}">
                      <a16:colId xmlns:a16="http://schemas.microsoft.com/office/drawing/2014/main" val="3753276512"/>
                    </a:ext>
                  </a:extLst>
                </a:gridCol>
                <a:gridCol w="2744932">
                  <a:extLst>
                    <a:ext uri="{9D8B030D-6E8A-4147-A177-3AD203B41FA5}">
                      <a16:colId xmlns:a16="http://schemas.microsoft.com/office/drawing/2014/main" val="3061744121"/>
                    </a:ext>
                  </a:extLst>
                </a:gridCol>
                <a:gridCol w="2744932">
                  <a:extLst>
                    <a:ext uri="{9D8B030D-6E8A-4147-A177-3AD203B41FA5}">
                      <a16:colId xmlns:a16="http://schemas.microsoft.com/office/drawing/2014/main" val="2091575174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Ольга Ильинская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Агафья </a:t>
                      </a:r>
                      <a:r>
                        <a:rPr lang="ru-RU" sz="2400" dirty="0" err="1"/>
                        <a:t>Пщеницына</a:t>
                      </a:r>
                      <a:endParaRPr lang="ru-RU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77821047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ru-RU" sz="2100" b="1" dirty="0"/>
                        <a:t>Портрет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07368618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ru-RU" sz="2100" b="1" dirty="0"/>
                        <a:t>Образ жизни (занятия)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9929095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ru-RU" sz="2100" b="1" dirty="0"/>
                        <a:t>Черты характера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2311156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ru-RU" sz="2100" b="1" dirty="0"/>
                        <a:t>Любовь к Обломову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1048987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endParaRPr lang="ru-RU" sz="2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38325999"/>
                  </a:ext>
                </a:extLst>
              </a:tr>
            </a:tbl>
          </a:graphicData>
        </a:graphic>
      </p:graphicFrame>
      <p:sp>
        <p:nvSpPr>
          <p:cNvPr id="6" name="Стрелка вправо с вырезом 5">
            <a:hlinkClick r:id="rId2" action="ppaction://hlinksldjump"/>
          </p:cNvPr>
          <p:cNvSpPr/>
          <p:nvPr/>
        </p:nvSpPr>
        <p:spPr>
          <a:xfrm rot="10800000">
            <a:off x="368136" y="5392747"/>
            <a:ext cx="1226128" cy="395732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ru-RU" sz="135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E027408-B0A6-C346-9969-8C57F4CF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0482" y="5590613"/>
            <a:ext cx="4425892" cy="240030"/>
          </a:xfrm>
        </p:spPr>
        <p:txBody>
          <a:bodyPr/>
          <a:lstStyle/>
          <a:p>
            <a:pPr defTabSz="342900"/>
            <a:r>
              <a:rPr lang="en" dirty="0">
                <a:solidFill>
                  <a:srgbClr val="000000">
                    <a:alpha val="70000"/>
                  </a:srgbClr>
                </a:solidFill>
                <a:latin typeface="Gill Sans MT" panose="020B0502020104020203"/>
              </a:rPr>
              <a:t>@</a:t>
            </a:r>
            <a:r>
              <a:rPr lang="en" dirty="0" err="1">
                <a:solidFill>
                  <a:srgbClr val="000000">
                    <a:alpha val="70000"/>
                  </a:srgbClr>
                </a:solidFill>
                <a:latin typeface="Gill Sans MT" panose="020B0502020104020203"/>
              </a:rPr>
              <a:t>gorbunova.lyubov</a:t>
            </a:r>
            <a:r>
              <a:rPr lang="en" dirty="0">
                <a:solidFill>
                  <a:srgbClr val="000000">
                    <a:alpha val="70000"/>
                  </a:srgbClr>
                </a:solidFill>
                <a:latin typeface="Gill Sans MT" panose="020B0502020104020203"/>
              </a:rPr>
              <a:t>_</a:t>
            </a:r>
            <a:endParaRPr lang="ru-RU" dirty="0">
              <a:solidFill>
                <a:srgbClr val="000000">
                  <a:alpha val="70000"/>
                </a:srgb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1316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8315"/>
            <a:ext cx="7886700" cy="46740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Ольга Ильинская и Агафья Пшеницына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375398"/>
              </p:ext>
            </p:extLst>
          </p:nvPr>
        </p:nvGraphicFramePr>
        <p:xfrm>
          <a:off x="140277" y="876502"/>
          <a:ext cx="8863446" cy="53873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36123">
                  <a:extLst>
                    <a:ext uri="{9D8B030D-6E8A-4147-A177-3AD203B41FA5}">
                      <a16:colId xmlns:a16="http://schemas.microsoft.com/office/drawing/2014/main" val="375327651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061744121"/>
                    </a:ext>
                  </a:extLst>
                </a:gridCol>
                <a:gridCol w="3669723">
                  <a:extLst>
                    <a:ext uri="{9D8B030D-6E8A-4147-A177-3AD203B41FA5}">
                      <a16:colId xmlns:a16="http://schemas.microsoft.com/office/drawing/2014/main" val="2091575174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FF0000"/>
                          </a:solidFill>
                        </a:rPr>
                        <a:t>Ольга Ильинская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FF0000"/>
                          </a:solidFill>
                        </a:rPr>
                        <a:t>Агафья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</a:rPr>
                        <a:t>Пщеницына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77821047"/>
                  </a:ext>
                </a:extLst>
              </a:tr>
              <a:tr h="1508558">
                <a:tc>
                  <a:txBody>
                    <a:bodyPr/>
                    <a:lstStyle/>
                    <a:p>
                      <a:r>
                        <a:rPr lang="ru-RU" sz="2100" b="1" dirty="0"/>
                        <a:t>Портрет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«артистически созданное существо», «если её обратить в статую,</a:t>
                      </a:r>
                      <a:r>
                        <a:rPr lang="ru-RU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она была бы статуя грации и гармонии», «зоркий», «ничего не пропускающий» взгляд, в котором светилось «присутствие говорящей мысли».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«была очень бела и полна в лице, так что румянец, кажется, не мог пробиться сквозь щёки», «глаза серовато-простодушные, как и всё выражение лица», «руки белые, но жесткие, с выступающими наружу крупными узлами синих жил».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07368618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r>
                        <a:rPr lang="ru-RU" sz="2100" b="1" dirty="0"/>
                        <a:t>Образ жизни (занятия)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Любит музыку, природу. Испытывает жажду постоянной деятельности. Всё интересно.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Интересы ограничены домашним хозяйством.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99290951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ru-RU" sz="2100" b="1" dirty="0"/>
                        <a:t>Черты характера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Пытливый ум. Самолюбива, горда, властна.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Умственно не развита. Скромна. Неразговорчива.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23111561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ru-RU" sz="2100" b="1" dirty="0"/>
                        <a:t>Любовь к Обломову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Любовь –долг, хочет изменить Обломова, вернуть его к жизни.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Любовь-обожание. Принимает Обломова таким, какой есть.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1048987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1B035C8-29E5-41D6-B027-04ED9A3C1B75}"/>
              </a:ext>
            </a:extLst>
          </p:cNvPr>
          <p:cNvSpPr/>
          <p:nvPr/>
        </p:nvSpPr>
        <p:spPr>
          <a:xfrm>
            <a:off x="5334000" y="1384852"/>
            <a:ext cx="3657600" cy="2438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69AB824-F678-47CB-9C4C-80E274128512}"/>
              </a:ext>
            </a:extLst>
          </p:cNvPr>
          <p:cNvSpPr/>
          <p:nvPr/>
        </p:nvSpPr>
        <p:spPr>
          <a:xfrm>
            <a:off x="1654338" y="1384852"/>
            <a:ext cx="3657600" cy="2438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3A0AAF8-30F2-4341-8B1F-8502996174DA}"/>
              </a:ext>
            </a:extLst>
          </p:cNvPr>
          <p:cNvSpPr/>
          <p:nvPr/>
        </p:nvSpPr>
        <p:spPr>
          <a:xfrm>
            <a:off x="1703469" y="3861149"/>
            <a:ext cx="3559338" cy="94090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599DA2-4FA2-47E9-9C27-F0016E2FDB4E}"/>
              </a:ext>
            </a:extLst>
          </p:cNvPr>
          <p:cNvSpPr/>
          <p:nvPr/>
        </p:nvSpPr>
        <p:spPr>
          <a:xfrm>
            <a:off x="5334000" y="3861148"/>
            <a:ext cx="3559338" cy="94090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9E96285-D738-455D-9FCE-7F4B5E700BB1}"/>
              </a:ext>
            </a:extLst>
          </p:cNvPr>
          <p:cNvSpPr/>
          <p:nvPr/>
        </p:nvSpPr>
        <p:spPr>
          <a:xfrm>
            <a:off x="1750416" y="4873081"/>
            <a:ext cx="3354984" cy="60006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91EB4D6-BDA5-415F-8A0D-C4F9F7CDF788}"/>
              </a:ext>
            </a:extLst>
          </p:cNvPr>
          <p:cNvSpPr/>
          <p:nvPr/>
        </p:nvSpPr>
        <p:spPr>
          <a:xfrm>
            <a:off x="5485308" y="4932880"/>
            <a:ext cx="3354984" cy="60006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C02E522-D29D-4809-93B5-451F22DC3A21}"/>
              </a:ext>
            </a:extLst>
          </p:cNvPr>
          <p:cNvSpPr/>
          <p:nvPr/>
        </p:nvSpPr>
        <p:spPr>
          <a:xfrm>
            <a:off x="1716721" y="5681464"/>
            <a:ext cx="3354984" cy="60006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CAFA967-BE54-43D2-8B92-5A6E605D4C9A}"/>
              </a:ext>
            </a:extLst>
          </p:cNvPr>
          <p:cNvSpPr/>
          <p:nvPr/>
        </p:nvSpPr>
        <p:spPr>
          <a:xfrm>
            <a:off x="5386726" y="5672619"/>
            <a:ext cx="3354984" cy="60006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95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301753"/>
            <a:ext cx="84616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 у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Пщеницыной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напоминала Илье Ильичу его родную Обломовку. Было тепло, покойно и сытно.  Агафья Матвеевна Пшеницына – женщина, олицетворяющая ту умиротворенность, о которой мечтал Обломов.  Она его вернула к прежней бездейственной жизни. Неслучайно  однажды он обнаруживает себя всё в том же халате, который именно Агафья Матвеевна заботливо «починила» и постирала. </a:t>
            </a:r>
          </a:p>
          <a:p>
            <a:pPr defTabSz="342900"/>
            <a:endParaRPr lang="ru-RU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42900"/>
            <a:endParaRPr lang="ru-RU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304" y="3733800"/>
            <a:ext cx="3279612" cy="3014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713AE6E4-823D-BA48-BDCA-BD96802D4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r>
              <a:rPr lang="en">
                <a:solidFill>
                  <a:srgbClr val="000000">
                    <a:alpha val="70000"/>
                  </a:srgbClr>
                </a:solidFill>
                <a:latin typeface="Gill Sans MT" panose="020B0502020104020203"/>
              </a:rPr>
              <a:t>@gorbunova.lyubov_</a:t>
            </a:r>
            <a:endParaRPr lang="ru-RU">
              <a:solidFill>
                <a:srgbClr val="000000">
                  <a:alpha val="70000"/>
                </a:srgb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1503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2269390" cy="326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43200" y="609600"/>
            <a:ext cx="594117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Ильинская выходит замуж за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Штольца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Парадоксально, что устроенный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Штольцем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тихий уголок на крымском берегу напоминает старую Обломовку.  Такое ощущение возникает и у самой Ольги. </a:t>
            </a:r>
          </a:p>
          <a:p>
            <a:pPr defTabSz="342900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героиня оказывается глубже не только Обломова, не сумевшего пройти испытание её любовью, но и глубже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Штольца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браке с ним она испытывает неудовлетворённость и жажду настоящей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855548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7067" y="1573326"/>
            <a:ext cx="4317423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«...Вечная тишина, ленивое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переползание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изо дня в день тихо остановили машину жизни. Илья Ильич скончался, по-видимому, без боли, без мучений, как будто остановились часы, которые забыли завести»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82" y="1428750"/>
            <a:ext cx="2566555" cy="3252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29DF19C-0EFA-6F4A-ABE7-198CFCA14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5733" y="3789564"/>
            <a:ext cx="4814659" cy="891540"/>
          </a:xfrm>
        </p:spPr>
        <p:txBody>
          <a:bodyPr/>
          <a:lstStyle/>
          <a:p>
            <a:r>
              <a:rPr lang="ru-RU" b="1" dirty="0"/>
              <a:t>Был ли счастлив обломов?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8932E97-493E-F643-9F81-B35C1C671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r>
              <a:rPr lang="en">
                <a:solidFill>
                  <a:srgbClr val="000000">
                    <a:alpha val="70000"/>
                  </a:srgbClr>
                </a:solidFill>
                <a:latin typeface="Gill Sans MT" panose="020B0502020104020203"/>
              </a:rPr>
              <a:t>@gorbunova.lyubov_</a:t>
            </a:r>
            <a:endParaRPr lang="ru-RU">
              <a:solidFill>
                <a:srgbClr val="000000">
                  <a:alpha val="70000"/>
                </a:srgb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1588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Подумаем над текстом..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57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Была ли  это любовь?</a:t>
            </a:r>
          </a:p>
          <a:p>
            <a:r>
              <a:rPr lang="ru-RU" b="1" dirty="0"/>
              <a:t>Если это была  любовь, за что Ольга полюбила Обломова?</a:t>
            </a:r>
          </a:p>
          <a:p>
            <a:r>
              <a:rPr lang="ru-RU" b="1" dirty="0"/>
              <a:t>Возможно ли  счастье  для  них?  Есть ли у них будущее?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445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Есть мнение, что..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05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образ   Ольги  Ильинской можно  назвать  несомненной удачей  Гончарова-психолога. </a:t>
            </a:r>
          </a:p>
          <a:p>
            <a:r>
              <a:rPr lang="ru-RU" sz="4000" b="1" dirty="0">
                <a:solidFill>
                  <a:srgbClr val="002060"/>
                </a:solidFill>
              </a:rPr>
              <a:t>В  нем воплотились не только лучшие  черты  русской женщины, но и все лучшее, что видел писатель в русском человеке вообще. </a:t>
            </a:r>
            <a:br>
              <a:rPr lang="ru-RU" sz="4000" b="1" dirty="0">
                <a:solidFill>
                  <a:srgbClr val="002060"/>
                </a:solidFill>
              </a:rPr>
            </a:b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7921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/>
              <a:t>Штольц  и автор об Ольге: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67200" y="1447800"/>
            <a:ext cx="4666488" cy="5410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Ольга – «очаровательное дитя»</a:t>
            </a:r>
          </a:p>
          <a:p>
            <a:r>
              <a:rPr lang="ru-RU" b="1" dirty="0">
                <a:solidFill>
                  <a:srgbClr val="002060"/>
                </a:solidFill>
              </a:rPr>
              <a:t>Лукавая, задорная, умная,  глубоко чувствующая,  достаточно хороша собой, образованная</a:t>
            </a:r>
          </a:p>
          <a:p>
            <a:r>
              <a:rPr lang="ru-RU" b="1" dirty="0">
                <a:solidFill>
                  <a:srgbClr val="002060"/>
                </a:solidFill>
              </a:rPr>
              <a:t>Характер сложился в эпоху эмансипации</a:t>
            </a:r>
            <a:r>
              <a:rPr lang="ru-RU" dirty="0"/>
              <a:t>..</a:t>
            </a:r>
          </a:p>
        </p:txBody>
      </p:sp>
      <p:pic>
        <p:nvPicPr>
          <p:cNvPr id="5122" name="Picture 2" descr="C:\Users\я\Desktop\обломов\Ol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4247621" cy="5257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207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Всего в нескольких деталях дает И. А. Гончаров портрет своей героини: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57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“Ольга в строгом смысле не была красавица, то есть не было ни белизны в ней, ни яркого колорита щек и губ, и глаза не горели лучами внутреннего огня... Но если б ее обратить в статую, она была бы статуя грации и гармонии”  </a:t>
            </a:r>
          </a:p>
        </p:txBody>
      </p:sp>
    </p:spTree>
  </p:cSld>
  <p:clrMapOvr>
    <a:masterClrMapping/>
  </p:clrMapOvr>
  <p:transition spd="med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650480" cy="1905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/>
              <a:t>Автор выделяет в ней отсутствие искусственности, красоту не застывшую, а живую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2286000"/>
            <a:ext cx="7638288" cy="3962400"/>
          </a:xfrm>
        </p:spPr>
        <p:txBody>
          <a:bodyPr/>
          <a:lstStyle/>
          <a:p>
            <a:r>
              <a:rPr lang="ru-RU" b="1" dirty="0"/>
              <a:t> “В редкой девице  встретишь такую простоту и естественную свободу взгляда, слова, поступка... </a:t>
            </a:r>
          </a:p>
          <a:p>
            <a:r>
              <a:rPr lang="ru-RU" b="1" dirty="0"/>
              <a:t>Ни жеманства, ни кокетства, никакой лжи, никакой мишуры, ни умысла”. </a:t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C:\Users\я\Desktop\обломов\с Ольг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953000"/>
            <a:ext cx="2540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 fontScale="90000"/>
          </a:bodyPr>
          <a:lstStyle/>
          <a:p>
            <a:r>
              <a:rPr lang="ru-RU" dirty="0"/>
              <a:t> Ольга чужая в своей среде.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990600"/>
            <a:ext cx="7943088" cy="3048000"/>
          </a:xfrm>
        </p:spPr>
        <p:txBody>
          <a:bodyPr>
            <a:normAutofit/>
          </a:bodyPr>
          <a:lstStyle/>
          <a:p>
            <a:r>
              <a:rPr lang="ru-RU" dirty="0"/>
              <a:t>   </a:t>
            </a:r>
            <a:r>
              <a:rPr lang="ru-RU" b="1" dirty="0"/>
              <a:t>Но она не жертва, потому что в ней есть и ум, и решительность, чтобы отстаивать   свою жизненную позицию, </a:t>
            </a:r>
          </a:p>
          <a:p>
            <a:r>
              <a:rPr lang="ru-RU" b="1" dirty="0"/>
              <a:t>Её  поведение  не ориентировано на общепринятые нормы.  </a:t>
            </a:r>
          </a:p>
        </p:txBody>
      </p:sp>
      <p:pic>
        <p:nvPicPr>
          <p:cNvPr id="8194" name="Picture 2" descr="C:\Users\я\Desktop\обломов\3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599" y="3581400"/>
            <a:ext cx="5859613" cy="3276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9351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Знаком ли вам такой тип женщин? По жизни,   по фильмам, или по произведениям?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362200"/>
            <a:ext cx="7498080" cy="3886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b="1" dirty="0"/>
              <a:t>Легко ли таким женщинам? Почему?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олнцестояние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230</TotalTime>
  <Words>2580</Words>
  <Application>Microsoft Office PowerPoint</Application>
  <PresentationFormat>Экран (4:3)</PresentationFormat>
  <Paragraphs>162</Paragraphs>
  <Slides>35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35</vt:i4>
      </vt:variant>
    </vt:vector>
  </HeadingPairs>
  <TitlesOfParts>
    <vt:vector size="51" baseType="lpstr">
      <vt:lpstr>Academy Condensed</vt:lpstr>
      <vt:lpstr>Arial</vt:lpstr>
      <vt:lpstr>Bookman Old Style</vt:lpstr>
      <vt:lpstr>Calibri</vt:lpstr>
      <vt:lpstr>Corbel</vt:lpstr>
      <vt:lpstr>Georgia</vt:lpstr>
      <vt:lpstr>Gill Sans MT</vt:lpstr>
      <vt:lpstr>Times</vt:lpstr>
      <vt:lpstr>Times New Roman</vt:lpstr>
      <vt:lpstr>Trebuchet MS</vt:lpstr>
      <vt:lpstr>Verdana</vt:lpstr>
      <vt:lpstr>Wingdings 2</vt:lpstr>
      <vt:lpstr>Солнцестояние</vt:lpstr>
      <vt:lpstr>Городская</vt:lpstr>
      <vt:lpstr>1_Солнцестояние</vt:lpstr>
      <vt:lpstr>Посылка</vt:lpstr>
      <vt:lpstr>Презентация PowerPoint</vt:lpstr>
      <vt:lpstr>Обломов   и Ольга Ильинская.</vt:lpstr>
      <vt:lpstr>В романе появляется  женский образ.</vt:lpstr>
      <vt:lpstr>Есть мнение, что..</vt:lpstr>
      <vt:lpstr>Штольц  и автор об Ольге:</vt:lpstr>
      <vt:lpstr>Всего в нескольких деталях дает И. А. Гончаров портрет своей героини:</vt:lpstr>
      <vt:lpstr>Автор выделяет в ней отсутствие искусственности, красоту не застывшую, а живую</vt:lpstr>
      <vt:lpstr> Ольга чужая в своей среде. </vt:lpstr>
      <vt:lpstr>Знаком ли вам такой тип женщин? По жизни,   по фильмам, или по произведениям?</vt:lpstr>
      <vt:lpstr>Пришло чувство…</vt:lpstr>
      <vt:lpstr>Что узнаем об Ольге..</vt:lpstr>
      <vt:lpstr>Для чего  Штольц решил познакомить Обломова с Ольгой? Как он сам относился к Ольге? </vt:lpstr>
      <vt:lpstr>Что же увидела  Ольга в Обломове? </vt:lpstr>
      <vt:lpstr>За что ОЛЬГА полюбила ОБЛОМОВА?</vt:lpstr>
      <vt:lpstr>План возрождения Обломова: </vt:lpstr>
      <vt:lpstr>Сумела ли она его изменить?</vt:lpstr>
      <vt:lpstr>Он ходит в библиотеки, ищет по её  просьбе книги, пересказывает их, взбирается в гору ради цветочка Ольге</vt:lpstr>
      <vt:lpstr>Презентация PowerPoint</vt:lpstr>
      <vt:lpstr>Почему Ольга и Обломов не смогли быть вместе?</vt:lpstr>
      <vt:lpstr>Презентация PowerPoint</vt:lpstr>
      <vt:lpstr>Презентация PowerPoint</vt:lpstr>
      <vt:lpstr>Презентация PowerPoint</vt:lpstr>
      <vt:lpstr> Отношение к любимому дивану</vt:lpstr>
      <vt:lpstr>Презентация PowerPoint</vt:lpstr>
      <vt:lpstr>Презентация PowerPoint</vt:lpstr>
      <vt:lpstr>Презентация PowerPoint</vt:lpstr>
      <vt:lpstr>Женские образы в романе</vt:lpstr>
      <vt:lpstr>Высказывания критиков о героинях Гончарова</vt:lpstr>
      <vt:lpstr>Сопоставительная характеристика героинь</vt:lpstr>
      <vt:lpstr>Ольга Ильинская и Агафья Пшеницына</vt:lpstr>
      <vt:lpstr>Ольга Ильинская и Агафья Пшеницына</vt:lpstr>
      <vt:lpstr>Презентация PowerPoint</vt:lpstr>
      <vt:lpstr>Презентация PowerPoint</vt:lpstr>
      <vt:lpstr>Был ли счастлив обломов?</vt:lpstr>
      <vt:lpstr>Подумаем над текстом..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Обломов и Ольга Ильинская</dc:title>
  <dc:creator>Катёна</dc:creator>
  <cp:lastModifiedBy>iliada rame</cp:lastModifiedBy>
  <cp:revision>65</cp:revision>
  <dcterms:created xsi:type="dcterms:W3CDTF">2011-11-23T09:04:43Z</dcterms:created>
  <dcterms:modified xsi:type="dcterms:W3CDTF">2025-05-09T11:33:52Z</dcterms:modified>
</cp:coreProperties>
</file>