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8" r:id="rId4"/>
    <p:sldId id="260" r:id="rId5"/>
    <p:sldId id="261" r:id="rId6"/>
    <p:sldId id="262" r:id="rId7"/>
    <p:sldId id="264" r:id="rId8"/>
    <p:sldId id="267" r:id="rId9"/>
    <p:sldId id="266" r:id="rId10"/>
    <p:sldId id="268" r:id="rId11"/>
    <p:sldId id="265" r:id="rId12"/>
    <p:sldId id="257" r:id="rId13"/>
    <p:sldId id="263"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2" d="100"/>
          <a:sy n="62" d="100"/>
        </p:scale>
        <p:origin x="-1356" y="-6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AFF5AC90-F73C-405F-9D09-4B8CD081D0D8}" type="datetimeFigureOut">
              <a:rPr lang="ru-RU" smtClean="0"/>
              <a:pPr/>
              <a:t>17.01.2021</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574F8409-6271-4025-A377-104B8F0649E6}"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FF5AC90-F73C-405F-9D09-4B8CD081D0D8}" type="datetimeFigureOut">
              <a:rPr lang="ru-RU" smtClean="0"/>
              <a:pPr/>
              <a:t>17.01.2021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74F8409-6271-4025-A377-104B8F0649E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FF5AC90-F73C-405F-9D09-4B8CD081D0D8}" type="datetimeFigureOut">
              <a:rPr lang="ru-RU" smtClean="0"/>
              <a:pPr/>
              <a:t>17.01.2021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74F8409-6271-4025-A377-104B8F0649E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FF5AC90-F73C-405F-9D09-4B8CD081D0D8}" type="datetimeFigureOut">
              <a:rPr lang="ru-RU" smtClean="0"/>
              <a:pPr/>
              <a:t>17.01.2021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74F8409-6271-4025-A377-104B8F0649E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FF5AC90-F73C-405F-9D09-4B8CD081D0D8}" type="datetimeFigureOut">
              <a:rPr lang="ru-RU" smtClean="0"/>
              <a:pPr/>
              <a:t>17.01.2021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74F8409-6271-4025-A377-104B8F0649E6}"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FF5AC90-F73C-405F-9D09-4B8CD081D0D8}" type="datetimeFigureOut">
              <a:rPr lang="ru-RU" smtClean="0"/>
              <a:pPr/>
              <a:t>17.01.2021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74F8409-6271-4025-A377-104B8F0649E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FF5AC90-F73C-405F-9D09-4B8CD081D0D8}" type="datetimeFigureOut">
              <a:rPr lang="ru-RU" smtClean="0"/>
              <a:pPr/>
              <a:t>17.01.2021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574F8409-6271-4025-A377-104B8F0649E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FF5AC90-F73C-405F-9D09-4B8CD081D0D8}" type="datetimeFigureOut">
              <a:rPr lang="ru-RU" smtClean="0"/>
              <a:pPr/>
              <a:t>17.01.2021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574F8409-6271-4025-A377-104B8F0649E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AFF5AC90-F73C-405F-9D09-4B8CD081D0D8}" type="datetimeFigureOut">
              <a:rPr lang="ru-RU" smtClean="0"/>
              <a:pPr/>
              <a:t>17.01.2021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574F8409-6271-4025-A377-104B8F0649E6}"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FF5AC90-F73C-405F-9D09-4B8CD081D0D8}" type="datetimeFigureOut">
              <a:rPr lang="ru-RU" smtClean="0"/>
              <a:pPr/>
              <a:t>17.01.2021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74F8409-6271-4025-A377-104B8F0649E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AFF5AC90-F73C-405F-9D09-4B8CD081D0D8}" type="datetimeFigureOut">
              <a:rPr lang="ru-RU" smtClean="0"/>
              <a:pPr/>
              <a:t>17.01.2021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74F8409-6271-4025-A377-104B8F0649E6}"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FF5AC90-F73C-405F-9D09-4B8CD081D0D8}" type="datetimeFigureOut">
              <a:rPr lang="ru-RU" smtClean="0"/>
              <a:pPr/>
              <a:t>17.01.2021</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74F8409-6271-4025-A377-104B8F0649E6}"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4414" y="1428736"/>
            <a:ext cx="7243786" cy="2428891"/>
          </a:xfrm>
        </p:spPr>
        <p:txBody>
          <a:bodyPr>
            <a:normAutofit fontScale="90000"/>
          </a:bodyPr>
          <a:lstStyle/>
          <a:p>
            <a:r>
              <a:rPr lang="ru-RU" b="1" i="1" dirty="0" smtClean="0">
                <a:solidFill>
                  <a:srgbClr val="0070C0"/>
                </a:solidFill>
              </a:rPr>
              <a:t>             Мастер -  класс</a:t>
            </a:r>
            <a:r>
              <a:rPr lang="ru-RU" i="1" dirty="0" smtClean="0">
                <a:solidFill>
                  <a:srgbClr val="0070C0"/>
                </a:solidFill>
              </a:rPr>
              <a:t/>
            </a:r>
            <a:br>
              <a:rPr lang="ru-RU" i="1" dirty="0" smtClean="0">
                <a:solidFill>
                  <a:srgbClr val="0070C0"/>
                </a:solidFill>
              </a:rPr>
            </a:br>
            <a:r>
              <a:rPr lang="ru-RU" b="1" i="1" dirty="0" smtClean="0">
                <a:solidFill>
                  <a:srgbClr val="0070C0"/>
                </a:solidFill>
              </a:rPr>
              <a:t>«</a:t>
            </a:r>
            <a:r>
              <a:rPr lang="ru-RU" b="1" i="1" dirty="0">
                <a:solidFill>
                  <a:srgbClr val="0070C0"/>
                </a:solidFill>
              </a:rPr>
              <a:t>Декоративный   интерьер  из  одноразовых  ложек </a:t>
            </a:r>
            <a:r>
              <a:rPr lang="ru-RU" b="1" i="1" dirty="0" smtClean="0">
                <a:solidFill>
                  <a:srgbClr val="0070C0"/>
                </a:solidFill>
              </a:rPr>
              <a:t> и  вилок».</a:t>
            </a:r>
            <a:r>
              <a:rPr lang="ru-RU" i="1" dirty="0">
                <a:solidFill>
                  <a:srgbClr val="0070C0"/>
                </a:solidFill>
              </a:rPr>
              <a:t/>
            </a:r>
            <a:br>
              <a:rPr lang="ru-RU" i="1" dirty="0">
                <a:solidFill>
                  <a:srgbClr val="0070C0"/>
                </a:solidFill>
              </a:rPr>
            </a:br>
            <a:endParaRPr lang="ru-RU" i="1" dirty="0">
              <a:solidFill>
                <a:srgbClr val="0070C0"/>
              </a:solidFill>
            </a:endParaRPr>
          </a:p>
        </p:txBody>
      </p:sp>
      <p:sp>
        <p:nvSpPr>
          <p:cNvPr id="23554" name="AutoShape 2" descr="https://www.maam.ru/upload/blogs/cc310938073dc1ed457622326867299e.jpg.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5929322" y="6000768"/>
            <a:ext cx="3214679" cy="523220"/>
          </a:xfrm>
          <a:prstGeom prst="rect">
            <a:avLst/>
          </a:prstGeom>
        </p:spPr>
        <p:txBody>
          <a:bodyPr wrap="square">
            <a:spAutoFit/>
          </a:bodyPr>
          <a:lstStyle/>
          <a:p>
            <a:r>
              <a:rPr lang="ru-RU" sz="1400" dirty="0" smtClean="0"/>
              <a:t>Воспитатель: С.Н. Моргунова</a:t>
            </a:r>
          </a:p>
          <a:p>
            <a:r>
              <a:rPr lang="ru-RU" sz="1400" dirty="0" smtClean="0"/>
              <a:t>МБДОУ «Детский сад №4 г.о. Шатура»</a:t>
            </a:r>
            <a:endParaRPr lang="ru-RU" sz="1400" dirty="0"/>
          </a:p>
        </p:txBody>
      </p:sp>
      <p:pic>
        <p:nvPicPr>
          <p:cNvPr id="8" name="Picture 2" descr="http://animashki.kak2z.org/pic/21/liniia-1132.gif"/>
          <p:cNvPicPr>
            <a:picLocks noChangeAspect="1" noChangeArrowheads="1" noCrop="1"/>
          </p:cNvPicPr>
          <p:nvPr/>
        </p:nvPicPr>
        <p:blipFill>
          <a:blip r:embed="rId2"/>
          <a:srcRect/>
          <a:stretch>
            <a:fillRect/>
          </a:stretch>
        </p:blipFill>
        <p:spPr bwMode="auto">
          <a:xfrm>
            <a:off x="1000100" y="4071942"/>
            <a:ext cx="7929618" cy="85725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C:\Documents and Settings\user\Мои документы\Downloads\IMG_20210105_130553.jpg"/>
          <p:cNvPicPr/>
          <p:nvPr/>
        </p:nvPicPr>
        <p:blipFill>
          <a:blip r:embed="rId2"/>
          <a:srcRect/>
          <a:stretch>
            <a:fillRect/>
          </a:stretch>
        </p:blipFill>
        <p:spPr bwMode="auto">
          <a:xfrm>
            <a:off x="2143108" y="1357298"/>
            <a:ext cx="6357982" cy="4857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Прямоугольник 6"/>
          <p:cNvSpPr/>
          <p:nvPr/>
        </p:nvSpPr>
        <p:spPr>
          <a:xfrm>
            <a:off x="1428729" y="1"/>
            <a:ext cx="7715272" cy="1200329"/>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3600" b="1" cap="none" spc="0" dirty="0" smtClean="0">
                <a:ln/>
                <a:solidFill>
                  <a:schemeClr val="accent3"/>
                </a:solidFill>
                <a:effectLst/>
              </a:rPr>
              <a:t>Выставка поделок из  одноразовых  ложек  и  вилок.</a:t>
            </a:r>
            <a:endParaRPr lang="ru-RU" sz="3600" b="1" cap="none" spc="0" dirty="0">
              <a:ln/>
              <a:solidFill>
                <a:schemeClr val="accent3"/>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1435608" y="571480"/>
            <a:ext cx="7498080" cy="5676920"/>
          </a:xfrm>
        </p:spPr>
        <p:txBody>
          <a:bodyPr>
            <a:normAutofit/>
          </a:bodyPr>
          <a:lstStyle/>
          <a:p>
            <a:r>
              <a:rPr lang="ru-RU" sz="2400" dirty="0" smtClean="0"/>
              <a:t>Часы для   украшения  интерьера</a:t>
            </a:r>
          </a:p>
          <a:p>
            <a:r>
              <a:rPr lang="ru-RU" sz="2400" dirty="0" smtClean="0"/>
              <a:t>Веер  можно  использовать  в качестве подарка на любой  праздник</a:t>
            </a:r>
          </a:p>
          <a:p>
            <a:r>
              <a:rPr lang="ru-RU" sz="2400" dirty="0" smtClean="0"/>
              <a:t>Поднос  модно использовать  сюжетных играх</a:t>
            </a:r>
          </a:p>
          <a:p>
            <a:r>
              <a:rPr lang="ru-RU" sz="2400" dirty="0" smtClean="0"/>
              <a:t>Ёлочка,  подарок на  новый год</a:t>
            </a:r>
          </a:p>
          <a:p>
            <a:r>
              <a:rPr lang="ru-RU" sz="2400" dirty="0" smtClean="0"/>
              <a:t>Подсвечник  подойдёт  как  к  новому год к так и  к рождеству христову</a:t>
            </a:r>
          </a:p>
          <a:p>
            <a:r>
              <a:rPr lang="ru-RU" sz="2400" dirty="0" smtClean="0"/>
              <a:t>Цветы « Тюльпаны»  подарок   к  8  Марта</a:t>
            </a:r>
          </a:p>
          <a:p>
            <a:r>
              <a:rPr lang="ru-RU" sz="2400" dirty="0" smtClean="0"/>
              <a:t>Картина как  подарок</a:t>
            </a:r>
          </a:p>
          <a:p>
            <a:r>
              <a:rPr lang="ru-RU" sz="2400" dirty="0" smtClean="0"/>
              <a:t>Кукла в кукольном  театре</a:t>
            </a:r>
            <a:endParaRPr lang="ru-RU"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071538" y="0"/>
            <a:ext cx="7643866" cy="578619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Для изготовления </a:t>
            </a:r>
            <a:r>
              <a:rPr lang="ru-RU" sz="3600" b="1" dirty="0" smtClean="0">
                <a:solidFill>
                  <a:srgbClr val="FF0000"/>
                </a:solidFill>
                <a:latin typeface="Times New Roman" pitchFamily="18" charset="0"/>
                <a:ea typeface="Times New Roman" pitchFamily="18" charset="0"/>
                <a:cs typeface="Times New Roman" pitchFamily="18" charset="0"/>
              </a:rPr>
              <a:t>веера</a:t>
            </a:r>
            <a:r>
              <a:rPr kumimoji="0" lang="ru-RU"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нам понадобится:</a:t>
            </a:r>
          </a:p>
          <a:p>
            <a:pPr marL="0" marR="0" lvl="0" indent="228600" algn="l" defTabSz="914400" rtl="0" eaLnBrk="1" fontAlgn="base" latinLnBrk="0" hangingPunct="1">
              <a:lnSpc>
                <a:spcPct val="100000"/>
              </a:lnSpc>
              <a:spcBef>
                <a:spcPct val="0"/>
              </a:spcBef>
              <a:spcAft>
                <a:spcPct val="0"/>
              </a:spcAft>
              <a:buClrTx/>
              <a:buSzTx/>
              <a:buFontTx/>
              <a:buNone/>
              <a:tabLst/>
            </a:pPr>
            <a:endParaRPr lang="ru-RU" sz="2800" b="1" dirty="0">
              <a:solidFill>
                <a:srgbClr val="00B0F0"/>
              </a:solidFill>
              <a:latin typeface="Calibri" pitchFamily="34" charset="0"/>
              <a:ea typeface="Times New Roman" pitchFamily="18"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3600" b="0" i="1"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1. </a:t>
            </a:r>
            <a:r>
              <a:rPr lang="ru-RU" sz="3600" i="1" dirty="0" smtClean="0">
                <a:solidFill>
                  <a:srgbClr val="111111"/>
                </a:solidFill>
                <a:latin typeface="Times New Roman" pitchFamily="18" charset="0"/>
                <a:ea typeface="Times New Roman" pitchFamily="18" charset="0"/>
                <a:cs typeface="Times New Roman" pitchFamily="18" charset="0"/>
              </a:rPr>
              <a:t>Заготовка  веера</a:t>
            </a:r>
            <a:endParaRPr kumimoji="0" lang="ru-RU"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3600" b="0" i="1"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2. Ленты</a:t>
            </a:r>
            <a:r>
              <a:rPr kumimoji="0" lang="ru-RU" sz="3600" b="0" i="1" u="none" strike="noStrike" cap="none" normalizeH="0" dirty="0" smtClean="0">
                <a:ln>
                  <a:noFill/>
                </a:ln>
                <a:solidFill>
                  <a:srgbClr val="111111"/>
                </a:solidFill>
                <a:effectLst/>
                <a:latin typeface="Times New Roman" pitchFamily="18" charset="0"/>
                <a:ea typeface="Times New Roman" pitchFamily="18" charset="0"/>
                <a:cs typeface="Times New Roman" pitchFamily="18" charset="0"/>
              </a:rPr>
              <a:t>  атласные </a:t>
            </a:r>
            <a:endParaRPr kumimoji="0" lang="ru-RU"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3600" b="0" i="1"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3. </a:t>
            </a:r>
            <a:r>
              <a:rPr lang="ru-RU" sz="3600" i="1" dirty="0" smtClean="0">
                <a:solidFill>
                  <a:srgbClr val="111111"/>
                </a:solidFill>
                <a:latin typeface="Times New Roman" pitchFamily="18" charset="0"/>
                <a:ea typeface="Times New Roman" pitchFamily="18" charset="0"/>
                <a:cs typeface="Times New Roman" pitchFamily="18" charset="0"/>
              </a:rPr>
              <a:t>Кружева</a:t>
            </a:r>
            <a:r>
              <a:rPr kumimoji="0" lang="ru-RU" sz="3600" b="0" i="1"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a:t>
            </a:r>
            <a:endParaRPr kumimoji="0" lang="ru-RU"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3600" b="0" i="1"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4. </a:t>
            </a:r>
            <a:r>
              <a:rPr lang="ru-RU" sz="3600" i="1" dirty="0" smtClean="0">
                <a:solidFill>
                  <a:srgbClr val="111111"/>
                </a:solidFill>
                <a:latin typeface="Times New Roman" pitchFamily="18" charset="0"/>
                <a:ea typeface="Times New Roman" pitchFamily="18" charset="0"/>
                <a:cs typeface="Times New Roman" pitchFamily="18" charset="0"/>
              </a:rPr>
              <a:t>Цветы для украшения</a:t>
            </a:r>
            <a:endParaRPr kumimoji="0" lang="ru-RU"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lang="ru-RU" sz="3600" i="1" dirty="0">
                <a:solidFill>
                  <a:srgbClr val="111111"/>
                </a:solidFill>
                <a:latin typeface="Times New Roman" pitchFamily="18" charset="0"/>
                <a:ea typeface="Times New Roman" pitchFamily="18" charset="0"/>
                <a:cs typeface="Times New Roman" pitchFamily="18" charset="0"/>
              </a:rPr>
              <a:t>5</a:t>
            </a:r>
            <a:r>
              <a:rPr kumimoji="0" lang="ru-RU" sz="3600" b="0" i="1"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a:t>
            </a:r>
            <a:r>
              <a:rPr kumimoji="0" lang="ru-RU" sz="3600" b="0" i="1" u="none" strike="noStrike" cap="none" normalizeH="0" baseline="0" dirty="0" smtClean="0">
                <a:ln>
                  <a:noFill/>
                </a:ln>
                <a:solidFill>
                  <a:srgbClr val="383838"/>
                </a:solidFill>
                <a:effectLst/>
                <a:latin typeface="Times New Roman" pitchFamily="18" charset="0"/>
                <a:ea typeface="Times New Roman" pitchFamily="18" charset="0"/>
                <a:cs typeface="Times New Roman" pitchFamily="18" charset="0"/>
              </a:rPr>
              <a:t>Клеевой пистолет  </a:t>
            </a:r>
            <a:endParaRPr kumimoji="0" lang="ru-RU"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lang="ru-RU" sz="3600" i="1" dirty="0">
                <a:solidFill>
                  <a:srgbClr val="111111"/>
                </a:solidFill>
                <a:latin typeface="Times New Roman" pitchFamily="18" charset="0"/>
                <a:ea typeface="Times New Roman" pitchFamily="18" charset="0"/>
                <a:cs typeface="Times New Roman" pitchFamily="18" charset="0"/>
              </a:rPr>
              <a:t>6</a:t>
            </a:r>
            <a:r>
              <a:rPr kumimoji="0" lang="ru-RU" sz="3600" b="0" i="1"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Ножницы</a:t>
            </a:r>
          </a:p>
          <a:p>
            <a:pPr marL="0" marR="0" lvl="0" indent="228600" algn="l" defTabSz="914400" rtl="0" eaLnBrk="0" fontAlgn="base" latinLnBrk="0" hangingPunct="0">
              <a:lnSpc>
                <a:spcPct val="100000"/>
              </a:lnSpc>
              <a:spcBef>
                <a:spcPct val="0"/>
              </a:spcBef>
              <a:spcAft>
                <a:spcPct val="0"/>
              </a:spcAft>
              <a:buClrTx/>
              <a:buSzTx/>
              <a:buFontTx/>
              <a:buNone/>
              <a:tabLst/>
            </a:pPr>
            <a:r>
              <a:rPr lang="ru-RU" sz="3600" i="1" dirty="0" smtClean="0">
                <a:solidFill>
                  <a:srgbClr val="111111"/>
                </a:solidFill>
                <a:latin typeface="Times New Roman" pitchFamily="18" charset="0"/>
                <a:ea typeface="Times New Roman" pitchFamily="18" charset="0"/>
                <a:cs typeface="Times New Roman" pitchFamily="18" charset="0"/>
              </a:rPr>
              <a:t>7. Разные украшения </a:t>
            </a:r>
            <a:endParaRPr kumimoji="0" lang="ru-RU"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8194" name="Picture 2" descr="http://animashki.kak2z.org/pic/21/liniia-1132.gif"/>
          <p:cNvPicPr>
            <a:picLocks noChangeAspect="1" noChangeArrowheads="1" noCrop="1"/>
          </p:cNvPicPr>
          <p:nvPr/>
        </p:nvPicPr>
        <p:blipFill>
          <a:blip r:embed="rId2"/>
          <a:srcRect/>
          <a:stretch>
            <a:fillRect/>
          </a:stretch>
        </p:blipFill>
        <p:spPr bwMode="auto">
          <a:xfrm>
            <a:off x="1000100" y="5572140"/>
            <a:ext cx="7929618" cy="85725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C:\Documents and Settings\user\Мои документы\Downloads\IMG_20210109_124701.jpg"/>
          <p:cNvPicPr/>
          <p:nvPr/>
        </p:nvPicPr>
        <p:blipFill>
          <a:blip r:embed="rId2" cstate="print"/>
          <a:srcRect/>
          <a:stretch>
            <a:fillRect/>
          </a:stretch>
        </p:blipFill>
        <p:spPr bwMode="auto">
          <a:xfrm>
            <a:off x="1714480" y="428604"/>
            <a:ext cx="6929486" cy="51816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274638"/>
            <a:ext cx="7719274" cy="1143000"/>
          </a:xfrm>
        </p:spPr>
        <p:txBody>
          <a:bodyPr>
            <a:noAutofit/>
          </a:bodyPr>
          <a:lstStyle/>
          <a:p>
            <a:r>
              <a:rPr lang="ru-RU" sz="3600" dirty="0" smtClean="0">
                <a:solidFill>
                  <a:srgbClr val="FF0000"/>
                </a:solidFill>
                <a:effectLst/>
                <a:latin typeface="Times New Roman" pitchFamily="18" charset="0"/>
                <a:cs typeface="Times New Roman" pitchFamily="18" charset="0"/>
              </a:rPr>
              <a:t>Теперь  можно приступить к декорированию  веера</a:t>
            </a:r>
            <a:endParaRPr lang="ru-RU" sz="3600" dirty="0">
              <a:solidFill>
                <a:srgbClr val="FF0000"/>
              </a:solidFill>
              <a:effectLst/>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sz="2800" dirty="0" smtClean="0">
                <a:latin typeface="Times New Roman" pitchFamily="18" charset="0"/>
                <a:cs typeface="Times New Roman" pitchFamily="18" charset="0"/>
              </a:rPr>
              <a:t>1. Начать  надо с  кружева, которые надо протягивать между зубцами  вилочек, фиксируем кончики   горячим клеем с  обратной  стороны.</a:t>
            </a:r>
          </a:p>
          <a:p>
            <a:r>
              <a:rPr lang="ru-RU" sz="2800" dirty="0" smtClean="0">
                <a:latin typeface="Times New Roman" pitchFamily="18" charset="0"/>
                <a:cs typeface="Times New Roman" pitchFamily="18" charset="0"/>
              </a:rPr>
              <a:t>Второй  ряд,  мы  берём  атласную ленту и так же переплетаем  ,только  через рукоятку вилки   и  фиксируем кончики  горячим клеем.</a:t>
            </a:r>
          </a:p>
          <a:p>
            <a:r>
              <a:rPr lang="ru-RU" sz="2800" dirty="0" smtClean="0">
                <a:latin typeface="Times New Roman" pitchFamily="18" charset="0"/>
                <a:cs typeface="Times New Roman" pitchFamily="18" charset="0"/>
              </a:rPr>
              <a:t>Украшаем  наш  веер  цветочками, бантиками , бусинками  на свой  вкус.</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857232"/>
            <a:ext cx="7498080" cy="2928958"/>
          </a:xfrm>
        </p:spPr>
        <p:txBody>
          <a:bodyPr>
            <a:normAutofit fontScale="90000"/>
          </a:bodyPr>
          <a:lstStyle/>
          <a:p>
            <a:r>
              <a:rPr lang="ru-RU" sz="4000" dirty="0" smtClean="0">
                <a:effectLst/>
                <a:latin typeface="Times New Roman" pitchFamily="18" charset="0"/>
                <a:cs typeface="Times New Roman" pitchFamily="18" charset="0"/>
              </a:rPr>
              <a:t>Получается  вот  такая  красота!</a:t>
            </a:r>
            <a:br>
              <a:rPr lang="ru-RU" sz="4000" dirty="0" smtClean="0">
                <a:effectLst/>
                <a:latin typeface="Times New Roman" pitchFamily="18" charset="0"/>
                <a:cs typeface="Times New Roman" pitchFamily="18" charset="0"/>
              </a:rPr>
            </a:br>
            <a:r>
              <a:rPr lang="ru-RU" sz="4000" dirty="0" smtClean="0">
                <a:effectLst/>
                <a:latin typeface="Times New Roman" pitchFamily="18" charset="0"/>
                <a:cs typeface="Times New Roman" pitchFamily="18" charset="0"/>
              </a:rPr>
              <a:t>Это интересная  работа  из  доступных  материалов.</a:t>
            </a:r>
            <a:br>
              <a:rPr lang="ru-RU" sz="4000" dirty="0" smtClean="0">
                <a:effectLst/>
                <a:latin typeface="Times New Roman" pitchFamily="18" charset="0"/>
                <a:cs typeface="Times New Roman" pitchFamily="18" charset="0"/>
              </a:rPr>
            </a:br>
            <a:r>
              <a:rPr lang="ru-RU" dirty="0" smtClean="0"/>
              <a:t/>
            </a:r>
            <a:br>
              <a:rPr lang="ru-RU" dirty="0" smtClean="0"/>
            </a:br>
            <a:r>
              <a:rPr lang="ru-RU" dirty="0" smtClean="0"/>
              <a:t/>
            </a:r>
            <a:br>
              <a:rPr lang="ru-RU" dirty="0" smtClean="0"/>
            </a:br>
            <a:endParaRPr lang="ru-RU" dirty="0"/>
          </a:p>
        </p:txBody>
      </p:sp>
      <p:pic>
        <p:nvPicPr>
          <p:cNvPr id="4" name="Рисунок 3" descr="C:\Documents and Settings\user\Мои документы\Downloads\IMG-20210109-WA0002.jpg"/>
          <p:cNvPicPr/>
          <p:nvPr/>
        </p:nvPicPr>
        <p:blipFill>
          <a:blip r:embed="rId2"/>
          <a:srcRect/>
          <a:stretch>
            <a:fillRect/>
          </a:stretch>
        </p:blipFill>
        <p:spPr bwMode="auto">
          <a:xfrm>
            <a:off x="3214678" y="3143248"/>
            <a:ext cx="3071834" cy="21288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857356" y="1357298"/>
            <a:ext cx="6143668" cy="175432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5400" b="1" cap="none" spc="0" dirty="0" smtClean="0">
                <a:ln/>
                <a:solidFill>
                  <a:schemeClr val="accent3"/>
                </a:solidFill>
                <a:effectLst/>
              </a:rPr>
              <a:t>Всем  спасибо  за   внимание!</a:t>
            </a:r>
            <a:endParaRPr lang="ru-RU" sz="5400" b="1" cap="none" spc="0" dirty="0">
              <a:ln/>
              <a:solidFill>
                <a:schemeClr val="accent3"/>
              </a:solidFill>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1571604" y="285728"/>
            <a:ext cx="7072362"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657225"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tab pos="657225" algn="l"/>
              </a:tabLst>
            </a:pPr>
            <a:endParaRPr lang="ru-RU" sz="14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657225" algn="l"/>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657225" algn="l"/>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Сегодня  хочу  поделиться опытом  работы  изготовление   поделок  из  пластиковых  одноразовых  ложек и  вилок.</a:t>
            </a:r>
            <a:endParaRPr kumimoji="0" lang="ru-RU" sz="2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57225" algn="l"/>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Мы все  отлично  знаем  какой  огромный  вред  наносит  пластик нашей планете. Каждый год  мы  выбрасываем  миллиарды  пластиковых  приборов, чтобы не  было  загрязнений  нашей  окружающей  среды  от пластиковой  посуды, мы  можем  применить  её  в  творчество. </a:t>
            </a:r>
          </a:p>
          <a:p>
            <a:pPr marL="0" marR="0" lvl="0" indent="0" algn="just" defTabSz="914400" rtl="0" eaLnBrk="0" fontAlgn="base" latinLnBrk="0" hangingPunct="0">
              <a:lnSpc>
                <a:spcPct val="100000"/>
              </a:lnSpc>
              <a:spcBef>
                <a:spcPct val="0"/>
              </a:spcBef>
              <a:spcAft>
                <a:spcPct val="0"/>
              </a:spcAft>
              <a:buClrTx/>
              <a:buSzTx/>
              <a:buFontTx/>
              <a:buNone/>
              <a:tabLst>
                <a:tab pos="657225" algn="l"/>
              </a:tabLst>
            </a:pPr>
            <a:r>
              <a:rPr lang="ru-RU" sz="2800" dirty="0" smtClean="0">
                <a:latin typeface="Times New Roman" pitchFamily="18" charset="0"/>
                <a:ea typeface="Calibri" pitchFamily="34" charset="0"/>
                <a:cs typeface="Times New Roman" pitchFamily="18" charset="0"/>
              </a:rPr>
              <a:t> </a:t>
            </a:r>
            <a:r>
              <a:rPr lang="ru-RU" sz="2800" dirty="0" smtClean="0">
                <a:latin typeface="Times New Roman" pitchFamily="18" charset="0"/>
                <a:ea typeface="Calibri" pitchFamily="34" charset="0"/>
                <a:cs typeface="Times New Roman" pitchFamily="18" charset="0"/>
              </a:rPr>
              <a:t>               </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Творчество -  дело  тонкое.</a:t>
            </a:r>
            <a:endParaRPr kumimoji="0" lang="ru-RU" sz="2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1357290" y="0"/>
            <a:ext cx="7072362"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Вот,  я  и решила  открыть  свою  творческую  мастерскую   в соей   группе со  своими  дошколятами,  где  мы  делали  разные  поделки  из  одноразовой  посуды.</a:t>
            </a:r>
            <a:endParaRPr kumimoji="0" lang="ru-RU" sz="2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  с  радостью делают поделки, им  очень  нравиться, мы  используем  в театрализованной  деятельности.</a:t>
            </a:r>
            <a:endParaRPr kumimoji="0" lang="ru-RU" sz="2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142976" y="0"/>
            <a:ext cx="7429552" cy="381642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Цель :</a:t>
            </a:r>
            <a:endParaRPr kumimoji="0" lang="ru-RU" sz="28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мастер – класса: </a:t>
            </a:r>
            <a:r>
              <a:rPr kumimoji="0" lang="ru-RU" sz="28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формировать умение конструировать поделку из подручного материала, </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познакомить педагогов с </a:t>
            </a:r>
            <a:r>
              <a:rPr lang="ru-RU" sz="2800" dirty="0" smtClean="0">
                <a:solidFill>
                  <a:srgbClr val="000000"/>
                </a:solidFill>
                <a:latin typeface="Times New Roman" pitchFamily="18" charset="0"/>
                <a:ea typeface="Calibri" pitchFamily="34" charset="0"/>
                <a:cs typeface="Times New Roman" pitchFamily="18" charset="0"/>
              </a:rPr>
              <a:t>украшением  веера</a:t>
            </a:r>
            <a:r>
              <a:rPr kumimoji="0" lang="ru-RU"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который  можно  играть  в  кукольный  театр</a:t>
            </a:r>
            <a:r>
              <a:rPr kumimoji="0" lang="ru-RU" sz="2800" b="0"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или в  качестве подарка, украшения  интерьера.</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28662" y="214290"/>
            <a:ext cx="8001056" cy="6643710"/>
          </a:xfrm>
        </p:spPr>
        <p:txBody>
          <a:bodyPr>
            <a:normAutofit fontScale="77500" lnSpcReduction="20000"/>
          </a:bodyPr>
          <a:lstStyle/>
          <a:p>
            <a:pPr>
              <a:buNone/>
            </a:pPr>
            <a:r>
              <a:rPr lang="ru-RU" dirty="0" smtClean="0"/>
              <a:t> </a:t>
            </a:r>
            <a:r>
              <a:rPr lang="ru-RU" sz="4000" b="1" dirty="0" smtClean="0">
                <a:solidFill>
                  <a:srgbClr val="FF0000"/>
                </a:solidFill>
                <a:latin typeface="Times New Roman" pitchFamily="18" charset="0"/>
                <a:cs typeface="Times New Roman" pitchFamily="18" charset="0"/>
              </a:rPr>
              <a:t>Задачи:</a:t>
            </a:r>
            <a:r>
              <a:rPr lang="ru-RU" sz="4000" dirty="0" smtClean="0">
                <a:solidFill>
                  <a:srgbClr val="FF0000"/>
                </a:solidFill>
                <a:latin typeface="Times New Roman" pitchFamily="18" charset="0"/>
                <a:cs typeface="Times New Roman" pitchFamily="18" charset="0"/>
              </a:rPr>
              <a:t> </a:t>
            </a:r>
          </a:p>
          <a:p>
            <a:pPr>
              <a:buNone/>
            </a:pPr>
            <a:r>
              <a:rPr lang="ru-RU" sz="3400" b="1" dirty="0" smtClean="0">
                <a:latin typeface="Times New Roman" pitchFamily="18" charset="0"/>
                <a:cs typeface="Times New Roman" pitchFamily="18" charset="0"/>
              </a:rPr>
              <a:t>Обучающие</a:t>
            </a:r>
            <a:r>
              <a:rPr lang="ru-RU" sz="3400" dirty="0" smtClean="0">
                <a:latin typeface="Times New Roman" pitchFamily="18" charset="0"/>
                <a:cs typeface="Times New Roman" pitchFamily="18" charset="0"/>
              </a:rPr>
              <a:t>: освоение  современных нетрадиционных технологий  при работе с  природным  и  бросовым  </a:t>
            </a:r>
            <a:r>
              <a:rPr lang="ru-RU" sz="3400" dirty="0" smtClean="0">
                <a:latin typeface="Times New Roman" pitchFamily="18" charset="0"/>
                <a:cs typeface="Times New Roman" pitchFamily="18" charset="0"/>
              </a:rPr>
              <a:t>материалом. Сформулировать  </a:t>
            </a:r>
            <a:r>
              <a:rPr lang="ru-RU" sz="3400" dirty="0" smtClean="0">
                <a:latin typeface="Times New Roman" pitchFamily="18" charset="0"/>
                <a:cs typeface="Times New Roman" pitchFamily="18" charset="0"/>
              </a:rPr>
              <a:t>у  взрослых художественный вкус, рвение   сделать  что – то  необычное   своими  руками</a:t>
            </a:r>
            <a:r>
              <a:rPr lang="ru-RU" sz="3400" dirty="0" smtClean="0">
                <a:latin typeface="Times New Roman" pitchFamily="18" charset="0"/>
                <a:cs typeface="Times New Roman" pitchFamily="18" charset="0"/>
              </a:rPr>
              <a:t>.</a:t>
            </a:r>
          </a:p>
          <a:p>
            <a:pPr>
              <a:buNone/>
            </a:pPr>
            <a:endParaRPr lang="ru-RU" sz="3400" dirty="0" smtClean="0">
              <a:latin typeface="Times New Roman" pitchFamily="18" charset="0"/>
              <a:cs typeface="Times New Roman" pitchFamily="18" charset="0"/>
            </a:endParaRPr>
          </a:p>
          <a:p>
            <a:pPr>
              <a:buNone/>
            </a:pPr>
            <a:r>
              <a:rPr lang="ru-RU" sz="3400" b="1" dirty="0" smtClean="0">
                <a:latin typeface="Times New Roman" pitchFamily="18" charset="0"/>
                <a:cs typeface="Times New Roman" pitchFamily="18" charset="0"/>
              </a:rPr>
              <a:t>  </a:t>
            </a:r>
            <a:r>
              <a:rPr lang="ru-RU" sz="3400" b="1" dirty="0" smtClean="0">
                <a:latin typeface="Times New Roman" pitchFamily="18" charset="0"/>
                <a:cs typeface="Times New Roman" pitchFamily="18" charset="0"/>
              </a:rPr>
              <a:t>Развивающие</a:t>
            </a:r>
            <a:r>
              <a:rPr lang="ru-RU" sz="3400" b="1" dirty="0" smtClean="0">
                <a:latin typeface="Times New Roman" pitchFamily="18" charset="0"/>
                <a:cs typeface="Times New Roman" pitchFamily="18" charset="0"/>
              </a:rPr>
              <a:t>:</a:t>
            </a:r>
            <a:r>
              <a:rPr lang="ru-RU" sz="3400" dirty="0" smtClean="0">
                <a:latin typeface="Times New Roman" pitchFamily="18" charset="0"/>
                <a:cs typeface="Times New Roman" pitchFamily="18" charset="0"/>
              </a:rPr>
              <a:t> развивать интерес к изготовлению поделки своими руками; </a:t>
            </a:r>
            <a:r>
              <a:rPr lang="ru-RU" sz="3400" dirty="0" smtClean="0">
                <a:latin typeface="Times New Roman" pitchFamily="18" charset="0"/>
                <a:cs typeface="Times New Roman" pitchFamily="18" charset="0"/>
              </a:rPr>
              <a:t>развивать </a:t>
            </a:r>
            <a:r>
              <a:rPr lang="ru-RU" sz="3400" dirty="0" smtClean="0">
                <a:latin typeface="Times New Roman" pitchFamily="18" charset="0"/>
                <a:cs typeface="Times New Roman" pitchFamily="18" charset="0"/>
              </a:rPr>
              <a:t>творческое воображение, умение  передавать выразительность образа</a:t>
            </a:r>
            <a:r>
              <a:rPr lang="ru-RU" sz="3400" dirty="0" smtClean="0">
                <a:latin typeface="Times New Roman" pitchFamily="18" charset="0"/>
                <a:cs typeface="Times New Roman" pitchFamily="18" charset="0"/>
              </a:rPr>
              <a:t>.</a:t>
            </a:r>
          </a:p>
          <a:p>
            <a:pPr>
              <a:buNone/>
            </a:pPr>
            <a:endParaRPr lang="ru-RU" sz="3400" dirty="0" smtClean="0">
              <a:latin typeface="Times New Roman" pitchFamily="18" charset="0"/>
              <a:cs typeface="Times New Roman" pitchFamily="18" charset="0"/>
            </a:endParaRPr>
          </a:p>
          <a:p>
            <a:pPr>
              <a:buNone/>
            </a:pPr>
            <a:r>
              <a:rPr lang="ru-RU" sz="3400" b="1" dirty="0" smtClean="0">
                <a:latin typeface="Times New Roman" pitchFamily="18" charset="0"/>
                <a:cs typeface="Times New Roman" pitchFamily="18" charset="0"/>
              </a:rPr>
              <a:t>  </a:t>
            </a:r>
            <a:r>
              <a:rPr lang="ru-RU" sz="3400" b="1" dirty="0" smtClean="0">
                <a:latin typeface="Times New Roman" pitchFamily="18" charset="0"/>
                <a:cs typeface="Times New Roman" pitchFamily="18" charset="0"/>
              </a:rPr>
              <a:t>Воспитывающие</a:t>
            </a:r>
            <a:r>
              <a:rPr lang="ru-RU" sz="3400" dirty="0" smtClean="0">
                <a:latin typeface="Times New Roman" pitchFamily="18" charset="0"/>
                <a:cs typeface="Times New Roman" pitchFamily="18" charset="0"/>
              </a:rPr>
              <a:t>:  воспитывать  самостоятельность, аккуратность в  работе  любовь  к  близким,  бережное отношение к  предметам  своего   труда.</a:t>
            </a:r>
          </a:p>
          <a:p>
            <a:pPr algn="just" fontAlgn="base">
              <a:buNone/>
            </a:pPr>
            <a:r>
              <a:rPr lang="ru-RU" sz="34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ox(i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i.ytimg.com/vi/-Ghkt-taOGA/maxresdefault.jpg"/>
          <p:cNvPicPr>
            <a:picLocks noChangeAspect="1" noChangeArrowheads="1"/>
          </p:cNvPicPr>
          <p:nvPr/>
        </p:nvPicPr>
        <p:blipFill>
          <a:blip r:embed="rId2"/>
          <a:srcRect/>
          <a:stretch>
            <a:fillRect/>
          </a:stretch>
        </p:blipFill>
        <p:spPr bwMode="auto">
          <a:xfrm>
            <a:off x="1000100" y="0"/>
            <a:ext cx="8143900" cy="6858000"/>
          </a:xfrm>
          <a:prstGeom prst="rect">
            <a:avLst/>
          </a:prstGeom>
          <a:noFill/>
        </p:spPr>
      </p:pic>
      <p:sp>
        <p:nvSpPr>
          <p:cNvPr id="7" name="TextBox 6"/>
          <p:cNvSpPr txBox="1"/>
          <p:nvPr/>
        </p:nvSpPr>
        <p:spPr>
          <a:xfrm>
            <a:off x="2571736" y="1714488"/>
            <a:ext cx="6689147" cy="2308324"/>
          </a:xfrm>
          <a:prstGeom prst="rect">
            <a:avLst/>
          </a:prstGeom>
          <a:noFill/>
          <a:effectLst>
            <a:innerShdw blurRad="63500" dist="50800" dir="16200000">
              <a:prstClr val="black">
                <a:alpha val="50000"/>
              </a:prstClr>
            </a:innerShdw>
          </a:effectLst>
          <a:scene3d>
            <a:camera prst="isometricOffAxis1Right"/>
            <a:lightRig rig="threePt" dir="t"/>
          </a:scene3d>
          <a:sp3d>
            <a:bevelT prst="angle"/>
          </a:sp3d>
        </p:spPr>
        <p:txBody>
          <a:bodyPr wrap="square" rtlCol="0">
            <a:spAutoFit/>
          </a:bodyPr>
          <a:lstStyle/>
          <a:p>
            <a:r>
              <a:rPr lang="ru-RU" sz="7200" dirty="0" smtClean="0">
                <a:solidFill>
                  <a:srgbClr val="FF0000"/>
                </a:solidFill>
              </a:rPr>
              <a:t>Творческая   мастерская</a:t>
            </a:r>
            <a:endParaRPr lang="ru-RU" sz="7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C:\Documents and Settings\user\Мои документы\Downloads\IMG_20201229_102537.jpg"/>
          <p:cNvPicPr>
            <a:picLocks noGrp="1" noChangeAspect="1" noChangeArrowheads="1"/>
          </p:cNvPicPr>
          <p:nvPr>
            <p:ph idx="1"/>
          </p:nvPr>
        </p:nvPicPr>
        <p:blipFill>
          <a:blip r:embed="rId2" cstate="print"/>
          <a:srcRect/>
          <a:stretch>
            <a:fillRect/>
          </a:stretch>
        </p:blipFill>
        <p:spPr bwMode="auto">
          <a:xfrm>
            <a:off x="1643042" y="214290"/>
            <a:ext cx="3000396" cy="3000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602" name="Picture 2" descr="C:\Documents and Settings\user\Мои документы\Downloads\IMG_20201228_162911.jpg"/>
          <p:cNvPicPr>
            <a:picLocks noChangeAspect="1" noChangeArrowheads="1"/>
          </p:cNvPicPr>
          <p:nvPr/>
        </p:nvPicPr>
        <p:blipFill>
          <a:blip r:embed="rId3" cstate="print"/>
          <a:srcRect/>
          <a:stretch>
            <a:fillRect/>
          </a:stretch>
        </p:blipFill>
        <p:spPr bwMode="auto">
          <a:xfrm>
            <a:off x="2571736" y="3571876"/>
            <a:ext cx="3000396" cy="3000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C:\Documents and Settings\user\Мои документы\Downloads\IMG_20201229_103056.jpg"/>
          <p:cNvPicPr>
            <a:picLocks noChangeAspect="1" noChangeArrowheads="1"/>
          </p:cNvPicPr>
          <p:nvPr/>
        </p:nvPicPr>
        <p:blipFill>
          <a:blip r:embed="rId4" cstate="print"/>
          <a:srcRect/>
          <a:stretch>
            <a:fillRect/>
          </a:stretch>
        </p:blipFill>
        <p:spPr bwMode="auto">
          <a:xfrm>
            <a:off x="5643570" y="428604"/>
            <a:ext cx="2500330"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1" descr="C:\Documents and Settings\user\Мои документы\Downloads\IMG_20201228_163429.jpg"/>
          <p:cNvPicPr>
            <a:picLocks noChangeAspect="1" noChangeArrowheads="1"/>
          </p:cNvPicPr>
          <p:nvPr/>
        </p:nvPicPr>
        <p:blipFill>
          <a:blip r:embed="rId5" cstate="print"/>
          <a:srcRect/>
          <a:stretch>
            <a:fillRect/>
          </a:stretch>
        </p:blipFill>
        <p:spPr bwMode="auto">
          <a:xfrm>
            <a:off x="6572264" y="4071942"/>
            <a:ext cx="2357454"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3000" fill="hold"/>
                                        <p:tgtEl>
                                          <p:spTgt spid="2560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3000" fill="hold"/>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3000" fill="hold"/>
                                        <p:tgtEl>
                                          <p:spTgt spid="7"/>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3000" fill="hold"/>
                                        <p:tgtEl>
                                          <p:spTgt spid="256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user\Мои документы\Downloads\IMG_20201228_163913.jpg"/>
          <p:cNvPicPr>
            <a:picLocks noGrp="1" noChangeAspect="1" noChangeArrowheads="1"/>
          </p:cNvPicPr>
          <p:nvPr>
            <p:ph idx="1"/>
          </p:nvPr>
        </p:nvPicPr>
        <p:blipFill>
          <a:blip r:embed="rId2" cstate="print"/>
          <a:srcRect/>
          <a:stretch>
            <a:fillRect/>
          </a:stretch>
        </p:blipFill>
        <p:spPr bwMode="auto">
          <a:xfrm>
            <a:off x="1214414" y="1142984"/>
            <a:ext cx="3571900" cy="357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3" descr="C:\Documents and Settings\user\Мои документы\Downloads\IMG_20201228_163959.jpg"/>
          <p:cNvPicPr>
            <a:picLocks noChangeAspect="1" noChangeArrowheads="1"/>
          </p:cNvPicPr>
          <p:nvPr/>
        </p:nvPicPr>
        <p:blipFill>
          <a:blip r:embed="rId3" cstate="print"/>
          <a:srcRect/>
          <a:stretch>
            <a:fillRect/>
          </a:stretch>
        </p:blipFill>
        <p:spPr bwMode="auto">
          <a:xfrm>
            <a:off x="5572132" y="4143380"/>
            <a:ext cx="2786082" cy="2500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1" descr="C:\Documents and Settings\user\Мои документы\Downloads\IMG_20210109_124347.jpg"/>
          <p:cNvPicPr>
            <a:picLocks noChangeAspect="1" noChangeArrowheads="1"/>
          </p:cNvPicPr>
          <p:nvPr/>
        </p:nvPicPr>
        <p:blipFill>
          <a:blip r:embed="rId4" cstate="print"/>
          <a:srcRect/>
          <a:stretch>
            <a:fillRect/>
          </a:stretch>
        </p:blipFill>
        <p:spPr bwMode="auto">
          <a:xfrm>
            <a:off x="5572132" y="428604"/>
            <a:ext cx="2786082" cy="28908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3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3000" fill="hold"/>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C:\Documents and Settings\user\Мои документы\Downloads\IMG_20210105_133521.jpg"/>
          <p:cNvPicPr>
            <a:picLocks noGrp="1" noChangeAspect="1" noChangeArrowheads="1"/>
          </p:cNvPicPr>
          <p:nvPr>
            <p:ph idx="1"/>
          </p:nvPr>
        </p:nvPicPr>
        <p:blipFill>
          <a:blip r:embed="rId2" cstate="print"/>
          <a:srcRect/>
          <a:stretch>
            <a:fillRect/>
          </a:stretch>
        </p:blipFill>
        <p:spPr bwMode="auto">
          <a:xfrm>
            <a:off x="1071538" y="214290"/>
            <a:ext cx="2890832" cy="28908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557" name="Picture 5" descr="C:\Documents and Settings\user\Мои документы\Downloads\IMG_20210105_125953.jpg"/>
          <p:cNvPicPr>
            <a:picLocks noChangeAspect="1" noChangeArrowheads="1"/>
          </p:cNvPicPr>
          <p:nvPr/>
        </p:nvPicPr>
        <p:blipFill>
          <a:blip r:embed="rId3" cstate="print"/>
          <a:srcRect/>
          <a:stretch>
            <a:fillRect/>
          </a:stretch>
        </p:blipFill>
        <p:spPr bwMode="auto">
          <a:xfrm>
            <a:off x="6000760" y="3857628"/>
            <a:ext cx="2882505" cy="28193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2" descr="C:\Documents and Settings\user\Мои документы\Downloads\IMG_20210105_125502.jpg"/>
          <p:cNvPicPr>
            <a:picLocks noChangeAspect="1" noChangeArrowheads="1"/>
          </p:cNvPicPr>
          <p:nvPr/>
        </p:nvPicPr>
        <p:blipFill>
          <a:blip r:embed="rId4" cstate="print"/>
          <a:srcRect/>
          <a:stretch>
            <a:fillRect/>
          </a:stretch>
        </p:blipFill>
        <p:spPr bwMode="auto">
          <a:xfrm>
            <a:off x="3500430" y="1714488"/>
            <a:ext cx="2714644" cy="2714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blinds(horizontal)">
                                      <p:cBhvr>
                                        <p:cTn id="7" dur="3000"/>
                                        <p:tgtEl>
                                          <p:spTgt spid="2355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3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557"/>
                                        </p:tgtEl>
                                        <p:attrNameLst>
                                          <p:attrName>style.visibility</p:attrName>
                                        </p:attrNameLst>
                                      </p:cBhvr>
                                      <p:to>
                                        <p:strVal val="visible"/>
                                      </p:to>
                                    </p:set>
                                    <p:animEffect transition="in" filter="blinds(horizontal)">
                                      <p:cBhvr>
                                        <p:cTn id="17" dur="30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518</TotalTime>
  <Words>247</Words>
  <Application>Microsoft Office PowerPoint</Application>
  <PresentationFormat>Экран (4:3)</PresentationFormat>
  <Paragraphs>51</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Солнцестояние</vt:lpstr>
      <vt:lpstr>             Мастер -  класс «Декоративный   интерьер  из  одноразовых  ложек  и  вилок».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Теперь  можно приступить к декорированию  веера</vt:lpstr>
      <vt:lpstr>Получается  вот  такая  красота! Это интересная  работа  из  доступных  материалов.   </vt:lpstr>
      <vt:lpstr>Слайд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Мастер -  класс «Декоративный   интерьер  из  одноразовых  ложек  и  вилок». </dc:title>
  <dc:creator>Computer</dc:creator>
  <cp:lastModifiedBy>Computer</cp:lastModifiedBy>
  <cp:revision>55</cp:revision>
  <dcterms:created xsi:type="dcterms:W3CDTF">2021-01-04T10:29:22Z</dcterms:created>
  <dcterms:modified xsi:type="dcterms:W3CDTF">2021-01-17T13:20:14Z</dcterms:modified>
</cp:coreProperties>
</file>