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81" d="100"/>
          <a:sy n="81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BFC6D7-ECA2-4598-9371-A3E4D997CACC}" type="doc">
      <dgm:prSet loTypeId="urn:microsoft.com/office/officeart/2005/8/layout/vProcess5" loCatId="process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D59CD59-A3A9-45B8-AE90-C037EF2C61ED}">
      <dgm:prSet phldrT="[Текст]"/>
      <dgm:spPr/>
      <dgm:t>
        <a:bodyPr/>
        <a:lstStyle/>
        <a:p>
          <a:r>
            <a:rPr lang="ru-RU" dirty="0" smtClean="0"/>
            <a:t>Изучение правила</a:t>
          </a:r>
          <a:endParaRPr lang="ru-RU" dirty="0"/>
        </a:p>
      </dgm:t>
    </dgm:pt>
    <dgm:pt modelId="{37FC9BF0-3AA0-40C1-8C13-944E32B25925}" type="parTrans" cxnId="{61046D97-557E-405A-91D8-E541017C475C}">
      <dgm:prSet/>
      <dgm:spPr/>
      <dgm:t>
        <a:bodyPr/>
        <a:lstStyle/>
        <a:p>
          <a:endParaRPr lang="ru-RU"/>
        </a:p>
      </dgm:t>
    </dgm:pt>
    <dgm:pt modelId="{9BDF6AFB-9092-46C5-A1DC-AD324D6D350A}" type="sibTrans" cxnId="{61046D97-557E-405A-91D8-E541017C475C}">
      <dgm:prSet/>
      <dgm:spPr/>
      <dgm:t>
        <a:bodyPr/>
        <a:lstStyle/>
        <a:p>
          <a:endParaRPr lang="ru-RU"/>
        </a:p>
      </dgm:t>
    </dgm:pt>
    <dgm:pt modelId="{5FE86873-1EBF-4AB6-B6AA-C90DF99C77F3}">
      <dgm:prSet phldrT="[Текст]"/>
      <dgm:spPr/>
      <dgm:t>
        <a:bodyPr/>
        <a:lstStyle/>
        <a:p>
          <a:r>
            <a:rPr lang="ru-RU" dirty="0" smtClean="0"/>
            <a:t>Поиск явления в тексте</a:t>
          </a:r>
          <a:endParaRPr lang="ru-RU" dirty="0"/>
        </a:p>
      </dgm:t>
    </dgm:pt>
    <dgm:pt modelId="{8F0851FC-D308-4143-93B2-D6E96246FB33}" type="parTrans" cxnId="{0DAD771A-4788-451A-8A89-2C163F2694C1}">
      <dgm:prSet/>
      <dgm:spPr/>
      <dgm:t>
        <a:bodyPr/>
        <a:lstStyle/>
        <a:p>
          <a:endParaRPr lang="ru-RU"/>
        </a:p>
      </dgm:t>
    </dgm:pt>
    <dgm:pt modelId="{6041215F-D488-4A28-A03C-12A15A49C00D}" type="sibTrans" cxnId="{0DAD771A-4788-451A-8A89-2C163F2694C1}">
      <dgm:prSet/>
      <dgm:spPr/>
      <dgm:t>
        <a:bodyPr/>
        <a:lstStyle/>
        <a:p>
          <a:endParaRPr lang="ru-RU"/>
        </a:p>
      </dgm:t>
    </dgm:pt>
    <dgm:pt modelId="{A404D071-AF3D-4B28-9270-516FA851CA1A}">
      <dgm:prSet phldrT="[Текст]"/>
      <dgm:spPr/>
      <dgm:t>
        <a:bodyPr/>
        <a:lstStyle/>
        <a:p>
          <a:r>
            <a:rPr lang="ru-RU" dirty="0" smtClean="0"/>
            <a:t>Подстановочные, трансформационные упражнения</a:t>
          </a:r>
          <a:endParaRPr lang="ru-RU" dirty="0"/>
        </a:p>
      </dgm:t>
    </dgm:pt>
    <dgm:pt modelId="{50582683-F38C-4416-95D2-42D2CA23847F}" type="parTrans" cxnId="{7FF407CC-08FF-4900-BAE0-690088F95ED1}">
      <dgm:prSet/>
      <dgm:spPr/>
      <dgm:t>
        <a:bodyPr/>
        <a:lstStyle/>
        <a:p>
          <a:endParaRPr lang="ru-RU"/>
        </a:p>
      </dgm:t>
    </dgm:pt>
    <dgm:pt modelId="{58539022-33D5-4406-9915-8A96D3834C87}" type="sibTrans" cxnId="{7FF407CC-08FF-4900-BAE0-690088F95ED1}">
      <dgm:prSet/>
      <dgm:spPr/>
      <dgm:t>
        <a:bodyPr/>
        <a:lstStyle/>
        <a:p>
          <a:endParaRPr lang="ru-RU"/>
        </a:p>
      </dgm:t>
    </dgm:pt>
    <dgm:pt modelId="{6CD59774-7F99-4FCC-B952-6B5F36179003}" type="pres">
      <dgm:prSet presAssocID="{8ABFC6D7-ECA2-4598-9371-A3E4D997CAC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02B5B5-0DCF-460A-B8AB-00501BA46B73}" type="pres">
      <dgm:prSet presAssocID="{8ABFC6D7-ECA2-4598-9371-A3E4D997CACC}" presName="dummyMaxCanvas" presStyleCnt="0">
        <dgm:presLayoutVars/>
      </dgm:prSet>
      <dgm:spPr/>
    </dgm:pt>
    <dgm:pt modelId="{9B382541-97BC-49CA-A337-BE37DDF54701}" type="pres">
      <dgm:prSet presAssocID="{8ABFC6D7-ECA2-4598-9371-A3E4D997CAC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CC2085-3506-4E37-BA37-31BC1FE25222}" type="pres">
      <dgm:prSet presAssocID="{8ABFC6D7-ECA2-4598-9371-A3E4D997CAC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2DDF54-7DBF-43AB-9E98-FCBEB007C7CE}" type="pres">
      <dgm:prSet presAssocID="{8ABFC6D7-ECA2-4598-9371-A3E4D997CAC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675365-8B26-4842-B5F1-31C0803136D9}" type="pres">
      <dgm:prSet presAssocID="{8ABFC6D7-ECA2-4598-9371-A3E4D997CAC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51B8E-1D50-4F25-8AA0-EEB259460D6E}" type="pres">
      <dgm:prSet presAssocID="{8ABFC6D7-ECA2-4598-9371-A3E4D997CAC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49BC1-DB7C-4265-B795-20DDC6281AC5}" type="pres">
      <dgm:prSet presAssocID="{8ABFC6D7-ECA2-4598-9371-A3E4D997CAC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752B2-2E8A-4D07-84CC-FF44666B8435}" type="pres">
      <dgm:prSet presAssocID="{8ABFC6D7-ECA2-4598-9371-A3E4D997CAC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5036E-454A-48D0-A9D9-FBF6325C147C}" type="pres">
      <dgm:prSet presAssocID="{8ABFC6D7-ECA2-4598-9371-A3E4D997CAC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2D23FC-002D-43D0-9051-DFD70F6C9A4B}" type="presOf" srcId="{5D59CD59-A3A9-45B8-AE90-C037EF2C61ED}" destId="{FD449BC1-DB7C-4265-B795-20DDC6281AC5}" srcOrd="1" destOrd="0" presId="urn:microsoft.com/office/officeart/2005/8/layout/vProcess5"/>
    <dgm:cxn modelId="{C625AC12-CB7D-49E6-87C7-E8893CE2EEE2}" type="presOf" srcId="{9BDF6AFB-9092-46C5-A1DC-AD324D6D350A}" destId="{3E675365-8B26-4842-B5F1-31C0803136D9}" srcOrd="0" destOrd="0" presId="urn:microsoft.com/office/officeart/2005/8/layout/vProcess5"/>
    <dgm:cxn modelId="{61046D97-557E-405A-91D8-E541017C475C}" srcId="{8ABFC6D7-ECA2-4598-9371-A3E4D997CACC}" destId="{5D59CD59-A3A9-45B8-AE90-C037EF2C61ED}" srcOrd="0" destOrd="0" parTransId="{37FC9BF0-3AA0-40C1-8C13-944E32B25925}" sibTransId="{9BDF6AFB-9092-46C5-A1DC-AD324D6D350A}"/>
    <dgm:cxn modelId="{DF918E03-5DB3-40AD-999A-748056B2B9C7}" type="presOf" srcId="{5FE86873-1EBF-4AB6-B6AA-C90DF99C77F3}" destId="{AE2752B2-2E8A-4D07-84CC-FF44666B8435}" srcOrd="1" destOrd="0" presId="urn:microsoft.com/office/officeart/2005/8/layout/vProcess5"/>
    <dgm:cxn modelId="{2DEBF241-D623-4EC8-95B3-707DD0BCDFFA}" type="presOf" srcId="{8ABFC6D7-ECA2-4598-9371-A3E4D997CACC}" destId="{6CD59774-7F99-4FCC-B952-6B5F36179003}" srcOrd="0" destOrd="0" presId="urn:microsoft.com/office/officeart/2005/8/layout/vProcess5"/>
    <dgm:cxn modelId="{B61D2DD5-4984-4ABB-86D6-F9AAAE5C11A9}" type="presOf" srcId="{A404D071-AF3D-4B28-9270-516FA851CA1A}" destId="{782DDF54-7DBF-43AB-9E98-FCBEB007C7CE}" srcOrd="0" destOrd="0" presId="urn:microsoft.com/office/officeart/2005/8/layout/vProcess5"/>
    <dgm:cxn modelId="{548F2806-E072-44CE-B875-ABA5FD33272E}" type="presOf" srcId="{5FE86873-1EBF-4AB6-B6AA-C90DF99C77F3}" destId="{25CC2085-3506-4E37-BA37-31BC1FE25222}" srcOrd="0" destOrd="0" presId="urn:microsoft.com/office/officeart/2005/8/layout/vProcess5"/>
    <dgm:cxn modelId="{5765F96D-6CD5-42F1-A622-13E181A46F42}" type="presOf" srcId="{6041215F-D488-4A28-A03C-12A15A49C00D}" destId="{A6551B8E-1D50-4F25-8AA0-EEB259460D6E}" srcOrd="0" destOrd="0" presId="urn:microsoft.com/office/officeart/2005/8/layout/vProcess5"/>
    <dgm:cxn modelId="{9FFB080D-DEF0-4336-84DA-FC01ED85C9EF}" type="presOf" srcId="{A404D071-AF3D-4B28-9270-516FA851CA1A}" destId="{9865036E-454A-48D0-A9D9-FBF6325C147C}" srcOrd="1" destOrd="0" presId="urn:microsoft.com/office/officeart/2005/8/layout/vProcess5"/>
    <dgm:cxn modelId="{7FF407CC-08FF-4900-BAE0-690088F95ED1}" srcId="{8ABFC6D7-ECA2-4598-9371-A3E4D997CACC}" destId="{A404D071-AF3D-4B28-9270-516FA851CA1A}" srcOrd="2" destOrd="0" parTransId="{50582683-F38C-4416-95D2-42D2CA23847F}" sibTransId="{58539022-33D5-4406-9915-8A96D3834C87}"/>
    <dgm:cxn modelId="{0DAD771A-4788-451A-8A89-2C163F2694C1}" srcId="{8ABFC6D7-ECA2-4598-9371-A3E4D997CACC}" destId="{5FE86873-1EBF-4AB6-B6AA-C90DF99C77F3}" srcOrd="1" destOrd="0" parTransId="{8F0851FC-D308-4143-93B2-D6E96246FB33}" sibTransId="{6041215F-D488-4A28-A03C-12A15A49C00D}"/>
    <dgm:cxn modelId="{C8DFF90F-13DF-4867-8832-47246FD07AAE}" type="presOf" srcId="{5D59CD59-A3A9-45B8-AE90-C037EF2C61ED}" destId="{9B382541-97BC-49CA-A337-BE37DDF54701}" srcOrd="0" destOrd="0" presId="urn:microsoft.com/office/officeart/2005/8/layout/vProcess5"/>
    <dgm:cxn modelId="{FF8053F2-744D-4540-B219-B3F7517D3883}" type="presParOf" srcId="{6CD59774-7F99-4FCC-B952-6B5F36179003}" destId="{EB02B5B5-0DCF-460A-B8AB-00501BA46B73}" srcOrd="0" destOrd="0" presId="urn:microsoft.com/office/officeart/2005/8/layout/vProcess5"/>
    <dgm:cxn modelId="{6C60305F-AC52-48C8-A4B8-15FCD211D0F5}" type="presParOf" srcId="{6CD59774-7F99-4FCC-B952-6B5F36179003}" destId="{9B382541-97BC-49CA-A337-BE37DDF54701}" srcOrd="1" destOrd="0" presId="urn:microsoft.com/office/officeart/2005/8/layout/vProcess5"/>
    <dgm:cxn modelId="{FC8CCA14-9E2B-4B6B-A8FD-924B1F608F06}" type="presParOf" srcId="{6CD59774-7F99-4FCC-B952-6B5F36179003}" destId="{25CC2085-3506-4E37-BA37-31BC1FE25222}" srcOrd="2" destOrd="0" presId="urn:microsoft.com/office/officeart/2005/8/layout/vProcess5"/>
    <dgm:cxn modelId="{02D8154F-9616-4F6B-856E-A1E8EC1758E7}" type="presParOf" srcId="{6CD59774-7F99-4FCC-B952-6B5F36179003}" destId="{782DDF54-7DBF-43AB-9E98-FCBEB007C7CE}" srcOrd="3" destOrd="0" presId="urn:microsoft.com/office/officeart/2005/8/layout/vProcess5"/>
    <dgm:cxn modelId="{7E6CF605-605A-4036-BEBC-741F0D341238}" type="presParOf" srcId="{6CD59774-7F99-4FCC-B952-6B5F36179003}" destId="{3E675365-8B26-4842-B5F1-31C0803136D9}" srcOrd="4" destOrd="0" presId="urn:microsoft.com/office/officeart/2005/8/layout/vProcess5"/>
    <dgm:cxn modelId="{B70907EB-F6BF-429F-A0CC-43B8A4AAC0A4}" type="presParOf" srcId="{6CD59774-7F99-4FCC-B952-6B5F36179003}" destId="{A6551B8E-1D50-4F25-8AA0-EEB259460D6E}" srcOrd="5" destOrd="0" presId="urn:microsoft.com/office/officeart/2005/8/layout/vProcess5"/>
    <dgm:cxn modelId="{9395154A-C4E5-41E1-B07C-40AAC6A22AB1}" type="presParOf" srcId="{6CD59774-7F99-4FCC-B952-6B5F36179003}" destId="{FD449BC1-DB7C-4265-B795-20DDC6281AC5}" srcOrd="6" destOrd="0" presId="urn:microsoft.com/office/officeart/2005/8/layout/vProcess5"/>
    <dgm:cxn modelId="{F8FF3661-2F8E-46D0-B8F1-3A6F90B81A67}" type="presParOf" srcId="{6CD59774-7F99-4FCC-B952-6B5F36179003}" destId="{AE2752B2-2E8A-4D07-84CC-FF44666B8435}" srcOrd="7" destOrd="0" presId="urn:microsoft.com/office/officeart/2005/8/layout/vProcess5"/>
    <dgm:cxn modelId="{189A8D1E-79A5-4732-A8E5-B46370AC1106}" type="presParOf" srcId="{6CD59774-7F99-4FCC-B952-6B5F36179003}" destId="{9865036E-454A-48D0-A9D9-FBF6325C147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D7EF8B-2515-4FB2-83FA-350D97506CD1}" type="doc">
      <dgm:prSet loTypeId="urn:microsoft.com/office/officeart/2005/8/layout/process5" loCatId="process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BD8BF8F-B51A-4691-B5A9-0EB44180B6C5}">
      <dgm:prSet phldrT="[Текст]"/>
      <dgm:spPr/>
      <dgm:t>
        <a:bodyPr/>
        <a:lstStyle/>
        <a:p>
          <a:r>
            <a:rPr lang="ru-RU" dirty="0" smtClean="0"/>
            <a:t>Определение</a:t>
          </a:r>
        </a:p>
        <a:p>
          <a:r>
            <a:rPr lang="ru-RU" dirty="0" smtClean="0"/>
            <a:t>явления через текст</a:t>
          </a:r>
          <a:endParaRPr lang="ru-RU" dirty="0"/>
        </a:p>
      </dgm:t>
    </dgm:pt>
    <dgm:pt modelId="{F8F907FD-C4AA-4B7C-A263-116005CC981A}" type="parTrans" cxnId="{EEA88893-3D31-4F3E-B07D-DB45FFFF491D}">
      <dgm:prSet/>
      <dgm:spPr/>
      <dgm:t>
        <a:bodyPr/>
        <a:lstStyle/>
        <a:p>
          <a:endParaRPr lang="ru-RU"/>
        </a:p>
      </dgm:t>
    </dgm:pt>
    <dgm:pt modelId="{A2AD214E-4937-4D2D-BF9C-06A4671C2516}" type="sibTrans" cxnId="{EEA88893-3D31-4F3E-B07D-DB45FFFF491D}">
      <dgm:prSet/>
      <dgm:spPr/>
      <dgm:t>
        <a:bodyPr/>
        <a:lstStyle/>
        <a:p>
          <a:endParaRPr lang="ru-RU"/>
        </a:p>
      </dgm:t>
    </dgm:pt>
    <dgm:pt modelId="{F15A482D-FFF5-4E48-BF2A-A53D278A328B}">
      <dgm:prSet phldrT="[Текст]"/>
      <dgm:spPr/>
      <dgm:t>
        <a:bodyPr/>
        <a:lstStyle/>
        <a:p>
          <a:r>
            <a:rPr lang="ru-RU" dirty="0" smtClean="0"/>
            <a:t>Формулировка правила</a:t>
          </a:r>
          <a:endParaRPr lang="ru-RU" dirty="0"/>
        </a:p>
      </dgm:t>
    </dgm:pt>
    <dgm:pt modelId="{DE01098F-6ED3-4F3C-8044-5C2193C417CD}" type="parTrans" cxnId="{058BE5B1-47AE-40AF-92ED-927EFC626393}">
      <dgm:prSet/>
      <dgm:spPr/>
      <dgm:t>
        <a:bodyPr/>
        <a:lstStyle/>
        <a:p>
          <a:endParaRPr lang="ru-RU"/>
        </a:p>
      </dgm:t>
    </dgm:pt>
    <dgm:pt modelId="{813BEEE0-7DBC-4026-AB75-D3EF451973E9}" type="sibTrans" cxnId="{058BE5B1-47AE-40AF-92ED-927EFC626393}">
      <dgm:prSet/>
      <dgm:spPr/>
      <dgm:t>
        <a:bodyPr/>
        <a:lstStyle/>
        <a:p>
          <a:endParaRPr lang="ru-RU"/>
        </a:p>
      </dgm:t>
    </dgm:pt>
    <dgm:pt modelId="{1E62B45A-170A-444B-A00D-5A5846C21CAA}">
      <dgm:prSet phldrT="[Текст]"/>
      <dgm:spPr/>
      <dgm:t>
        <a:bodyPr/>
        <a:lstStyle/>
        <a:p>
          <a:r>
            <a:rPr lang="ru-RU" dirty="0" smtClean="0"/>
            <a:t>Подстановочные упражнения</a:t>
          </a:r>
          <a:endParaRPr lang="ru-RU" dirty="0"/>
        </a:p>
      </dgm:t>
    </dgm:pt>
    <dgm:pt modelId="{D2C0BC38-C814-4A3D-9021-BC27E7B81021}" type="parTrans" cxnId="{F37D385B-D206-487D-B159-5312DE2F1B76}">
      <dgm:prSet/>
      <dgm:spPr/>
      <dgm:t>
        <a:bodyPr/>
        <a:lstStyle/>
        <a:p>
          <a:endParaRPr lang="ru-RU"/>
        </a:p>
      </dgm:t>
    </dgm:pt>
    <dgm:pt modelId="{85203291-91DE-4F5B-8233-7EEF27E63DF6}" type="sibTrans" cxnId="{F37D385B-D206-487D-B159-5312DE2F1B76}">
      <dgm:prSet/>
      <dgm:spPr/>
      <dgm:t>
        <a:bodyPr/>
        <a:lstStyle/>
        <a:p>
          <a:endParaRPr lang="ru-RU"/>
        </a:p>
      </dgm:t>
    </dgm:pt>
    <dgm:pt modelId="{B6E5FC1E-1357-4E68-A5D6-6AEFF199BE31}">
      <dgm:prSet phldrT="[Текст]"/>
      <dgm:spPr/>
      <dgm:t>
        <a:bodyPr/>
        <a:lstStyle/>
        <a:p>
          <a:r>
            <a:rPr lang="ru-RU" dirty="0" smtClean="0"/>
            <a:t>Трансформационные упражнения</a:t>
          </a:r>
          <a:endParaRPr lang="ru-RU" dirty="0"/>
        </a:p>
      </dgm:t>
    </dgm:pt>
    <dgm:pt modelId="{F384EE63-423D-4EF3-9044-502EF68E3780}" type="parTrans" cxnId="{D0BBC501-54C8-4BE6-8D1A-CA26922064E1}">
      <dgm:prSet/>
      <dgm:spPr/>
      <dgm:t>
        <a:bodyPr/>
        <a:lstStyle/>
        <a:p>
          <a:endParaRPr lang="ru-RU"/>
        </a:p>
      </dgm:t>
    </dgm:pt>
    <dgm:pt modelId="{37CDBEA5-62C4-4843-A002-369916668579}" type="sibTrans" cxnId="{D0BBC501-54C8-4BE6-8D1A-CA26922064E1}">
      <dgm:prSet/>
      <dgm:spPr/>
      <dgm:t>
        <a:bodyPr/>
        <a:lstStyle/>
        <a:p>
          <a:endParaRPr lang="ru-RU"/>
        </a:p>
      </dgm:t>
    </dgm:pt>
    <dgm:pt modelId="{261EEA9C-25E9-4C01-B5A3-7AF40E787157}">
      <dgm:prSet phldrT="[Текст]"/>
      <dgm:spPr/>
      <dgm:t>
        <a:bodyPr/>
        <a:lstStyle/>
        <a:p>
          <a:r>
            <a:rPr lang="ru-RU" dirty="0" smtClean="0"/>
            <a:t>Переводные упражнения</a:t>
          </a:r>
          <a:endParaRPr lang="ru-RU" dirty="0"/>
        </a:p>
      </dgm:t>
    </dgm:pt>
    <dgm:pt modelId="{F67FF658-E745-4FAE-94AD-E7FDDF78C197}" type="parTrans" cxnId="{E72DAD4C-19AD-494F-887C-4D4BBD6236F0}">
      <dgm:prSet/>
      <dgm:spPr/>
      <dgm:t>
        <a:bodyPr/>
        <a:lstStyle/>
        <a:p>
          <a:endParaRPr lang="ru-RU"/>
        </a:p>
      </dgm:t>
    </dgm:pt>
    <dgm:pt modelId="{1CE0D6DB-B37C-4558-8977-0B9AEBE11325}" type="sibTrans" cxnId="{E72DAD4C-19AD-494F-887C-4D4BBD6236F0}">
      <dgm:prSet/>
      <dgm:spPr/>
      <dgm:t>
        <a:bodyPr/>
        <a:lstStyle/>
        <a:p>
          <a:endParaRPr lang="ru-RU"/>
        </a:p>
      </dgm:t>
    </dgm:pt>
    <dgm:pt modelId="{47D7943E-C9A7-42BD-B5A8-0C2A1AAF6D8E}" type="pres">
      <dgm:prSet presAssocID="{2FD7EF8B-2515-4FB2-83FA-350D97506CD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4B626B-B232-45AF-B163-B031156AA999}" type="pres">
      <dgm:prSet presAssocID="{2BD8BF8F-B51A-4691-B5A9-0EB44180B6C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122C2-1DFF-46BA-95E1-4EC9FAF11995}" type="pres">
      <dgm:prSet presAssocID="{A2AD214E-4937-4D2D-BF9C-06A4671C2516}" presName="sibTrans" presStyleLbl="sibTrans2D1" presStyleIdx="0" presStyleCnt="4"/>
      <dgm:spPr/>
      <dgm:t>
        <a:bodyPr/>
        <a:lstStyle/>
        <a:p>
          <a:endParaRPr lang="ru-RU"/>
        </a:p>
      </dgm:t>
    </dgm:pt>
    <dgm:pt modelId="{846C6F82-7BDA-4D4A-A6DB-BF73AD7515E7}" type="pres">
      <dgm:prSet presAssocID="{A2AD214E-4937-4D2D-BF9C-06A4671C2516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6047A24-2D01-4C3B-B1BF-B89E9B813869}" type="pres">
      <dgm:prSet presAssocID="{F15A482D-FFF5-4E48-BF2A-A53D278A328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20F1A-295D-4FB5-8684-765C0310F389}" type="pres">
      <dgm:prSet presAssocID="{813BEEE0-7DBC-4026-AB75-D3EF451973E9}" presName="sibTrans" presStyleLbl="sibTrans2D1" presStyleIdx="1" presStyleCnt="4"/>
      <dgm:spPr/>
      <dgm:t>
        <a:bodyPr/>
        <a:lstStyle/>
        <a:p>
          <a:endParaRPr lang="ru-RU"/>
        </a:p>
      </dgm:t>
    </dgm:pt>
    <dgm:pt modelId="{28994655-A2C2-44D6-8A8C-1FD609D3E4B5}" type="pres">
      <dgm:prSet presAssocID="{813BEEE0-7DBC-4026-AB75-D3EF451973E9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DE41F2ED-4DFC-4691-AFE1-497B8DCDAF98}" type="pres">
      <dgm:prSet presAssocID="{1E62B45A-170A-444B-A00D-5A5846C21CA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6A11A-50A4-4939-B6A4-C9D44C02AB11}" type="pres">
      <dgm:prSet presAssocID="{85203291-91DE-4F5B-8233-7EEF27E63DF6}" presName="sibTrans" presStyleLbl="sibTrans2D1" presStyleIdx="2" presStyleCnt="4"/>
      <dgm:spPr/>
      <dgm:t>
        <a:bodyPr/>
        <a:lstStyle/>
        <a:p>
          <a:endParaRPr lang="ru-RU"/>
        </a:p>
      </dgm:t>
    </dgm:pt>
    <dgm:pt modelId="{B0065305-CA37-488D-8B45-70B90B90630D}" type="pres">
      <dgm:prSet presAssocID="{85203291-91DE-4F5B-8233-7EEF27E63DF6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2A355992-995A-495E-AD04-BCE73C3B98E2}" type="pres">
      <dgm:prSet presAssocID="{B6E5FC1E-1357-4E68-A5D6-6AEFF199BE31}" presName="node" presStyleLbl="node1" presStyleIdx="3" presStyleCnt="5" custLinFactNeighborX="-37431" custLinFactNeighborY="11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EA9F2-E996-4BD8-8DC2-621809C0EC62}" type="pres">
      <dgm:prSet presAssocID="{37CDBEA5-62C4-4843-A002-369916668579}" presName="sibTrans" presStyleLbl="sibTrans2D1" presStyleIdx="3" presStyleCnt="4"/>
      <dgm:spPr/>
      <dgm:t>
        <a:bodyPr/>
        <a:lstStyle/>
        <a:p>
          <a:endParaRPr lang="ru-RU"/>
        </a:p>
      </dgm:t>
    </dgm:pt>
    <dgm:pt modelId="{915225CB-9429-401D-8D14-302A7B466AF6}" type="pres">
      <dgm:prSet presAssocID="{37CDBEA5-62C4-4843-A002-369916668579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3F38F9BC-BA25-4BE1-B252-5DD1961532E9}" type="pres">
      <dgm:prSet presAssocID="{261EEA9C-25E9-4C01-B5A3-7AF40E787157}" presName="node" presStyleLbl="node1" presStyleIdx="4" presStyleCnt="5" custScaleX="126890" custScaleY="100201" custLinFactNeighborX="-55438" custLinFactNeighborY="6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2574C6-A250-45B8-A730-CB772E445D26}" type="presOf" srcId="{2BD8BF8F-B51A-4691-B5A9-0EB44180B6C5}" destId="{D04B626B-B232-45AF-B163-B031156AA999}" srcOrd="0" destOrd="0" presId="urn:microsoft.com/office/officeart/2005/8/layout/process5"/>
    <dgm:cxn modelId="{CE8A1039-722B-49FF-BA53-3BCC1A4866BC}" type="presOf" srcId="{A2AD214E-4937-4D2D-BF9C-06A4671C2516}" destId="{174122C2-1DFF-46BA-95E1-4EC9FAF11995}" srcOrd="0" destOrd="0" presId="urn:microsoft.com/office/officeart/2005/8/layout/process5"/>
    <dgm:cxn modelId="{7BD81223-9C5A-47DC-8FA4-4C80941EBEAF}" type="presOf" srcId="{813BEEE0-7DBC-4026-AB75-D3EF451973E9}" destId="{6FD20F1A-295D-4FB5-8684-765C0310F389}" srcOrd="0" destOrd="0" presId="urn:microsoft.com/office/officeart/2005/8/layout/process5"/>
    <dgm:cxn modelId="{917061E4-D7B1-4C74-ACBC-A61DAE6C4CB5}" type="presOf" srcId="{37CDBEA5-62C4-4843-A002-369916668579}" destId="{8FCEA9F2-E996-4BD8-8DC2-621809C0EC62}" srcOrd="0" destOrd="0" presId="urn:microsoft.com/office/officeart/2005/8/layout/process5"/>
    <dgm:cxn modelId="{78B0BD03-9E75-415C-84FB-020019349023}" type="presOf" srcId="{2FD7EF8B-2515-4FB2-83FA-350D97506CD1}" destId="{47D7943E-C9A7-42BD-B5A8-0C2A1AAF6D8E}" srcOrd="0" destOrd="0" presId="urn:microsoft.com/office/officeart/2005/8/layout/process5"/>
    <dgm:cxn modelId="{A52BA042-8EB7-4428-B6F4-F19ACC33D0EA}" type="presOf" srcId="{1E62B45A-170A-444B-A00D-5A5846C21CAA}" destId="{DE41F2ED-4DFC-4691-AFE1-497B8DCDAF98}" srcOrd="0" destOrd="0" presId="urn:microsoft.com/office/officeart/2005/8/layout/process5"/>
    <dgm:cxn modelId="{EEA88893-3D31-4F3E-B07D-DB45FFFF491D}" srcId="{2FD7EF8B-2515-4FB2-83FA-350D97506CD1}" destId="{2BD8BF8F-B51A-4691-B5A9-0EB44180B6C5}" srcOrd="0" destOrd="0" parTransId="{F8F907FD-C4AA-4B7C-A263-116005CC981A}" sibTransId="{A2AD214E-4937-4D2D-BF9C-06A4671C2516}"/>
    <dgm:cxn modelId="{05282EFA-51C6-4996-A2AB-25FE6C22A428}" type="presOf" srcId="{85203291-91DE-4F5B-8233-7EEF27E63DF6}" destId="{5336A11A-50A4-4939-B6A4-C9D44C02AB11}" srcOrd="0" destOrd="0" presId="urn:microsoft.com/office/officeart/2005/8/layout/process5"/>
    <dgm:cxn modelId="{058BE5B1-47AE-40AF-92ED-927EFC626393}" srcId="{2FD7EF8B-2515-4FB2-83FA-350D97506CD1}" destId="{F15A482D-FFF5-4E48-BF2A-A53D278A328B}" srcOrd="1" destOrd="0" parTransId="{DE01098F-6ED3-4F3C-8044-5C2193C417CD}" sibTransId="{813BEEE0-7DBC-4026-AB75-D3EF451973E9}"/>
    <dgm:cxn modelId="{D0BBC501-54C8-4BE6-8D1A-CA26922064E1}" srcId="{2FD7EF8B-2515-4FB2-83FA-350D97506CD1}" destId="{B6E5FC1E-1357-4E68-A5D6-6AEFF199BE31}" srcOrd="3" destOrd="0" parTransId="{F384EE63-423D-4EF3-9044-502EF68E3780}" sibTransId="{37CDBEA5-62C4-4843-A002-369916668579}"/>
    <dgm:cxn modelId="{50E6CE21-0FFD-43AD-AF6F-609FCAF642E0}" type="presOf" srcId="{261EEA9C-25E9-4C01-B5A3-7AF40E787157}" destId="{3F38F9BC-BA25-4BE1-B252-5DD1961532E9}" srcOrd="0" destOrd="0" presId="urn:microsoft.com/office/officeart/2005/8/layout/process5"/>
    <dgm:cxn modelId="{542D2FE5-351F-4991-8969-FF53BC1AAD62}" type="presOf" srcId="{37CDBEA5-62C4-4843-A002-369916668579}" destId="{915225CB-9429-401D-8D14-302A7B466AF6}" srcOrd="1" destOrd="0" presId="urn:microsoft.com/office/officeart/2005/8/layout/process5"/>
    <dgm:cxn modelId="{15919F97-12C0-4956-A162-C5E2806B85C3}" type="presOf" srcId="{F15A482D-FFF5-4E48-BF2A-A53D278A328B}" destId="{06047A24-2D01-4C3B-B1BF-B89E9B813869}" srcOrd="0" destOrd="0" presId="urn:microsoft.com/office/officeart/2005/8/layout/process5"/>
    <dgm:cxn modelId="{43618F25-00D6-45D5-9DAF-898F7FE2F90E}" type="presOf" srcId="{B6E5FC1E-1357-4E68-A5D6-6AEFF199BE31}" destId="{2A355992-995A-495E-AD04-BCE73C3B98E2}" srcOrd="0" destOrd="0" presId="urn:microsoft.com/office/officeart/2005/8/layout/process5"/>
    <dgm:cxn modelId="{F37D385B-D206-487D-B159-5312DE2F1B76}" srcId="{2FD7EF8B-2515-4FB2-83FA-350D97506CD1}" destId="{1E62B45A-170A-444B-A00D-5A5846C21CAA}" srcOrd="2" destOrd="0" parTransId="{D2C0BC38-C814-4A3D-9021-BC27E7B81021}" sibTransId="{85203291-91DE-4F5B-8233-7EEF27E63DF6}"/>
    <dgm:cxn modelId="{E72DAD4C-19AD-494F-887C-4D4BBD6236F0}" srcId="{2FD7EF8B-2515-4FB2-83FA-350D97506CD1}" destId="{261EEA9C-25E9-4C01-B5A3-7AF40E787157}" srcOrd="4" destOrd="0" parTransId="{F67FF658-E745-4FAE-94AD-E7FDDF78C197}" sibTransId="{1CE0D6DB-B37C-4558-8977-0B9AEBE11325}"/>
    <dgm:cxn modelId="{76B2A6AF-3A7E-4C61-8838-1D320ADA22C2}" type="presOf" srcId="{85203291-91DE-4F5B-8233-7EEF27E63DF6}" destId="{B0065305-CA37-488D-8B45-70B90B90630D}" srcOrd="1" destOrd="0" presId="urn:microsoft.com/office/officeart/2005/8/layout/process5"/>
    <dgm:cxn modelId="{1DC801F9-5B56-46AA-8A92-3474E95DCFD2}" type="presOf" srcId="{813BEEE0-7DBC-4026-AB75-D3EF451973E9}" destId="{28994655-A2C2-44D6-8A8C-1FD609D3E4B5}" srcOrd="1" destOrd="0" presId="urn:microsoft.com/office/officeart/2005/8/layout/process5"/>
    <dgm:cxn modelId="{52E68FC1-A5F4-47F9-B287-62C285445C1D}" type="presOf" srcId="{A2AD214E-4937-4D2D-BF9C-06A4671C2516}" destId="{846C6F82-7BDA-4D4A-A6DB-BF73AD7515E7}" srcOrd="1" destOrd="0" presId="urn:microsoft.com/office/officeart/2005/8/layout/process5"/>
    <dgm:cxn modelId="{3369D85A-5C18-4561-B6A2-4FE6654999A1}" type="presParOf" srcId="{47D7943E-C9A7-42BD-B5A8-0C2A1AAF6D8E}" destId="{D04B626B-B232-45AF-B163-B031156AA999}" srcOrd="0" destOrd="0" presId="urn:microsoft.com/office/officeart/2005/8/layout/process5"/>
    <dgm:cxn modelId="{3FD8CE71-C2D3-4897-A424-BABF4E5A572F}" type="presParOf" srcId="{47D7943E-C9A7-42BD-B5A8-0C2A1AAF6D8E}" destId="{174122C2-1DFF-46BA-95E1-4EC9FAF11995}" srcOrd="1" destOrd="0" presId="urn:microsoft.com/office/officeart/2005/8/layout/process5"/>
    <dgm:cxn modelId="{0ADA7E80-1287-45AA-9E86-A6C57AE3BE8F}" type="presParOf" srcId="{174122C2-1DFF-46BA-95E1-4EC9FAF11995}" destId="{846C6F82-7BDA-4D4A-A6DB-BF73AD7515E7}" srcOrd="0" destOrd="0" presId="urn:microsoft.com/office/officeart/2005/8/layout/process5"/>
    <dgm:cxn modelId="{E2B95E1A-0B49-4B89-8D5D-B0E16D75FCEA}" type="presParOf" srcId="{47D7943E-C9A7-42BD-B5A8-0C2A1AAF6D8E}" destId="{06047A24-2D01-4C3B-B1BF-B89E9B813869}" srcOrd="2" destOrd="0" presId="urn:microsoft.com/office/officeart/2005/8/layout/process5"/>
    <dgm:cxn modelId="{49A7E846-AC48-489B-B7B4-4B94ECF71E07}" type="presParOf" srcId="{47D7943E-C9A7-42BD-B5A8-0C2A1AAF6D8E}" destId="{6FD20F1A-295D-4FB5-8684-765C0310F389}" srcOrd="3" destOrd="0" presId="urn:microsoft.com/office/officeart/2005/8/layout/process5"/>
    <dgm:cxn modelId="{F1018A2D-87F6-407D-8A3B-0F118999B5DB}" type="presParOf" srcId="{6FD20F1A-295D-4FB5-8684-765C0310F389}" destId="{28994655-A2C2-44D6-8A8C-1FD609D3E4B5}" srcOrd="0" destOrd="0" presId="urn:microsoft.com/office/officeart/2005/8/layout/process5"/>
    <dgm:cxn modelId="{1DA73066-6518-45DB-A402-7F90B1F46FD3}" type="presParOf" srcId="{47D7943E-C9A7-42BD-B5A8-0C2A1AAF6D8E}" destId="{DE41F2ED-4DFC-4691-AFE1-497B8DCDAF98}" srcOrd="4" destOrd="0" presId="urn:microsoft.com/office/officeart/2005/8/layout/process5"/>
    <dgm:cxn modelId="{D53E6EE0-F65D-41BC-991A-25E9DA89D0F2}" type="presParOf" srcId="{47D7943E-C9A7-42BD-B5A8-0C2A1AAF6D8E}" destId="{5336A11A-50A4-4939-B6A4-C9D44C02AB11}" srcOrd="5" destOrd="0" presId="urn:microsoft.com/office/officeart/2005/8/layout/process5"/>
    <dgm:cxn modelId="{4102881A-C441-4F1E-9D81-03F2ED892E80}" type="presParOf" srcId="{5336A11A-50A4-4939-B6A4-C9D44C02AB11}" destId="{B0065305-CA37-488D-8B45-70B90B90630D}" srcOrd="0" destOrd="0" presId="urn:microsoft.com/office/officeart/2005/8/layout/process5"/>
    <dgm:cxn modelId="{76C196D9-E1E0-4CD7-8E8C-E8E9B4F89AD4}" type="presParOf" srcId="{47D7943E-C9A7-42BD-B5A8-0C2A1AAF6D8E}" destId="{2A355992-995A-495E-AD04-BCE73C3B98E2}" srcOrd="6" destOrd="0" presId="urn:microsoft.com/office/officeart/2005/8/layout/process5"/>
    <dgm:cxn modelId="{B3F592EA-DBC1-4244-B207-02F627EAFC34}" type="presParOf" srcId="{47D7943E-C9A7-42BD-B5A8-0C2A1AAF6D8E}" destId="{8FCEA9F2-E996-4BD8-8DC2-621809C0EC62}" srcOrd="7" destOrd="0" presId="urn:microsoft.com/office/officeart/2005/8/layout/process5"/>
    <dgm:cxn modelId="{5C9589EC-987B-4F60-BA89-2CCBAD516CF3}" type="presParOf" srcId="{8FCEA9F2-E996-4BD8-8DC2-621809C0EC62}" destId="{915225CB-9429-401D-8D14-302A7B466AF6}" srcOrd="0" destOrd="0" presId="urn:microsoft.com/office/officeart/2005/8/layout/process5"/>
    <dgm:cxn modelId="{78D06AE0-51B0-48AE-BBE1-95081F8AD5F7}" type="presParOf" srcId="{47D7943E-C9A7-42BD-B5A8-0C2A1AAF6D8E}" destId="{3F38F9BC-BA25-4BE1-B252-5DD1961532E9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82541-97BC-49CA-A337-BE37DDF54701}">
      <dsp:nvSpPr>
        <dsp:cNvPr id="0" name=""/>
        <dsp:cNvSpPr/>
      </dsp:nvSpPr>
      <dsp:spPr>
        <a:xfrm>
          <a:off x="0" y="0"/>
          <a:ext cx="6243092" cy="12961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Изучение правила</a:t>
          </a:r>
          <a:endParaRPr lang="ru-RU" sz="2500" kern="1200" dirty="0"/>
        </a:p>
      </dsp:txBody>
      <dsp:txXfrm>
        <a:off x="37963" y="37963"/>
        <a:ext cx="4844452" cy="1220217"/>
      </dsp:txXfrm>
    </dsp:sp>
    <dsp:sp modelId="{25CC2085-3506-4E37-BA37-31BC1FE25222}">
      <dsp:nvSpPr>
        <dsp:cNvPr id="0" name=""/>
        <dsp:cNvSpPr/>
      </dsp:nvSpPr>
      <dsp:spPr>
        <a:xfrm>
          <a:off x="550861" y="1512167"/>
          <a:ext cx="6243092" cy="12961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Поиск явления в тексте</a:t>
          </a:r>
          <a:endParaRPr lang="ru-RU" sz="2500" kern="1200" dirty="0"/>
        </a:p>
      </dsp:txBody>
      <dsp:txXfrm>
        <a:off x="588824" y="1550130"/>
        <a:ext cx="4773812" cy="1220217"/>
      </dsp:txXfrm>
    </dsp:sp>
    <dsp:sp modelId="{782DDF54-7DBF-43AB-9E98-FCBEB007C7CE}">
      <dsp:nvSpPr>
        <dsp:cNvPr id="0" name=""/>
        <dsp:cNvSpPr/>
      </dsp:nvSpPr>
      <dsp:spPr>
        <a:xfrm>
          <a:off x="1101722" y="3024335"/>
          <a:ext cx="6243092" cy="12961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Подстановочные, трансформационные упражнения</a:t>
          </a:r>
          <a:endParaRPr lang="ru-RU" sz="2500" kern="1200" dirty="0"/>
        </a:p>
      </dsp:txBody>
      <dsp:txXfrm>
        <a:off x="1139685" y="3062298"/>
        <a:ext cx="4773812" cy="1220217"/>
      </dsp:txXfrm>
    </dsp:sp>
    <dsp:sp modelId="{3E675365-8B26-4842-B5F1-31C0803136D9}">
      <dsp:nvSpPr>
        <dsp:cNvPr id="0" name=""/>
        <dsp:cNvSpPr/>
      </dsp:nvSpPr>
      <dsp:spPr>
        <a:xfrm>
          <a:off x="5400599" y="982908"/>
          <a:ext cx="842493" cy="842493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590160" y="982908"/>
        <a:ext cx="463371" cy="633976"/>
      </dsp:txXfrm>
    </dsp:sp>
    <dsp:sp modelId="{A6551B8E-1D50-4F25-8AA0-EEB259460D6E}">
      <dsp:nvSpPr>
        <dsp:cNvPr id="0" name=""/>
        <dsp:cNvSpPr/>
      </dsp:nvSpPr>
      <dsp:spPr>
        <a:xfrm>
          <a:off x="5951460" y="2486435"/>
          <a:ext cx="842493" cy="842493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141021" y="2486435"/>
        <a:ext cx="463371" cy="633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B626B-B232-45AF-B163-B031156AA999}">
      <dsp:nvSpPr>
        <dsp:cNvPr id="0" name=""/>
        <dsp:cNvSpPr/>
      </dsp:nvSpPr>
      <dsp:spPr>
        <a:xfrm>
          <a:off x="6645" y="678096"/>
          <a:ext cx="1986197" cy="11917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Определение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явления через текст</a:t>
          </a:r>
          <a:endParaRPr lang="ru-RU" sz="1400" kern="1200" dirty="0"/>
        </a:p>
      </dsp:txBody>
      <dsp:txXfrm>
        <a:off x="41549" y="713000"/>
        <a:ext cx="1916389" cy="1121910"/>
      </dsp:txXfrm>
    </dsp:sp>
    <dsp:sp modelId="{174122C2-1DFF-46BA-95E1-4EC9FAF11995}">
      <dsp:nvSpPr>
        <dsp:cNvPr id="0" name=""/>
        <dsp:cNvSpPr/>
      </dsp:nvSpPr>
      <dsp:spPr>
        <a:xfrm>
          <a:off x="2167627" y="1027667"/>
          <a:ext cx="421073" cy="4925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tint val="60000"/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167627" y="1126182"/>
        <a:ext cx="294751" cy="295546"/>
      </dsp:txXfrm>
    </dsp:sp>
    <dsp:sp modelId="{06047A24-2D01-4C3B-B1BF-B89E9B813869}">
      <dsp:nvSpPr>
        <dsp:cNvPr id="0" name=""/>
        <dsp:cNvSpPr/>
      </dsp:nvSpPr>
      <dsp:spPr>
        <a:xfrm>
          <a:off x="2787321" y="678096"/>
          <a:ext cx="1986197" cy="11917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Формулировка правила</a:t>
          </a:r>
          <a:endParaRPr lang="ru-RU" sz="1400" kern="1200" dirty="0"/>
        </a:p>
      </dsp:txBody>
      <dsp:txXfrm>
        <a:off x="2822225" y="713000"/>
        <a:ext cx="1916389" cy="1121910"/>
      </dsp:txXfrm>
    </dsp:sp>
    <dsp:sp modelId="{6FD20F1A-295D-4FB5-8684-765C0310F389}">
      <dsp:nvSpPr>
        <dsp:cNvPr id="0" name=""/>
        <dsp:cNvSpPr/>
      </dsp:nvSpPr>
      <dsp:spPr>
        <a:xfrm>
          <a:off x="4948303" y="1027667"/>
          <a:ext cx="421073" cy="4925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tint val="60000"/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948303" y="1126182"/>
        <a:ext cx="294751" cy="295546"/>
      </dsp:txXfrm>
    </dsp:sp>
    <dsp:sp modelId="{DE41F2ED-4DFC-4691-AFE1-497B8DCDAF98}">
      <dsp:nvSpPr>
        <dsp:cNvPr id="0" name=""/>
        <dsp:cNvSpPr/>
      </dsp:nvSpPr>
      <dsp:spPr>
        <a:xfrm>
          <a:off x="5567997" y="678096"/>
          <a:ext cx="1986197" cy="11917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Подстановочные упражнения</a:t>
          </a:r>
          <a:endParaRPr lang="ru-RU" sz="1400" kern="1200" dirty="0"/>
        </a:p>
      </dsp:txBody>
      <dsp:txXfrm>
        <a:off x="5602901" y="713000"/>
        <a:ext cx="1916389" cy="1121910"/>
      </dsp:txXfrm>
    </dsp:sp>
    <dsp:sp modelId="{5336A11A-50A4-4939-B6A4-C9D44C02AB11}">
      <dsp:nvSpPr>
        <dsp:cNvPr id="0" name=""/>
        <dsp:cNvSpPr/>
      </dsp:nvSpPr>
      <dsp:spPr>
        <a:xfrm rot="6554348">
          <a:off x="5930867" y="2078700"/>
          <a:ext cx="526829" cy="4925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tint val="60000"/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-5400000">
        <a:off x="6070855" y="2065700"/>
        <a:ext cx="295546" cy="379056"/>
      </dsp:txXfrm>
    </dsp:sp>
    <dsp:sp modelId="{2A355992-995A-495E-AD04-BCE73C3B98E2}">
      <dsp:nvSpPr>
        <dsp:cNvPr id="0" name=""/>
        <dsp:cNvSpPr/>
      </dsp:nvSpPr>
      <dsp:spPr>
        <a:xfrm>
          <a:off x="4824544" y="2808318"/>
          <a:ext cx="1986197" cy="11917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Трансформационные упражнения</a:t>
          </a:r>
          <a:endParaRPr lang="ru-RU" sz="1400" kern="1200" dirty="0"/>
        </a:p>
      </dsp:txBody>
      <dsp:txXfrm>
        <a:off x="4859448" y="2843222"/>
        <a:ext cx="1916389" cy="1121910"/>
      </dsp:txXfrm>
    </dsp:sp>
    <dsp:sp modelId="{8FCEA9F2-E996-4BD8-8DC2-621809C0EC62}">
      <dsp:nvSpPr>
        <dsp:cNvPr id="0" name=""/>
        <dsp:cNvSpPr/>
      </dsp:nvSpPr>
      <dsp:spPr>
        <a:xfrm rot="10871475">
          <a:off x="3960377" y="3125619"/>
          <a:ext cx="610762" cy="4925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tint val="60000"/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4108134" y="3225670"/>
        <a:ext cx="462989" cy="295546"/>
      </dsp:txXfrm>
    </dsp:sp>
    <dsp:sp modelId="{3F38F9BC-BA25-4BE1-B252-5DD1961532E9}">
      <dsp:nvSpPr>
        <dsp:cNvPr id="0" name=""/>
        <dsp:cNvSpPr/>
      </dsp:nvSpPr>
      <dsp:spPr>
        <a:xfrm>
          <a:off x="1152124" y="2736309"/>
          <a:ext cx="2520285" cy="11941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Переводные упражнения</a:t>
          </a:r>
          <a:endParaRPr lang="ru-RU" sz="1400" kern="1200" dirty="0"/>
        </a:p>
      </dsp:txBody>
      <dsp:txXfrm>
        <a:off x="1187098" y="2771283"/>
        <a:ext cx="2450337" cy="1124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Формирование грамматических навыков говорения в рамках ФГОС</a:t>
            </a:r>
            <a:endParaRPr lang="ru-RU" sz="32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Учитель английского языка Новикова О.А. </a:t>
            </a:r>
          </a:p>
          <a:p>
            <a:r>
              <a:rPr lang="ru-RU" sz="2000" dirty="0" smtClean="0"/>
              <a:t>МБОУ «</a:t>
            </a:r>
            <a:r>
              <a:rPr lang="ru-RU" sz="2000" dirty="0" err="1" smtClean="0"/>
              <a:t>Кингисеппская</a:t>
            </a:r>
            <a:r>
              <a:rPr lang="ru-RU" sz="2000" dirty="0" smtClean="0"/>
              <a:t> гимназия»</a:t>
            </a:r>
          </a:p>
          <a:p>
            <a:r>
              <a:rPr lang="ru-RU" sz="2000" dirty="0" smtClean="0"/>
              <a:t>Г. Кингисепп</a:t>
            </a:r>
          </a:p>
          <a:p>
            <a:r>
              <a:rPr lang="ru-RU" sz="2000" dirty="0" smtClean="0"/>
              <a:t>Ленинградская область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0771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Образовательные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16832"/>
            <a:ext cx="7488832" cy="4176464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800" dirty="0"/>
              <a:t>обучение в сотрудничестве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dirty="0"/>
              <a:t>проблемное обучение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dirty="0"/>
              <a:t>технология мастерских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dirty="0"/>
              <a:t>развитие информационно-интеллектуальной компетентности 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dirty="0"/>
              <a:t>проектная 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dirty="0"/>
              <a:t>игровая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dirty="0"/>
              <a:t>технология интегрированного обучения и др.</a:t>
            </a:r>
          </a:p>
          <a:p>
            <a:pPr>
              <a:buFont typeface="Wingdings" pitchFamily="2" charset="2"/>
              <a:buChar char="v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7872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Технология сотрудничества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Обучение в сотрудничестве –технология обучения в процессе общения. </a:t>
            </a:r>
            <a:r>
              <a:rPr lang="ru-RU" dirty="0" smtClean="0"/>
              <a:t>(учитель-ученик, ученик-ученик)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836463"/>
              </p:ext>
            </p:extLst>
          </p:nvPr>
        </p:nvGraphicFramePr>
        <p:xfrm>
          <a:off x="899591" y="3611476"/>
          <a:ext cx="7272810" cy="2265797"/>
        </p:xfrm>
        <a:graphic>
          <a:graphicData uri="http://schemas.openxmlformats.org/drawingml/2006/table">
            <a:tbl>
              <a:tblPr firstRow="1" firstCol="1" bandRow="1"/>
              <a:tblGrid>
                <a:gridCol w="2423778"/>
                <a:gridCol w="2424516"/>
                <a:gridCol w="2424516"/>
              </a:tblGrid>
              <a:tr h="386050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167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result of </a:t>
                      </a:r>
                      <a:r>
                        <a:rPr lang="en-US" sz="1400" baseline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 action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already, just, not yet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Have you seen her today?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167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completed action connected with </a:t>
                      </a:r>
                      <a:r>
                        <a:rPr lang="en-US" sz="1400" baseline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 present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today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 have not seen her yet.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413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this week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She has just seen her.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818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Технология проблемного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16832"/>
            <a:ext cx="7560840" cy="439248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- проблемный  вопрос- вопрос, ответ на который ученик ищет самостоятельно.</a:t>
            </a:r>
          </a:p>
          <a:p>
            <a:r>
              <a:rPr lang="ru-RU" dirty="0"/>
              <a:t>-проблемная задача- заранее заданы условия и неизвестные данные, поиск которых требует активную мыслительную деятельность</a:t>
            </a:r>
          </a:p>
          <a:p>
            <a:r>
              <a:rPr lang="ru-RU" dirty="0"/>
              <a:t>-проблемные задания- даны указания для самостоятельной поисково- познавательной деятельности учащихся</a:t>
            </a:r>
          </a:p>
          <a:p>
            <a:r>
              <a:rPr lang="ru-RU" dirty="0"/>
              <a:t>-проблемные ситуации- состояние умственного затруднения у учащихся, связанное с недостаточностью ранее усвоенных ими знаний или способов деятельности при решении познавательной задачи, задания.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3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Continuous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374644"/>
            <a:ext cx="3200400" cy="3096137"/>
          </a:xfrm>
        </p:spPr>
      </p:pic>
      <p:sp>
        <p:nvSpPr>
          <p:cNvPr id="12" name="Объект 11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-What is she doing now?</a:t>
            </a:r>
          </a:p>
          <a:p>
            <a:r>
              <a:rPr lang="en-US" sz="3600" dirty="0" smtClean="0"/>
              <a:t>What was she doing yesterday at 6 o’ clock?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2133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Present Continuous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Past Continuous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am, is, are+v1-ing</a:t>
            </a:r>
          </a:p>
          <a:p>
            <a:r>
              <a:rPr lang="en-US" dirty="0" smtClean="0"/>
              <a:t>Am not, is not, are not+v1-ing</a:t>
            </a:r>
          </a:p>
          <a:p>
            <a:r>
              <a:rPr lang="en-US" dirty="0" smtClean="0"/>
              <a:t>Am, is, are + v1-ing?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Was, were +v1-ing</a:t>
            </a:r>
          </a:p>
          <a:p>
            <a:r>
              <a:rPr lang="en-US" dirty="0" smtClean="0"/>
              <a:t>Was not, were not+v1-ing</a:t>
            </a:r>
          </a:p>
          <a:p>
            <a:r>
              <a:rPr lang="en-US" dirty="0" smtClean="0"/>
              <a:t>Was, were +v1-ing?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44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Игровая технология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Игра с картинками</a:t>
            </a:r>
          </a:p>
          <a:p>
            <a:r>
              <a:rPr lang="ru-RU" dirty="0" smtClean="0"/>
              <a:t>Лото</a:t>
            </a:r>
            <a:endParaRPr lang="en-US" dirty="0" smtClean="0"/>
          </a:p>
          <a:p>
            <a:r>
              <a:rPr lang="ru-RU" dirty="0" smtClean="0"/>
              <a:t>Перевертыши</a:t>
            </a:r>
          </a:p>
          <a:p>
            <a:r>
              <a:rPr lang="ru-RU" dirty="0" smtClean="0"/>
              <a:t>подарки</a:t>
            </a:r>
          </a:p>
          <a:p>
            <a:r>
              <a:rPr lang="ru-RU" dirty="0" smtClean="0"/>
              <a:t>Крестики-нолики</a:t>
            </a:r>
          </a:p>
          <a:p>
            <a:r>
              <a:rPr lang="ru-RU" dirty="0" smtClean="0"/>
              <a:t>Морской бой</a:t>
            </a:r>
          </a:p>
          <a:p>
            <a:r>
              <a:rPr lang="ru-RU" dirty="0" smtClean="0"/>
              <a:t>Эстафета</a:t>
            </a:r>
          </a:p>
          <a:p>
            <a:r>
              <a:rPr lang="ru-RU" dirty="0" smtClean="0"/>
              <a:t>комментатор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Changes</a:t>
            </a:r>
          </a:p>
          <a:p>
            <a:r>
              <a:rPr lang="en-US" dirty="0" smtClean="0"/>
              <a:t>I wish</a:t>
            </a:r>
          </a:p>
          <a:p>
            <a:r>
              <a:rPr lang="en-US" dirty="0" smtClean="0"/>
              <a:t>Repeat if I am right</a:t>
            </a:r>
          </a:p>
          <a:p>
            <a:r>
              <a:rPr lang="en-US" dirty="0" smtClean="0"/>
              <a:t>A sound </a:t>
            </a:r>
          </a:p>
          <a:p>
            <a:r>
              <a:rPr lang="en-US" dirty="0" smtClean="0"/>
              <a:t>A letter</a:t>
            </a:r>
          </a:p>
          <a:p>
            <a:r>
              <a:rPr lang="en-US" dirty="0" smtClean="0"/>
              <a:t>Dominoes</a:t>
            </a:r>
          </a:p>
          <a:p>
            <a:r>
              <a:rPr lang="en-US" dirty="0" smtClean="0"/>
              <a:t>Forfeits</a:t>
            </a:r>
            <a:endParaRPr lang="ru-RU" dirty="0" smtClean="0"/>
          </a:p>
          <a:p>
            <a:r>
              <a:rPr lang="en-US" dirty="0" smtClean="0"/>
              <a:t>Make up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8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 rot="-60000">
            <a:off x="1092174" y="1124904"/>
            <a:ext cx="3064827" cy="136794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 sound</a:t>
            </a:r>
            <a:endParaRPr lang="ru-RU" sz="4400" dirty="0"/>
          </a:p>
        </p:txBody>
      </p:sp>
      <p:pic>
        <p:nvPicPr>
          <p:cNvPr id="21" name="Объект 2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75" y="1957772"/>
            <a:ext cx="3021013" cy="3012306"/>
          </a:xfrm>
        </p:spPr>
      </p:pic>
      <p:sp>
        <p:nvSpPr>
          <p:cNvPr id="20" name="Текст 19"/>
          <p:cNvSpPr>
            <a:spLocks noGrp="1"/>
          </p:cNvSpPr>
          <p:nvPr>
            <p:ph type="body" sz="half" idx="2"/>
          </p:nvPr>
        </p:nvSpPr>
        <p:spPr>
          <a:xfrm rot="-60000">
            <a:off x="1141395" y="2852491"/>
            <a:ext cx="3048891" cy="287171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-What is going on?</a:t>
            </a:r>
          </a:p>
          <a:p>
            <a:r>
              <a:rPr lang="en-US" sz="3200" dirty="0" smtClean="0"/>
              <a:t>-The girl is </a:t>
            </a:r>
          </a:p>
          <a:p>
            <a:r>
              <a:rPr lang="en-US" sz="3200" dirty="0" smtClean="0"/>
              <a:t>laughing</a:t>
            </a:r>
            <a:r>
              <a:rPr lang="en-US" sz="3200" dirty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759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088403" y="980943"/>
            <a:ext cx="3064827" cy="1223949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подарки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75" y="1953419"/>
            <a:ext cx="3021013" cy="30210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40138" y="2708508"/>
            <a:ext cx="3048891" cy="301571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-What are you going to do with it?</a:t>
            </a:r>
          </a:p>
          <a:p>
            <a:pPr algn="l"/>
            <a:r>
              <a:rPr lang="en-US" sz="3200" dirty="0" smtClean="0"/>
              <a:t>-What will you do with it?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8969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Морской бой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51996142"/>
              </p:ext>
            </p:extLst>
          </p:nvPr>
        </p:nvGraphicFramePr>
        <p:xfrm>
          <a:off x="971600" y="2038613"/>
          <a:ext cx="3600402" cy="3334603"/>
        </p:xfrm>
        <a:graphic>
          <a:graphicData uri="http://schemas.openxmlformats.org/drawingml/2006/table">
            <a:tbl>
              <a:tblPr/>
              <a:tblGrid>
                <a:gridCol w="536230"/>
                <a:gridCol w="459626"/>
                <a:gridCol w="459626"/>
                <a:gridCol w="536230"/>
                <a:gridCol w="536230"/>
                <a:gridCol w="536230"/>
                <a:gridCol w="536230"/>
              </a:tblGrid>
              <a:tr h="4448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3275" marR="33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275" marR="33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275" marR="33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275" marR="33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275" marR="33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275" marR="33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275" marR="33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275" marR="33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3275" marR="33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3275" marR="33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3275" marR="33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3275" marR="33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3275" marR="33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Ship4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275" marR="33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8000"/>
                          </a:solidFill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275" marR="33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3275" marR="33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8000"/>
                          </a:solidFill>
                          <a:effectLst/>
                          <a:latin typeface="Times New Roman"/>
                          <a:ea typeface="Times New Roman"/>
                        </a:rPr>
                        <a:t>Ship1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275" marR="33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3275" marR="33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3275" marR="33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3275" marR="33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3275" marR="33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275" marR="33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Ship5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275" marR="33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3275" marR="33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3275" marR="33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Ship3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275" marR="33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3275" marR="33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3275" marR="33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6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9900CC"/>
                          </a:solidFill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275" marR="33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3275" marR="33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3275" marR="33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3275" marR="33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3275" marR="33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9900CC"/>
                          </a:solidFill>
                          <a:effectLst/>
                          <a:latin typeface="Times New Roman"/>
                          <a:ea typeface="Times New Roman"/>
                        </a:rPr>
                        <a:t>Ship6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275" marR="33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3275" marR="33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7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FF"/>
                          </a:solidFill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275" marR="33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3275" marR="33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FF"/>
                          </a:solidFill>
                          <a:effectLst/>
                          <a:latin typeface="Times New Roman"/>
                          <a:ea typeface="Times New Roman"/>
                        </a:rPr>
                        <a:t>Ship2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275" marR="33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3275" marR="33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FF"/>
                          </a:solidFill>
                          <a:effectLst/>
                          <a:latin typeface="Times New Roman"/>
                          <a:ea typeface="Times New Roman"/>
                        </a:rPr>
                        <a:t>Shop7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275" marR="33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3275" marR="33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FF"/>
                          </a:solidFill>
                          <a:effectLst/>
                          <a:latin typeface="Times New Roman"/>
                          <a:ea typeface="Times New Roman"/>
                        </a:rPr>
                        <a:t>Ship8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275" marR="33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Объект 1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Ship 1</a:t>
            </a:r>
            <a:r>
              <a:rPr lang="en-US" dirty="0"/>
              <a:t>-Open the brackets using Present Continuous or Past Continuous Tenses.</a:t>
            </a:r>
          </a:p>
          <a:p>
            <a:endParaRPr lang="en-US" dirty="0"/>
          </a:p>
          <a:p>
            <a:r>
              <a:rPr lang="en-US" dirty="0"/>
              <a:t>1.	My father and I (to play) chess yesterday at 6 o’clock.</a:t>
            </a:r>
          </a:p>
          <a:p>
            <a:r>
              <a:rPr lang="en-US" dirty="0"/>
              <a:t>2.	I (to listen) to music now.</a:t>
            </a:r>
          </a:p>
          <a:p>
            <a:r>
              <a:rPr lang="en-US" dirty="0"/>
              <a:t>3.	We (to do) shopping now.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874838" y="29575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19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перевертыши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He</a:t>
            </a:r>
            <a:r>
              <a:rPr lang="en-US" sz="4000" dirty="0"/>
              <a:t> went for a walk yesterday and saw a very big </a:t>
            </a:r>
            <a:r>
              <a:rPr lang="en-US" sz="4000" dirty="0" smtClean="0"/>
              <a:t>dog.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4000" dirty="0"/>
              <a:t>A</a:t>
            </a:r>
            <a:r>
              <a:rPr lang="en-US" sz="4000" dirty="0" smtClean="0"/>
              <a:t> </a:t>
            </a:r>
            <a:r>
              <a:rPr lang="en-US" sz="4000" dirty="0"/>
              <a:t>very big dog went for a walk and saw </a:t>
            </a:r>
            <a:r>
              <a:rPr lang="en-US" sz="4000" dirty="0">
                <a:solidFill>
                  <a:srgbClr val="FF0000"/>
                </a:solidFill>
              </a:rPr>
              <a:t>him</a:t>
            </a:r>
            <a:r>
              <a:rPr lang="en-US" sz="4000" dirty="0" smtClean="0"/>
              <a:t>.</a:t>
            </a:r>
            <a:endParaRPr lang="ru-RU" sz="4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16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" name="Объект 21"/>
          <p:cNvSpPr>
            <a:spLocks noGrp="1"/>
          </p:cNvSpPr>
          <p:nvPr>
            <p:ph idx="1"/>
          </p:nvPr>
        </p:nvSpPr>
        <p:spPr>
          <a:xfrm>
            <a:off x="1187624" y="764704"/>
            <a:ext cx="6412429" cy="475252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Понятие грамматический навык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Подходы к обучению грамматики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Способы формирования грамматических навыков</a:t>
            </a:r>
          </a:p>
          <a:p>
            <a:pPr>
              <a:buFont typeface="Wingdings" pitchFamily="2" charset="2"/>
              <a:buChar char="v"/>
            </a:pPr>
            <a:endParaRPr lang="ru-RU" sz="3600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Формирование грамматических навыков говорения на уроках английского языка в рамках ФГОС</a:t>
            </a:r>
          </a:p>
          <a:p>
            <a:pPr marL="45720" indent="0">
              <a:buNone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12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 if I am right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557869" y="1772816"/>
            <a:ext cx="2870115" cy="1169704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The boy is laughing.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Yes, he is laughing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716016" y="1916832"/>
            <a:ext cx="3139021" cy="102843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The girl is drinking tea.</a:t>
            </a:r>
          </a:p>
          <a:p>
            <a:r>
              <a:rPr lang="en-US" dirty="0" smtClean="0"/>
              <a:t>-……..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583" y="2944813"/>
            <a:ext cx="3137372" cy="2779712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526" y="2944813"/>
            <a:ext cx="2818386" cy="2779712"/>
          </a:xfrm>
        </p:spPr>
      </p:pic>
    </p:spTree>
    <p:extLst>
      <p:ext uri="{BB962C8B-B14F-4D97-AF65-F5344CB8AC3E}">
        <p14:creationId xmlns:p14="http://schemas.microsoft.com/office/powerpoint/2010/main" val="34743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Forfeits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should he/she do?</a:t>
            </a:r>
          </a:p>
          <a:p>
            <a:r>
              <a:rPr lang="en-US" sz="4000" dirty="0" smtClean="0"/>
              <a:t>What do you want he/she to do?</a:t>
            </a:r>
            <a:endParaRPr lang="ru-RU" sz="40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4" y="2420888"/>
            <a:ext cx="3580334" cy="2952328"/>
          </a:xfrm>
        </p:spPr>
      </p:pic>
    </p:spTree>
    <p:extLst>
      <p:ext uri="{BB962C8B-B14F-4D97-AF65-F5344CB8AC3E}">
        <p14:creationId xmlns:p14="http://schemas.microsoft.com/office/powerpoint/2010/main" val="208271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Личностные УУД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Внутренняя мотивация к учению, самоопределение в учении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87086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Коммуникативные УУД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060848"/>
            <a:ext cx="6196405" cy="360381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отрудничество в поиске и сборе информации</a:t>
            </a:r>
          </a:p>
          <a:p>
            <a:pPr marL="0" indent="0">
              <a:buNone/>
            </a:pPr>
            <a:r>
              <a:rPr lang="ru-RU" dirty="0" smtClean="0"/>
              <a:t>Разрешение конфликтов</a:t>
            </a:r>
          </a:p>
          <a:p>
            <a:pPr marL="0" indent="0">
              <a:buNone/>
            </a:pPr>
            <a:r>
              <a:rPr lang="ru-RU" dirty="0" smtClean="0"/>
              <a:t>Контроль, коррекция, оценка действий партнера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815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Познавательные УУД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72816"/>
            <a:ext cx="7632848" cy="4464496"/>
          </a:xfrm>
        </p:spPr>
        <p:txBody>
          <a:bodyPr>
            <a:normAutofit/>
          </a:bodyPr>
          <a:lstStyle/>
          <a:p>
            <a:r>
              <a:rPr lang="ru-RU" dirty="0" err="1" smtClean="0"/>
              <a:t>Общеучебные</a:t>
            </a:r>
            <a:r>
              <a:rPr lang="ru-RU" dirty="0" smtClean="0"/>
              <a:t>- поиск и выделение информации</a:t>
            </a:r>
          </a:p>
          <a:p>
            <a:r>
              <a:rPr lang="ru-RU" dirty="0" smtClean="0"/>
              <a:t>логические- анализ и синтез информации, выбор для оснований и критериев сравнения</a:t>
            </a:r>
          </a:p>
          <a:p>
            <a:r>
              <a:rPr lang="ru-RU" dirty="0" smtClean="0"/>
              <a:t>Установление причинно-следственных связей и построение логической цепи рассуждений</a:t>
            </a:r>
          </a:p>
          <a:p>
            <a:r>
              <a:rPr lang="ru-RU" dirty="0"/>
              <a:t>постановка и решение проблем – формулирование проблемы и самостоятельное создание способов решения творческого и поискового характера.</a:t>
            </a:r>
          </a:p>
        </p:txBody>
      </p:sp>
    </p:spTree>
    <p:extLst>
      <p:ext uri="{BB962C8B-B14F-4D97-AF65-F5344CB8AC3E}">
        <p14:creationId xmlns:p14="http://schemas.microsoft.com/office/powerpoint/2010/main" val="363358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Регулятивные УУД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Самоорганизация к постановке цели (определение темы, целей)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32969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Грамматический навык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/>
              <a:t>Е.В.Пассов</a:t>
            </a:r>
            <a:r>
              <a:rPr lang="ru-RU" dirty="0" smtClean="0"/>
              <a:t> </a:t>
            </a:r>
            <a:r>
              <a:rPr lang="ru-RU" dirty="0"/>
              <a:t>называет грамматический навык как «способность говорящего выбрать модель, адекватную речевой задаче, и оформить его соответственно нормам данного языка». Под грамматическим навыком понимается автоматизированное использование грамматических средств речи.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46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Подходы к изучению грамматики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4000" dirty="0" smtClean="0"/>
              <a:t>Имплицитный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/>
              <a:t>Эксплицитный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/>
              <a:t>Дифференцированный подход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3814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Имплицитный подход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Структурный метод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Грамматическая структура-объект длительной отработки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Динамический стереотип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Коммуникативный метод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Высокая степень мотивации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Речевая направленность отработки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Разнообразие речевых контекстов использования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6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Эксплицитный подход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Дедуктивный метод</a:t>
            </a:r>
          </a:p>
          <a:p>
            <a:pPr marL="0" indent="0">
              <a:buNone/>
            </a:pPr>
            <a:r>
              <a:rPr lang="ru-RU" dirty="0" smtClean="0"/>
              <a:t>От правила </a:t>
            </a:r>
            <a:r>
              <a:rPr lang="ru-RU" dirty="0"/>
              <a:t>к</a:t>
            </a:r>
            <a:r>
              <a:rPr lang="ru-RU" dirty="0" smtClean="0"/>
              <a:t> действию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Индуктивный метод</a:t>
            </a:r>
          </a:p>
          <a:p>
            <a:pPr marL="0" indent="0">
              <a:buNone/>
            </a:pPr>
            <a:r>
              <a:rPr lang="ru-RU" dirty="0" smtClean="0"/>
              <a:t>Учащиеся сами формулируют правила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30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Дедуктивный метод 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10906"/>
              </p:ext>
            </p:extLst>
          </p:nvPr>
        </p:nvGraphicFramePr>
        <p:xfrm>
          <a:off x="971600" y="1772816"/>
          <a:ext cx="7344815" cy="4320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892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Индуктивный метод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621507"/>
              </p:ext>
            </p:extLst>
          </p:nvPr>
        </p:nvGraphicFramePr>
        <p:xfrm>
          <a:off x="755576" y="1700808"/>
          <a:ext cx="756084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32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Способы формирования грамматических навыков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4000" dirty="0" smtClean="0"/>
              <a:t>Система грамматических упражнений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/>
              <a:t>Дидактические игры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/>
              <a:t>Использование наглядности</a:t>
            </a:r>
          </a:p>
        </p:txBody>
      </p:sp>
    </p:spTree>
    <p:extLst>
      <p:ext uri="{BB962C8B-B14F-4D97-AF65-F5344CB8AC3E}">
        <p14:creationId xmlns:p14="http://schemas.microsoft.com/office/powerpoint/2010/main" val="337319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192</TotalTime>
  <Words>611</Words>
  <Application>Microsoft Office PowerPoint</Application>
  <PresentationFormat>Экран (4:3)</PresentationFormat>
  <Paragraphs>182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Кнопка</vt:lpstr>
      <vt:lpstr>Формирование грамматических навыков говорения в рамках ФГОС</vt:lpstr>
      <vt:lpstr>Презентация PowerPoint</vt:lpstr>
      <vt:lpstr>Грамматический навык</vt:lpstr>
      <vt:lpstr>Подходы к изучению грамматики</vt:lpstr>
      <vt:lpstr>Имплицитный подход</vt:lpstr>
      <vt:lpstr>Эксплицитный подход</vt:lpstr>
      <vt:lpstr>Дедуктивный метод </vt:lpstr>
      <vt:lpstr>Индуктивный метод</vt:lpstr>
      <vt:lpstr>Способы формирования грамматических навыков</vt:lpstr>
      <vt:lpstr>Образовательные технологии</vt:lpstr>
      <vt:lpstr>Технология сотрудничества</vt:lpstr>
      <vt:lpstr>Технология проблемного обучения</vt:lpstr>
      <vt:lpstr>Past Continuous</vt:lpstr>
      <vt:lpstr>Compare</vt:lpstr>
      <vt:lpstr>Игровая технология</vt:lpstr>
      <vt:lpstr>A sound</vt:lpstr>
      <vt:lpstr>подарки</vt:lpstr>
      <vt:lpstr>Морской бой</vt:lpstr>
      <vt:lpstr>перевертыши</vt:lpstr>
      <vt:lpstr>Repeat if I am right</vt:lpstr>
      <vt:lpstr>Forfeits</vt:lpstr>
      <vt:lpstr>Личностные УУД</vt:lpstr>
      <vt:lpstr>Коммуникативные УУД</vt:lpstr>
      <vt:lpstr>Познавательные УУД</vt:lpstr>
      <vt:lpstr>Регулятивные УУД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грамматических навыков говорения в рамках ФГОС</dc:title>
  <dc:creator>User</dc:creator>
  <cp:lastModifiedBy>User</cp:lastModifiedBy>
  <cp:revision>22</cp:revision>
  <dcterms:created xsi:type="dcterms:W3CDTF">2015-08-19T11:20:53Z</dcterms:created>
  <dcterms:modified xsi:type="dcterms:W3CDTF">2020-10-21T17:48:33Z</dcterms:modified>
</cp:coreProperties>
</file>