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92" r:id="rId15"/>
    <p:sldId id="270" r:id="rId16"/>
    <p:sldId id="271" r:id="rId17"/>
    <p:sldId id="272" r:id="rId18"/>
    <p:sldId id="273" r:id="rId19"/>
    <p:sldId id="293" r:id="rId20"/>
    <p:sldId id="274" r:id="rId21"/>
    <p:sldId id="275" r:id="rId22"/>
    <p:sldId id="276" r:id="rId23"/>
    <p:sldId id="277" r:id="rId24"/>
    <p:sldId id="278" r:id="rId25"/>
    <p:sldId id="294" r:id="rId26"/>
    <p:sldId id="279" r:id="rId27"/>
    <p:sldId id="280" r:id="rId28"/>
    <p:sldId id="281" r:id="rId29"/>
    <p:sldId id="282" r:id="rId30"/>
    <p:sldId id="283" r:id="rId31"/>
    <p:sldId id="284" r:id="rId32"/>
    <p:sldId id="267" r:id="rId33"/>
    <p:sldId id="285" r:id="rId34"/>
    <p:sldId id="286" r:id="rId35"/>
    <p:sldId id="287" r:id="rId36"/>
    <p:sldId id="288" r:id="rId37"/>
    <p:sldId id="289" r:id="rId38"/>
    <p:sldId id="290" r:id="rId39"/>
    <p:sldId id="291"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14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29.12.2017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1"/>
            <a:ext cx="9132931" cy="6858001"/>
          </a:xfrm>
          <a:prstGeom prst="rect">
            <a:avLst/>
          </a:prstGeom>
          <a:noFill/>
        </p:spPr>
      </p:pic>
      <p:sp>
        <p:nvSpPr>
          <p:cNvPr id="1027" name="Rectangle 3"/>
          <p:cNvSpPr>
            <a:spLocks noChangeArrowheads="1"/>
          </p:cNvSpPr>
          <p:nvPr/>
        </p:nvSpPr>
        <p:spPr bwMode="auto">
          <a:xfrm>
            <a:off x="2857488" y="571480"/>
            <a:ext cx="314327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муниципальное казенное дошкольное образовательное учреждение детский сад комбинированного вида №323</a:t>
            </a:r>
            <a:endParaRPr kumimoji="0" lang="ru-RU" sz="1800" b="0" i="0" u="none" strike="noStrike" cap="none" normalizeH="0" baseline="0" dirty="0" smtClean="0">
              <a:ln>
                <a:noFill/>
              </a:ln>
              <a:solidFill>
                <a:schemeClr val="tx1"/>
              </a:solidFill>
              <a:effectLst/>
              <a:latin typeface="Arial" pitchFamily="34" charset="0"/>
            </a:endParaRPr>
          </a:p>
        </p:txBody>
      </p:sp>
      <p:sp>
        <p:nvSpPr>
          <p:cNvPr id="1028" name="Rectangle 4"/>
          <p:cNvSpPr>
            <a:spLocks noChangeArrowheads="1"/>
          </p:cNvSpPr>
          <p:nvPr/>
        </p:nvSpPr>
        <p:spPr bwMode="auto">
          <a:xfrm>
            <a:off x="2786050" y="1678769"/>
            <a:ext cx="3643338" cy="27699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Проект</a:t>
            </a:r>
            <a:b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«Транспорт»</a:t>
            </a:r>
            <a:endPar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Разработали: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Воспитатель</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высшей категории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Караева</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Л.В.</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Логопед</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Кляхина</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М.А.</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Образовательные области, охватываемые проектом:</a:t>
            </a:r>
            <a:endParaRPr lang="ru-RU" sz="24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500306"/>
            <a:ext cx="507209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dirty="0" smtClean="0">
                <a:latin typeface="Times New Roman" pitchFamily="18" charset="0"/>
                <a:cs typeface="Times New Roman" pitchFamily="18" charset="0"/>
              </a:rPr>
              <a:t>1.Социално-коммуникативное развитие.</a:t>
            </a:r>
          </a:p>
          <a:p>
            <a:pPr algn="ctr"/>
            <a:r>
              <a:rPr lang="ru-RU" sz="2400" dirty="0" smtClean="0">
                <a:latin typeface="Times New Roman" pitchFamily="18" charset="0"/>
                <a:cs typeface="Times New Roman" pitchFamily="18" charset="0"/>
              </a:rPr>
              <a:t>2.Речевое развитие.</a:t>
            </a:r>
          </a:p>
          <a:p>
            <a:pPr algn="ctr"/>
            <a:r>
              <a:rPr lang="ru-RU" sz="2400" dirty="0" smtClean="0">
                <a:latin typeface="Times New Roman" pitchFamily="18" charset="0"/>
                <a:cs typeface="Times New Roman" pitchFamily="18" charset="0"/>
              </a:rPr>
              <a:t>3.Познавательная деятельность.</a:t>
            </a:r>
          </a:p>
          <a:p>
            <a:pPr algn="ctr"/>
            <a:r>
              <a:rPr lang="ru-RU" sz="2400" dirty="0" smtClean="0">
                <a:latin typeface="Times New Roman" pitchFamily="18" charset="0"/>
                <a:cs typeface="Times New Roman" pitchFamily="18" charset="0"/>
              </a:rPr>
              <a:t>4.Художественно-эстетическое развитие.</a:t>
            </a:r>
          </a:p>
          <a:p>
            <a:pPr algn="ctr"/>
            <a:r>
              <a:rPr lang="ru-RU" sz="2400" dirty="0" smtClean="0">
                <a:latin typeface="Times New Roman" pitchFamily="18" charset="0"/>
                <a:cs typeface="Times New Roman" pitchFamily="18" charset="0"/>
              </a:rPr>
              <a:t>5.Физическое развитие.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Первый этап (подготовительный)</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Цель:</a:t>
            </a:r>
            <a:endParaRPr lang="ru-RU" sz="24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500306"/>
            <a:ext cx="507209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dirty="0" smtClean="0">
                <a:latin typeface="Times New Roman" pitchFamily="18" charset="0"/>
                <a:cs typeface="Times New Roman" pitchFamily="18" charset="0"/>
              </a:rPr>
              <a:t>- Разработка стратегии реализации проекта.</a:t>
            </a:r>
            <a:r>
              <a:rPr lang="ru-RU" sz="2400" i="1" dirty="0" smtClean="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 Определение цели и задач проектной деятельности. </a:t>
            </a:r>
          </a:p>
          <a:p>
            <a:r>
              <a:rPr lang="ru-RU" sz="2400" dirty="0" smtClean="0">
                <a:latin typeface="Times New Roman" pitchFamily="18" charset="0"/>
                <a:cs typeface="Times New Roman" pitchFamily="18" charset="0"/>
              </a:rPr>
              <a:t>- Составление плана основного этапа. </a:t>
            </a:r>
          </a:p>
          <a:p>
            <a:r>
              <a:rPr lang="ru-RU" sz="2400" dirty="0" smtClean="0">
                <a:latin typeface="Times New Roman" pitchFamily="18" charset="0"/>
                <a:cs typeface="Times New Roman" pitchFamily="18" charset="0"/>
              </a:rPr>
              <a:t>- Беседа о транспорте.</a:t>
            </a:r>
            <a:r>
              <a:rPr lang="ru-RU" sz="2400" i="1"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1"/>
            <a:ext cx="9132931" cy="6858001"/>
          </a:xfrm>
          <a:prstGeom prst="rect">
            <a:avLst/>
          </a:prstGeom>
          <a:noFill/>
        </p:spPr>
      </p:pic>
      <p:sp>
        <p:nvSpPr>
          <p:cNvPr id="1027" name="Rectangle 3"/>
          <p:cNvSpPr>
            <a:spLocks noChangeArrowheads="1"/>
          </p:cNvSpPr>
          <p:nvPr/>
        </p:nvSpPr>
        <p:spPr bwMode="auto">
          <a:xfrm>
            <a:off x="3000364" y="785794"/>
            <a:ext cx="30003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Второй этап (основной):</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1714488"/>
            <a:ext cx="507209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dirty="0" smtClean="0">
                <a:latin typeface="Times New Roman" pitchFamily="18" charset="0"/>
                <a:cs typeface="Times New Roman" pitchFamily="18" charset="0"/>
              </a:rPr>
              <a:t>- Создание среды для различных видов деятельности:</a:t>
            </a:r>
          </a:p>
          <a:p>
            <a:r>
              <a:rPr lang="ru-RU" sz="2400" dirty="0" smtClean="0">
                <a:latin typeface="Times New Roman" pitchFamily="18" charset="0"/>
                <a:cs typeface="Times New Roman" pitchFamily="18" charset="0"/>
              </a:rPr>
              <a:t>- Подбор литературных произведений о семье.</a:t>
            </a:r>
            <a:r>
              <a:rPr lang="ru-RU" sz="2400" i="1" dirty="0" smtClean="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 Подбор игрушек, атрибутов, материалов, необходимых для проведения мероприятий в рамках проекта</a:t>
            </a:r>
          </a:p>
          <a:p>
            <a:r>
              <a:rPr lang="ru-RU" sz="2400" dirty="0" smtClean="0">
                <a:latin typeface="Times New Roman" pitchFamily="18" charset="0"/>
                <a:cs typeface="Times New Roman" pitchFamily="18" charset="0"/>
              </a:rPr>
              <a:t>-  Привлечение родителей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800" b="1" dirty="0" smtClean="0">
                <a:latin typeface="Times New Roman" pitchFamily="18" charset="0"/>
                <a:cs typeface="Times New Roman" pitchFamily="18" charset="0"/>
              </a:rPr>
              <a:t>Продуктивная деятельность детей:</a:t>
            </a:r>
            <a:endParaRPr lang="ru-RU" sz="28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285992"/>
            <a:ext cx="492922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600" dirty="0" smtClean="0">
                <a:latin typeface="Times New Roman" pitchFamily="18" charset="0"/>
                <a:cs typeface="Times New Roman" pitchFamily="18" charset="0"/>
              </a:rPr>
              <a:t>Рисование  по теме</a:t>
            </a:r>
          </a:p>
          <a:p>
            <a:pPr algn="ctr"/>
            <a:r>
              <a:rPr lang="ru-RU" sz="3600" dirty="0" smtClean="0">
                <a:latin typeface="Times New Roman" pitchFamily="18" charset="0"/>
                <a:cs typeface="Times New Roman" pitchFamily="18" charset="0"/>
              </a:rPr>
              <a:t> "Транспорт"</a:t>
            </a:r>
          </a:p>
          <a:p>
            <a:pPr algn="ctr"/>
            <a:r>
              <a:rPr lang="ru-RU" sz="3600" dirty="0" smtClean="0">
                <a:latin typeface="Times New Roman" pitchFamily="18" charset="0"/>
                <a:cs typeface="Times New Roman" pitchFamily="18" charset="0"/>
              </a:rPr>
              <a:t>Лепка по теме "Машины на нашей дороге" </a:t>
            </a:r>
          </a:p>
          <a:p>
            <a:pPr algn="ctr"/>
            <a:r>
              <a:rPr lang="ru-RU" sz="3600" dirty="0" smtClean="0">
                <a:latin typeface="Times New Roman" pitchFamily="18" charset="0"/>
                <a:cs typeface="Times New Roman" pitchFamily="18" charset="0"/>
              </a:rPr>
              <a:t>Аппликация "Паровозик"</a:t>
            </a: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1"/>
            <a:ext cx="9132931" cy="6858001"/>
          </a:xfrm>
          <a:prstGeom prst="rect">
            <a:avLst/>
          </a:prstGeom>
          <a:noFill/>
        </p:spPr>
      </p:pic>
      <p:sp>
        <p:nvSpPr>
          <p:cNvPr id="1028" name="Rectangle 4"/>
          <p:cNvSpPr>
            <a:spLocks noChangeArrowheads="1"/>
          </p:cNvSpPr>
          <p:nvPr/>
        </p:nvSpPr>
        <p:spPr bwMode="auto">
          <a:xfrm flipH="1">
            <a:off x="6858016" y="1643050"/>
            <a:ext cx="171451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600" dirty="0" smtClean="0">
                <a:latin typeface="Times New Roman" pitchFamily="18" charset="0"/>
                <a:cs typeface="Times New Roman" pitchFamily="18" charset="0"/>
              </a:rPr>
              <a:t>"</a:t>
            </a:r>
            <a:endParaRPr lang="ru-RU" sz="3600" dirty="0">
              <a:latin typeface="Times New Roman" pitchFamily="18" charset="0"/>
              <a:cs typeface="Times New Roman" pitchFamily="18" charset="0"/>
            </a:endParaRPr>
          </a:p>
        </p:txBody>
      </p:sp>
      <p:pic>
        <p:nvPicPr>
          <p:cNvPr id="46082" name="Picture 2"/>
          <p:cNvPicPr>
            <a:picLocks noChangeAspect="1" noChangeArrowheads="1"/>
          </p:cNvPicPr>
          <p:nvPr/>
        </p:nvPicPr>
        <p:blipFill>
          <a:blip r:embed="rId3" cstate="print"/>
          <a:srcRect/>
          <a:stretch>
            <a:fillRect/>
          </a:stretch>
        </p:blipFill>
        <p:spPr bwMode="auto">
          <a:xfrm>
            <a:off x="3143240" y="857232"/>
            <a:ext cx="2438095" cy="1371429"/>
          </a:xfrm>
          <a:prstGeom prst="rect">
            <a:avLst/>
          </a:prstGeom>
          <a:noFill/>
          <a:ln w="9525">
            <a:noFill/>
            <a:miter lim="800000"/>
            <a:headEnd/>
            <a:tailEnd/>
          </a:ln>
          <a:effectLst/>
        </p:spPr>
      </p:pic>
      <p:pic>
        <p:nvPicPr>
          <p:cNvPr id="46083" name="Picture 3"/>
          <p:cNvPicPr>
            <a:picLocks noChangeAspect="1" noChangeArrowheads="1"/>
          </p:cNvPicPr>
          <p:nvPr/>
        </p:nvPicPr>
        <p:blipFill>
          <a:blip r:embed="rId4" cstate="print"/>
          <a:srcRect/>
          <a:stretch>
            <a:fillRect/>
          </a:stretch>
        </p:blipFill>
        <p:spPr bwMode="auto">
          <a:xfrm>
            <a:off x="3000364" y="2214554"/>
            <a:ext cx="1371429" cy="2438095"/>
          </a:xfrm>
          <a:prstGeom prst="rect">
            <a:avLst/>
          </a:prstGeom>
          <a:noFill/>
          <a:ln w="9525">
            <a:noFill/>
            <a:miter lim="800000"/>
            <a:headEnd/>
            <a:tailEnd/>
          </a:ln>
          <a:effectLst/>
        </p:spPr>
      </p:pic>
      <p:pic>
        <p:nvPicPr>
          <p:cNvPr id="46084" name="Picture 4"/>
          <p:cNvPicPr>
            <a:picLocks noChangeAspect="1" noChangeArrowheads="1"/>
          </p:cNvPicPr>
          <p:nvPr/>
        </p:nvPicPr>
        <p:blipFill>
          <a:blip r:embed="rId5" cstate="print"/>
          <a:srcRect/>
          <a:stretch>
            <a:fillRect/>
          </a:stretch>
        </p:blipFill>
        <p:spPr bwMode="auto">
          <a:xfrm>
            <a:off x="3143240" y="4786322"/>
            <a:ext cx="2438095" cy="1371429"/>
          </a:xfrm>
          <a:prstGeom prst="rect">
            <a:avLst/>
          </a:prstGeom>
          <a:noFill/>
          <a:ln w="9525">
            <a:noFill/>
            <a:miter lim="800000"/>
            <a:headEnd/>
            <a:tailEnd/>
          </a:ln>
          <a:effectLst/>
        </p:spPr>
      </p:pic>
      <p:pic>
        <p:nvPicPr>
          <p:cNvPr id="46085" name="Picture 5"/>
          <p:cNvPicPr>
            <a:picLocks noChangeAspect="1" noChangeArrowheads="1"/>
          </p:cNvPicPr>
          <p:nvPr/>
        </p:nvPicPr>
        <p:blipFill>
          <a:blip r:embed="rId6" cstate="print"/>
          <a:srcRect/>
          <a:stretch>
            <a:fillRect/>
          </a:stretch>
        </p:blipFill>
        <p:spPr bwMode="auto">
          <a:xfrm>
            <a:off x="4214810" y="2214554"/>
            <a:ext cx="1371429" cy="243809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600" b="1" dirty="0" smtClean="0">
                <a:latin typeface="Times New Roman" pitchFamily="18" charset="0"/>
                <a:cs typeface="Times New Roman" pitchFamily="18" charset="0"/>
              </a:rPr>
              <a:t>Видео презентации:</a:t>
            </a:r>
            <a:endParaRPr lang="ru-RU" sz="36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285992"/>
            <a:ext cx="4929222"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4400" dirty="0" smtClean="0">
                <a:latin typeface="Times New Roman" pitchFamily="18" charset="0"/>
                <a:cs typeface="Times New Roman" pitchFamily="18" charset="0"/>
              </a:rPr>
              <a:t>"Транспорт и спецтехника"</a:t>
            </a:r>
          </a:p>
          <a:p>
            <a:pPr algn="ctr"/>
            <a:r>
              <a:rPr lang="ru-RU" sz="4400" dirty="0" smtClean="0">
                <a:latin typeface="Times New Roman" pitchFamily="18" charset="0"/>
                <a:cs typeface="Times New Roman" pitchFamily="18" charset="0"/>
              </a:rPr>
              <a:t>"Колёса у автобуса"</a:t>
            </a:r>
            <a:endParaRPr lang="ru-RU" sz="4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4000" b="1" dirty="0" smtClean="0">
                <a:latin typeface="Times New Roman" pitchFamily="18" charset="0"/>
                <a:cs typeface="Times New Roman" pitchFamily="18" charset="0"/>
              </a:rPr>
              <a:t>Чтение:</a:t>
            </a:r>
            <a:endParaRPr lang="ru-RU" sz="40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1357298"/>
            <a:ext cx="492922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600" dirty="0" smtClean="0">
                <a:latin typeface="Times New Roman" pitchFamily="18" charset="0"/>
                <a:cs typeface="Times New Roman" pitchFamily="18" charset="0"/>
              </a:rPr>
              <a:t>Э. Успенский "Троллейбус "</a:t>
            </a:r>
          </a:p>
          <a:p>
            <a:pPr algn="ctr"/>
            <a:r>
              <a:rPr lang="ru-RU" sz="3600" dirty="0" smtClean="0">
                <a:latin typeface="Times New Roman" pitchFamily="18" charset="0"/>
                <a:cs typeface="Times New Roman" pitchFamily="18" charset="0"/>
              </a:rPr>
              <a:t>  Н. Носов " Автомобиль" </a:t>
            </a:r>
          </a:p>
          <a:p>
            <a:pPr algn="ctr"/>
            <a:r>
              <a:rPr lang="ru-RU" sz="3600" b="1" dirty="0" smtClean="0">
                <a:latin typeface="Times New Roman" pitchFamily="18" charset="0"/>
                <a:cs typeface="Times New Roman" pitchFamily="18" charset="0"/>
              </a:rPr>
              <a:t>Разучивание стихов</a:t>
            </a:r>
            <a:r>
              <a:rPr lang="ru-RU" sz="3600" b="1" dirty="0" smtClean="0"/>
              <a:t> </a:t>
            </a:r>
            <a:r>
              <a:rPr lang="ru-RU" sz="3600" b="1" dirty="0" smtClean="0">
                <a:latin typeface="Times New Roman" pitchFamily="18" charset="0"/>
                <a:cs typeface="Times New Roman" pitchFamily="18" charset="0"/>
              </a:rPr>
              <a:t>Разгадывание загадок</a:t>
            </a:r>
          </a:p>
          <a:p>
            <a:pPr algn="ctr"/>
            <a:endParaRPr lang="ru-RU"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800" b="1" dirty="0" smtClean="0">
                <a:latin typeface="Times New Roman" pitchFamily="18" charset="0"/>
                <a:cs typeface="Times New Roman" pitchFamily="18" charset="0"/>
              </a:rPr>
              <a:t>Беседы по темам:</a:t>
            </a:r>
            <a:endParaRPr lang="ru-RU" sz="28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285992"/>
            <a:ext cx="492922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600" dirty="0" smtClean="0">
                <a:latin typeface="Times New Roman" pitchFamily="18" charset="0"/>
                <a:cs typeface="Times New Roman" pitchFamily="18" charset="0"/>
              </a:rPr>
              <a:t>«Первые машины»</a:t>
            </a:r>
          </a:p>
          <a:p>
            <a:pPr algn="ctr"/>
            <a:r>
              <a:rPr lang="ru-RU" sz="3600" dirty="0" smtClean="0">
                <a:latin typeface="Times New Roman" pitchFamily="18" charset="0"/>
                <a:cs typeface="Times New Roman" pitchFamily="18" charset="0"/>
              </a:rPr>
              <a:t>«На чём передвигались наши предки»</a:t>
            </a:r>
          </a:p>
          <a:p>
            <a:pPr algn="ctr"/>
            <a:r>
              <a:rPr lang="ru-RU" sz="3600" dirty="0" smtClean="0">
                <a:latin typeface="Times New Roman" pitchFamily="18" charset="0"/>
                <a:cs typeface="Times New Roman" pitchFamily="18" charset="0"/>
              </a:rPr>
              <a:t>«Грузовой и пассажирский транспорт»</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800" b="1" dirty="0" smtClean="0">
                <a:latin typeface="Times New Roman" pitchFamily="18" charset="0"/>
                <a:cs typeface="Times New Roman" pitchFamily="18" charset="0"/>
              </a:rPr>
              <a:t>Дидактические игры:</a:t>
            </a:r>
            <a:endParaRPr lang="ru-RU" sz="28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1643050"/>
            <a:ext cx="492922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dirty="0" smtClean="0">
                <a:latin typeface="Times New Roman" pitchFamily="18" charset="0"/>
                <a:cs typeface="Times New Roman" pitchFamily="18" charset="0"/>
              </a:rPr>
              <a:t>"Мы едем. Летим. Плывём."</a:t>
            </a:r>
          </a:p>
          <a:p>
            <a:pPr algn="ctr"/>
            <a:r>
              <a:rPr lang="ru-RU" sz="3200" dirty="0" smtClean="0">
                <a:latin typeface="Times New Roman" pitchFamily="18" charset="0"/>
                <a:cs typeface="Times New Roman" pitchFamily="18" charset="0"/>
              </a:rPr>
              <a:t>"Где чья машина"</a:t>
            </a:r>
          </a:p>
          <a:p>
            <a:pPr algn="ctr"/>
            <a:r>
              <a:rPr lang="ru-RU" sz="3200" dirty="0" smtClean="0">
                <a:latin typeface="Times New Roman" pitchFamily="18" charset="0"/>
                <a:cs typeface="Times New Roman" pitchFamily="18" charset="0"/>
              </a:rPr>
              <a:t>"Чего не хватает"</a:t>
            </a:r>
          </a:p>
          <a:p>
            <a:pPr algn="ctr"/>
            <a:r>
              <a:rPr lang="ru-RU" sz="3200" b="1" dirty="0" smtClean="0">
                <a:latin typeface="Times New Roman" pitchFamily="18" charset="0"/>
                <a:cs typeface="Times New Roman" pitchFamily="18" charset="0"/>
              </a:rPr>
              <a:t>Сюжетно-ролевая игра</a:t>
            </a:r>
            <a:endParaRPr lang="ru-RU" sz="3200" dirty="0" smtClean="0">
              <a:latin typeface="Times New Roman" pitchFamily="18" charset="0"/>
              <a:cs typeface="Times New Roman" pitchFamily="18" charset="0"/>
            </a:endParaRPr>
          </a:p>
          <a:p>
            <a:pPr algn="ctr"/>
            <a:r>
              <a:rPr lang="ru-RU" sz="3200" dirty="0" smtClean="0">
                <a:latin typeface="Times New Roman" pitchFamily="18" charset="0"/>
                <a:cs typeface="Times New Roman" pitchFamily="18" charset="0"/>
              </a:rPr>
              <a:t>"Мы едем в автобусе"</a:t>
            </a:r>
          </a:p>
          <a:p>
            <a:pPr algn="ctr"/>
            <a:endParaRPr lang="ru-RU" sz="4000" dirty="0" smtClean="0">
              <a:latin typeface="Times New Roman" pitchFamily="18" charset="0"/>
              <a:cs typeface="Times New Roman" pitchFamily="18" charset="0"/>
            </a:endParaRPr>
          </a:p>
          <a:p>
            <a:pPr algn="ctr"/>
            <a:endParaRPr lang="ru-RU" sz="4000" dirty="0" smtClean="0">
              <a:latin typeface="Times New Roman" pitchFamily="18" charset="0"/>
              <a:cs typeface="Times New Roman" pitchFamily="18" charset="0"/>
            </a:endParaRPr>
          </a:p>
          <a:p>
            <a:pPr algn="ctr"/>
            <a:endParaRPr lang="ru-RU" sz="4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8" name="Rectangle 4"/>
          <p:cNvSpPr>
            <a:spLocks noChangeArrowheads="1"/>
          </p:cNvSpPr>
          <p:nvPr/>
        </p:nvSpPr>
        <p:spPr bwMode="auto">
          <a:xfrm>
            <a:off x="1928794" y="1643050"/>
            <a:ext cx="492922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ru-RU" sz="4000" dirty="0" smtClean="0">
              <a:latin typeface="Times New Roman" pitchFamily="18" charset="0"/>
              <a:cs typeface="Times New Roman" pitchFamily="18" charset="0"/>
            </a:endParaRPr>
          </a:p>
          <a:p>
            <a:pPr algn="ctr"/>
            <a:endParaRPr lang="ru-RU" sz="4000" dirty="0" smtClean="0">
              <a:latin typeface="Times New Roman" pitchFamily="18" charset="0"/>
              <a:cs typeface="Times New Roman" pitchFamily="18" charset="0"/>
            </a:endParaRPr>
          </a:p>
          <a:p>
            <a:pPr algn="ctr"/>
            <a:endParaRPr lang="ru-RU" sz="4000" dirty="0">
              <a:latin typeface="Times New Roman" pitchFamily="18" charset="0"/>
              <a:cs typeface="Times New Roman" pitchFamily="18" charset="0"/>
            </a:endParaRPr>
          </a:p>
        </p:txBody>
      </p:sp>
      <p:pic>
        <p:nvPicPr>
          <p:cNvPr id="47106" name="Picture 2"/>
          <p:cNvPicPr>
            <a:picLocks noChangeAspect="1" noChangeArrowheads="1"/>
          </p:cNvPicPr>
          <p:nvPr/>
        </p:nvPicPr>
        <p:blipFill>
          <a:blip r:embed="rId3" cstate="print"/>
          <a:srcRect/>
          <a:stretch>
            <a:fillRect/>
          </a:stretch>
        </p:blipFill>
        <p:spPr bwMode="auto">
          <a:xfrm rot="1760529">
            <a:off x="3761289" y="2647859"/>
            <a:ext cx="2048630" cy="3642007"/>
          </a:xfrm>
          <a:prstGeom prst="rect">
            <a:avLst/>
          </a:prstGeom>
          <a:noFill/>
          <a:ln w="9525">
            <a:noFill/>
            <a:miter lim="800000"/>
            <a:headEnd/>
            <a:tailEnd/>
          </a:ln>
          <a:effectLst/>
        </p:spPr>
      </p:pic>
      <p:pic>
        <p:nvPicPr>
          <p:cNvPr id="47107" name="Picture 3"/>
          <p:cNvPicPr>
            <a:picLocks noChangeAspect="1" noChangeArrowheads="1"/>
          </p:cNvPicPr>
          <p:nvPr/>
        </p:nvPicPr>
        <p:blipFill>
          <a:blip r:embed="rId4" cstate="print"/>
          <a:srcRect/>
          <a:stretch>
            <a:fillRect/>
          </a:stretch>
        </p:blipFill>
        <p:spPr bwMode="auto">
          <a:xfrm>
            <a:off x="-2284413" y="-8761412"/>
            <a:ext cx="1371429" cy="2438095"/>
          </a:xfrm>
          <a:prstGeom prst="rect">
            <a:avLst/>
          </a:prstGeom>
          <a:noFill/>
          <a:ln w="9525">
            <a:noFill/>
            <a:miter lim="800000"/>
            <a:headEnd/>
            <a:tailEnd/>
          </a:ln>
          <a:effectLst/>
        </p:spPr>
      </p:pic>
      <p:pic>
        <p:nvPicPr>
          <p:cNvPr id="47108" name="Picture 4"/>
          <p:cNvPicPr>
            <a:picLocks noChangeAspect="1" noChangeArrowheads="1"/>
          </p:cNvPicPr>
          <p:nvPr/>
        </p:nvPicPr>
        <p:blipFill>
          <a:blip r:embed="rId5" cstate="print"/>
          <a:srcRect/>
          <a:stretch>
            <a:fillRect/>
          </a:stretch>
        </p:blipFill>
        <p:spPr bwMode="auto">
          <a:xfrm rot="20113020">
            <a:off x="3458606" y="1143777"/>
            <a:ext cx="1687882" cy="30006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Содержание</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2786050" y="1785926"/>
            <a:ext cx="364333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800" dirty="0" smtClean="0">
                <a:latin typeface="Times New Roman" pitchFamily="18" charset="0"/>
                <a:cs typeface="Times New Roman" pitchFamily="18" charset="0"/>
              </a:rPr>
              <a:t>Актуальность проекта</a:t>
            </a:r>
          </a:p>
          <a:p>
            <a:pPr algn="ctr"/>
            <a:r>
              <a:rPr lang="ru-RU" sz="2800" dirty="0" smtClean="0">
                <a:latin typeface="Times New Roman" pitchFamily="18" charset="0"/>
                <a:cs typeface="Times New Roman" pitchFamily="18" charset="0"/>
              </a:rPr>
              <a:t>Цели и задачи проекта</a:t>
            </a:r>
          </a:p>
          <a:p>
            <a:pPr algn="ctr"/>
            <a:r>
              <a:rPr lang="ru-RU" sz="2800" dirty="0" smtClean="0">
                <a:latin typeface="Times New Roman" pitchFamily="18" charset="0"/>
                <a:cs typeface="Times New Roman" pitchFamily="18" charset="0"/>
              </a:rPr>
              <a:t>Ожидаемые результаты проекта</a:t>
            </a:r>
          </a:p>
          <a:p>
            <a:pPr algn="ctr"/>
            <a:r>
              <a:rPr lang="ru-RU" sz="2800" dirty="0" smtClean="0">
                <a:latin typeface="Times New Roman" pitchFamily="18" charset="0"/>
                <a:cs typeface="Times New Roman" pitchFamily="18" charset="0"/>
              </a:rPr>
              <a:t>Образовательные области, охватываемые проектом</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7183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800" b="1" dirty="0" smtClean="0">
                <a:latin typeface="Times New Roman" pitchFamily="18" charset="0"/>
                <a:cs typeface="Times New Roman" pitchFamily="18" charset="0"/>
              </a:rPr>
              <a:t>Игра с песком для развития мелкой моторики рук</a:t>
            </a:r>
            <a:endParaRPr lang="ru-RU" sz="2800" dirty="0" smtClean="0">
              <a:latin typeface="Times New Roman" pitchFamily="18" charset="0"/>
              <a:cs typeface="Times New Roman" pitchFamily="18" charset="0"/>
            </a:endParaRPr>
          </a:p>
          <a:p>
            <a:pPr algn="ctr"/>
            <a:endParaRPr lang="ru-RU" sz="2800" dirty="0" smtClean="0">
              <a:latin typeface="Times New Roman" pitchFamily="18" charset="0"/>
              <a:cs typeface="Times New Roman" pitchFamily="18" charset="0"/>
            </a:endParaRPr>
          </a:p>
          <a:p>
            <a:pPr algn="ctr"/>
            <a:endParaRPr lang="ru-RU" sz="28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30721" name="Picture 1"/>
          <p:cNvPicPr>
            <a:picLocks noChangeAspect="1" noChangeArrowheads="1"/>
          </p:cNvPicPr>
          <p:nvPr/>
        </p:nvPicPr>
        <p:blipFill>
          <a:blip r:embed="rId3" cstate="print"/>
          <a:srcRect/>
          <a:stretch>
            <a:fillRect/>
          </a:stretch>
        </p:blipFill>
        <p:spPr bwMode="auto">
          <a:xfrm rot="19689396">
            <a:off x="2214546" y="2285992"/>
            <a:ext cx="960000" cy="1706667"/>
          </a:xfrm>
          <a:prstGeom prst="rect">
            <a:avLst/>
          </a:prstGeom>
          <a:noFill/>
          <a:ln w="9525">
            <a:noFill/>
            <a:miter lim="800000"/>
            <a:headEnd/>
            <a:tailEnd/>
          </a:ln>
          <a:effectLst/>
        </p:spPr>
      </p:pic>
      <p:pic>
        <p:nvPicPr>
          <p:cNvPr id="30722" name="Picture 2"/>
          <p:cNvPicPr>
            <a:picLocks noChangeAspect="1" noChangeArrowheads="1"/>
          </p:cNvPicPr>
          <p:nvPr/>
        </p:nvPicPr>
        <p:blipFill>
          <a:blip r:embed="rId4" cstate="print"/>
          <a:srcRect/>
          <a:stretch>
            <a:fillRect/>
          </a:stretch>
        </p:blipFill>
        <p:spPr bwMode="auto">
          <a:xfrm>
            <a:off x="-2284413" y="-8761412"/>
            <a:ext cx="960000" cy="1706667"/>
          </a:xfrm>
          <a:prstGeom prst="rect">
            <a:avLst/>
          </a:prstGeom>
          <a:noFill/>
          <a:ln w="9525">
            <a:noFill/>
            <a:miter lim="800000"/>
            <a:headEnd/>
            <a:tailEnd/>
          </a:ln>
          <a:effectLst/>
        </p:spPr>
      </p:pic>
      <p:pic>
        <p:nvPicPr>
          <p:cNvPr id="30723" name="Picture 3"/>
          <p:cNvPicPr>
            <a:picLocks noChangeAspect="1" noChangeArrowheads="1"/>
          </p:cNvPicPr>
          <p:nvPr/>
        </p:nvPicPr>
        <p:blipFill>
          <a:blip r:embed="rId4" cstate="print"/>
          <a:srcRect/>
          <a:stretch>
            <a:fillRect/>
          </a:stretch>
        </p:blipFill>
        <p:spPr bwMode="auto">
          <a:xfrm rot="20352562">
            <a:off x="3143240" y="2285992"/>
            <a:ext cx="960000" cy="1706667"/>
          </a:xfrm>
          <a:prstGeom prst="rect">
            <a:avLst/>
          </a:prstGeom>
          <a:noFill/>
          <a:ln w="9525">
            <a:noFill/>
            <a:miter lim="800000"/>
            <a:headEnd/>
            <a:tailEnd/>
          </a:ln>
          <a:effectLst/>
        </p:spPr>
      </p:pic>
      <p:pic>
        <p:nvPicPr>
          <p:cNvPr id="30724" name="Picture 4"/>
          <p:cNvPicPr>
            <a:picLocks noChangeAspect="1" noChangeArrowheads="1"/>
          </p:cNvPicPr>
          <p:nvPr/>
        </p:nvPicPr>
        <p:blipFill>
          <a:blip r:embed="rId5" cstate="print"/>
          <a:srcRect/>
          <a:stretch>
            <a:fillRect/>
          </a:stretch>
        </p:blipFill>
        <p:spPr bwMode="auto">
          <a:xfrm rot="20910337">
            <a:off x="4143372" y="2714620"/>
            <a:ext cx="960000" cy="1706667"/>
          </a:xfrm>
          <a:prstGeom prst="rect">
            <a:avLst/>
          </a:prstGeom>
          <a:noFill/>
          <a:ln w="9525">
            <a:noFill/>
            <a:miter lim="800000"/>
            <a:headEnd/>
            <a:tailEnd/>
          </a:ln>
          <a:effectLst/>
        </p:spPr>
      </p:pic>
      <p:pic>
        <p:nvPicPr>
          <p:cNvPr id="30725" name="Picture 5"/>
          <p:cNvPicPr>
            <a:picLocks noChangeAspect="1" noChangeArrowheads="1"/>
          </p:cNvPicPr>
          <p:nvPr/>
        </p:nvPicPr>
        <p:blipFill>
          <a:blip r:embed="rId6" cstate="print"/>
          <a:srcRect/>
          <a:stretch>
            <a:fillRect/>
          </a:stretch>
        </p:blipFill>
        <p:spPr bwMode="auto">
          <a:xfrm rot="21247111">
            <a:off x="5173314" y="2548591"/>
            <a:ext cx="918262" cy="1632466"/>
          </a:xfrm>
          <a:prstGeom prst="rect">
            <a:avLst/>
          </a:prstGeom>
          <a:noFill/>
          <a:ln w="9525">
            <a:noFill/>
            <a:miter lim="800000"/>
            <a:headEnd/>
            <a:tailEnd/>
          </a:ln>
          <a:effectLst/>
        </p:spPr>
      </p:pic>
      <p:pic>
        <p:nvPicPr>
          <p:cNvPr id="30726" name="Picture 6"/>
          <p:cNvPicPr>
            <a:picLocks noChangeAspect="1" noChangeArrowheads="1"/>
          </p:cNvPicPr>
          <p:nvPr/>
        </p:nvPicPr>
        <p:blipFill>
          <a:blip r:embed="rId7" cstate="print"/>
          <a:srcRect/>
          <a:stretch>
            <a:fillRect/>
          </a:stretch>
        </p:blipFill>
        <p:spPr bwMode="auto">
          <a:xfrm rot="957344">
            <a:off x="2756952" y="4371177"/>
            <a:ext cx="822857" cy="1462857"/>
          </a:xfrm>
          <a:prstGeom prst="rect">
            <a:avLst/>
          </a:prstGeom>
          <a:noFill/>
          <a:ln w="9525">
            <a:noFill/>
            <a:miter lim="800000"/>
            <a:headEnd/>
            <a:tailEnd/>
          </a:ln>
          <a:effectLst/>
        </p:spPr>
      </p:pic>
      <p:pic>
        <p:nvPicPr>
          <p:cNvPr id="30727" name="Picture 7"/>
          <p:cNvPicPr>
            <a:picLocks noChangeAspect="1" noChangeArrowheads="1"/>
          </p:cNvPicPr>
          <p:nvPr/>
        </p:nvPicPr>
        <p:blipFill>
          <a:blip r:embed="rId8" cstate="print"/>
          <a:srcRect/>
          <a:stretch>
            <a:fillRect/>
          </a:stretch>
        </p:blipFill>
        <p:spPr bwMode="auto">
          <a:xfrm rot="1197542">
            <a:off x="3725389" y="4382764"/>
            <a:ext cx="822857" cy="1462857"/>
          </a:xfrm>
          <a:prstGeom prst="rect">
            <a:avLst/>
          </a:prstGeom>
          <a:noFill/>
          <a:ln w="9525">
            <a:noFill/>
            <a:miter lim="800000"/>
            <a:headEnd/>
            <a:tailEnd/>
          </a:ln>
          <a:effectLst/>
        </p:spPr>
      </p:pic>
      <p:pic>
        <p:nvPicPr>
          <p:cNvPr id="30728" name="Picture 8"/>
          <p:cNvPicPr>
            <a:picLocks noChangeAspect="1" noChangeArrowheads="1"/>
          </p:cNvPicPr>
          <p:nvPr/>
        </p:nvPicPr>
        <p:blipFill>
          <a:blip r:embed="rId9" cstate="print"/>
          <a:srcRect/>
          <a:stretch>
            <a:fillRect/>
          </a:stretch>
        </p:blipFill>
        <p:spPr bwMode="auto">
          <a:xfrm rot="1123170">
            <a:off x="4856415" y="4308168"/>
            <a:ext cx="822857" cy="146285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Пальчиковые игры со стихами</a:t>
            </a:r>
            <a:endParaRPr lang="ru-RU" sz="2400" dirty="0" smtClean="0">
              <a:latin typeface="Times New Roman" pitchFamily="18" charset="0"/>
              <a:cs typeface="Times New Roman" pitchFamily="18" charset="0"/>
            </a:endParaRPr>
          </a:p>
          <a:p>
            <a:pPr algn="ctr"/>
            <a:endParaRPr lang="ru-RU" sz="28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3901677"/>
            <a:ext cx="485778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ru-RU" sz="4000" dirty="0">
              <a:solidFill>
                <a:srgbClr val="FF0000"/>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3" cstate="print"/>
          <a:srcRect/>
          <a:stretch>
            <a:fillRect/>
          </a:stretch>
        </p:blipFill>
        <p:spPr bwMode="auto">
          <a:xfrm rot="1583315">
            <a:off x="3534645" y="3527341"/>
            <a:ext cx="2954519" cy="1661917"/>
          </a:xfrm>
          <a:prstGeom prst="rect">
            <a:avLst/>
          </a:prstGeom>
          <a:noFill/>
          <a:ln w="9525">
            <a:noFill/>
            <a:miter lim="800000"/>
            <a:headEnd/>
            <a:tailEnd/>
          </a:ln>
          <a:effectLst/>
        </p:spPr>
      </p:pic>
      <p:pic>
        <p:nvPicPr>
          <p:cNvPr id="5" name="Picture 3"/>
          <p:cNvPicPr>
            <a:picLocks noChangeAspect="1" noChangeArrowheads="1"/>
          </p:cNvPicPr>
          <p:nvPr/>
        </p:nvPicPr>
        <p:blipFill>
          <a:blip r:embed="rId4" cstate="print"/>
          <a:srcRect/>
          <a:stretch>
            <a:fillRect/>
          </a:stretch>
        </p:blipFill>
        <p:spPr bwMode="auto">
          <a:xfrm rot="4431212">
            <a:off x="2144853" y="2025842"/>
            <a:ext cx="2373036" cy="133483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t>А</a:t>
            </a:r>
            <a:r>
              <a:rPr lang="ru-RU" sz="2400" b="1" dirty="0" smtClean="0">
                <a:latin typeface="Times New Roman" pitchFamily="18" charset="0"/>
                <a:cs typeface="Times New Roman" pitchFamily="18" charset="0"/>
              </a:rPr>
              <a:t>нкетирование родителей по теме "Транспорт"</a:t>
            </a:r>
            <a:endParaRPr lang="ru-RU" sz="28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26626" name="Picture 2" descr="F:\слайды\1 транспорт.jpg"/>
          <p:cNvPicPr>
            <a:picLocks noChangeAspect="1" noChangeArrowheads="1"/>
          </p:cNvPicPr>
          <p:nvPr/>
        </p:nvPicPr>
        <p:blipFill>
          <a:blip r:embed="rId3" cstate="print"/>
          <a:srcRect/>
          <a:stretch>
            <a:fillRect/>
          </a:stretch>
        </p:blipFill>
        <p:spPr bwMode="auto">
          <a:xfrm>
            <a:off x="2214546" y="2143116"/>
            <a:ext cx="4421236" cy="277653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5"/>
            <a:ext cx="300039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Экскурсия  "Прогулка к перекрёстку"</a:t>
            </a:r>
            <a:endParaRPr lang="ru-RU" sz="24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28674" name="Rectangle 2"/>
          <p:cNvSpPr>
            <a:spLocks noChangeArrowheads="1"/>
          </p:cNvSpPr>
          <p:nvPr/>
        </p:nvSpPr>
        <p:spPr bwMode="auto">
          <a:xfrm>
            <a:off x="1928794" y="1928802"/>
            <a:ext cx="507209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Цель экскурсии</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закрепить знания детей о транспорте, научить различать и называть виды общественного транспорта. Соблюдать правила дорожного движения. Различать части легковых машин.</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Экскурсия  "Прогулка к перекрёстку"</a:t>
            </a:r>
            <a:endParaRPr lang="ru-RU" sz="24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27649" name="Picture 1"/>
          <p:cNvPicPr>
            <a:picLocks noChangeAspect="1" noChangeArrowheads="1"/>
          </p:cNvPicPr>
          <p:nvPr/>
        </p:nvPicPr>
        <p:blipFill>
          <a:blip r:embed="rId3" cstate="print"/>
          <a:srcRect/>
          <a:stretch>
            <a:fillRect/>
          </a:stretch>
        </p:blipFill>
        <p:spPr bwMode="auto">
          <a:xfrm>
            <a:off x="3357554" y="1928802"/>
            <a:ext cx="2130458" cy="378747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a:t>
            </a:r>
            <a:endParaRPr lang="ru-RU" sz="24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48130" name="Picture 2"/>
          <p:cNvPicPr>
            <a:picLocks noChangeAspect="1" noChangeArrowheads="1"/>
          </p:cNvPicPr>
          <p:nvPr/>
        </p:nvPicPr>
        <p:blipFill>
          <a:blip r:embed="rId3" cstate="print"/>
          <a:srcRect/>
          <a:stretch>
            <a:fillRect/>
          </a:stretch>
        </p:blipFill>
        <p:spPr bwMode="auto">
          <a:xfrm>
            <a:off x="3000364" y="714356"/>
            <a:ext cx="2438095" cy="1371429"/>
          </a:xfrm>
          <a:prstGeom prst="rect">
            <a:avLst/>
          </a:prstGeom>
          <a:noFill/>
          <a:ln w="9525">
            <a:noFill/>
            <a:miter lim="800000"/>
            <a:headEnd/>
            <a:tailEnd/>
          </a:ln>
          <a:effectLst/>
        </p:spPr>
      </p:pic>
      <p:pic>
        <p:nvPicPr>
          <p:cNvPr id="48131" name="Picture 3"/>
          <p:cNvPicPr>
            <a:picLocks noChangeAspect="1" noChangeArrowheads="1"/>
          </p:cNvPicPr>
          <p:nvPr/>
        </p:nvPicPr>
        <p:blipFill>
          <a:blip r:embed="rId4" cstate="print"/>
          <a:srcRect/>
          <a:stretch>
            <a:fillRect/>
          </a:stretch>
        </p:blipFill>
        <p:spPr bwMode="auto">
          <a:xfrm>
            <a:off x="3786182" y="2214554"/>
            <a:ext cx="3175021" cy="1785950"/>
          </a:xfrm>
          <a:prstGeom prst="rect">
            <a:avLst/>
          </a:prstGeom>
          <a:noFill/>
          <a:ln w="9525">
            <a:noFill/>
            <a:miter lim="800000"/>
            <a:headEnd/>
            <a:tailEnd/>
          </a:ln>
          <a:effectLst/>
        </p:spPr>
      </p:pic>
      <p:pic>
        <p:nvPicPr>
          <p:cNvPr id="48132" name="Picture 4"/>
          <p:cNvPicPr>
            <a:picLocks noChangeAspect="1" noChangeArrowheads="1"/>
          </p:cNvPicPr>
          <p:nvPr/>
        </p:nvPicPr>
        <p:blipFill>
          <a:blip r:embed="rId5" cstate="print"/>
          <a:srcRect/>
          <a:stretch>
            <a:fillRect/>
          </a:stretch>
        </p:blipFill>
        <p:spPr bwMode="auto">
          <a:xfrm>
            <a:off x="2643174" y="4286256"/>
            <a:ext cx="2438095" cy="13714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3 этап итоговый:</a:t>
            </a:r>
          </a:p>
          <a:p>
            <a:pPr algn="ctr"/>
            <a:r>
              <a:rPr lang="ru-RU" sz="2400" b="1" dirty="0" smtClean="0">
                <a:latin typeface="Times New Roman" pitchFamily="18" charset="0"/>
                <a:cs typeface="Times New Roman" pitchFamily="18" charset="0"/>
              </a:rPr>
              <a:t>Викторина </a:t>
            </a:r>
          </a:p>
          <a:p>
            <a:pPr algn="ctr"/>
            <a:r>
              <a:rPr lang="ru-RU" sz="2400" b="1" dirty="0" smtClean="0"/>
              <a:t>"</a:t>
            </a:r>
            <a:r>
              <a:rPr lang="ru-RU" sz="2400" b="1" dirty="0" smtClean="0">
                <a:latin typeface="Times New Roman" pitchFamily="18" charset="0"/>
                <a:cs typeface="Times New Roman" pitchFamily="18" charset="0"/>
              </a:rPr>
              <a:t>Страна машин</a:t>
            </a:r>
            <a:r>
              <a:rPr lang="ru-RU" sz="2400" b="1" dirty="0" smtClean="0"/>
              <a:t>"</a:t>
            </a:r>
            <a:endParaRPr lang="ru-RU" sz="24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pic>
        <p:nvPicPr>
          <p:cNvPr id="39937" name="Picture 1" descr="F:\транспорт\первые автомобили\Ford-Model-T-Roadster-1923-Photo-02.jpg"/>
          <p:cNvPicPr>
            <a:picLocks noChangeAspect="1" noChangeArrowheads="1"/>
          </p:cNvPicPr>
          <p:nvPr/>
        </p:nvPicPr>
        <p:blipFill>
          <a:blip r:embed="rId3" cstate="print"/>
          <a:srcRect/>
          <a:stretch>
            <a:fillRect/>
          </a:stretch>
        </p:blipFill>
        <p:spPr bwMode="auto">
          <a:xfrm>
            <a:off x="2547923" y="2357431"/>
            <a:ext cx="3810027" cy="285752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Презентация детьми сделанных совместно с родителями работ по теме "Транспорт":</a:t>
            </a:r>
            <a:endParaRPr lang="ru-RU" sz="32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pic>
        <p:nvPicPr>
          <p:cNvPr id="2050" name="Picture 2"/>
          <p:cNvPicPr>
            <a:picLocks noChangeAspect="1" noChangeArrowheads="1"/>
          </p:cNvPicPr>
          <p:nvPr/>
        </p:nvPicPr>
        <p:blipFill>
          <a:blip r:embed="rId3" cstate="print"/>
          <a:srcRect/>
          <a:stretch>
            <a:fillRect/>
          </a:stretch>
        </p:blipFill>
        <p:spPr bwMode="auto">
          <a:xfrm rot="4826708">
            <a:off x="1616474" y="1221025"/>
            <a:ext cx="2600960" cy="146304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rot="6271294">
            <a:off x="3369655" y="1259518"/>
            <a:ext cx="2600960" cy="1463040"/>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cstate="print"/>
          <a:srcRect/>
          <a:stretch>
            <a:fillRect/>
          </a:stretch>
        </p:blipFill>
        <p:spPr bwMode="auto">
          <a:xfrm>
            <a:off x="2051720" y="3429000"/>
            <a:ext cx="2275840" cy="1280160"/>
          </a:xfrm>
          <a:prstGeom prst="rect">
            <a:avLst/>
          </a:prstGeom>
          <a:noFill/>
          <a:ln w="9525">
            <a:noFill/>
            <a:miter lim="800000"/>
            <a:headEnd/>
            <a:tailEnd/>
          </a:ln>
          <a:effectLst/>
        </p:spPr>
      </p:pic>
      <p:pic>
        <p:nvPicPr>
          <p:cNvPr id="2053" name="Picture 5"/>
          <p:cNvPicPr>
            <a:picLocks noChangeAspect="1" noChangeArrowheads="1"/>
          </p:cNvPicPr>
          <p:nvPr/>
        </p:nvPicPr>
        <p:blipFill>
          <a:blip r:embed="rId6" cstate="print"/>
          <a:srcRect/>
          <a:stretch>
            <a:fillRect/>
          </a:stretch>
        </p:blipFill>
        <p:spPr bwMode="auto">
          <a:xfrm>
            <a:off x="4139952" y="4365104"/>
            <a:ext cx="2275840" cy="12801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5"/>
            <a:ext cx="3000396" cy="15081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Результаты проекта:</a:t>
            </a:r>
            <a:endParaRPr lang="ru-RU" sz="32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36865" name="Rectangle 1"/>
          <p:cNvSpPr>
            <a:spLocks noChangeArrowheads="1"/>
          </p:cNvSpPr>
          <p:nvPr/>
        </p:nvSpPr>
        <p:spPr bwMode="auto">
          <a:xfrm rot="10800000" flipV="1">
            <a:off x="2214546" y="1838552"/>
            <a:ext cx="464347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Результатом, проведённых в рамках проекта мероприятий, мы считаем положительную  динамику в формировании речевого дыхания и мелкой моторики рук детей.</a:t>
            </a:r>
            <a:endParaRPr kumimoji="0" lang="ru-RU"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Воспитанники нашей группы расширили  знания о транспорте: их виды, функции, правила поведения в процессе использования.</a:t>
            </a:r>
            <a:endParaRPr kumimoji="0" lang="ru-RU"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Был сформирован интерес  к истории  и развитию  техники.</a:t>
            </a:r>
            <a:endParaRPr kumimoji="0" lang="ru-RU"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Словарный запас обогащён терминами транспортной классификации (водный, наземный, воздушный; личный, общественный …) и эксплуатации (водитель, пассажир, конструктор …).</a:t>
            </a:r>
            <a:endParaRPr kumimoji="0" lang="ru-RU" sz="14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У родителей появился интерес  к активному участию в  жизни нашей группы и к совместной деятельности  со своими детьми. </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2987824" y="764704"/>
            <a:ext cx="30003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Этапы работы над проектом:</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2786050" y="1960709"/>
            <a:ext cx="371477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dirty="0" smtClean="0">
                <a:latin typeface="Times New Roman" pitchFamily="18" charset="0"/>
                <a:cs typeface="Times New Roman" pitchFamily="18" charset="0"/>
              </a:rPr>
              <a:t>Первый этап (подготовительный)</a:t>
            </a:r>
          </a:p>
          <a:p>
            <a:pPr algn="ctr"/>
            <a:r>
              <a:rPr lang="ru-RU" sz="3200" dirty="0" smtClean="0">
                <a:latin typeface="Times New Roman" pitchFamily="18" charset="0"/>
                <a:cs typeface="Times New Roman" pitchFamily="18" charset="0"/>
              </a:rPr>
              <a:t>Второй этап (основной)</a:t>
            </a:r>
          </a:p>
          <a:p>
            <a:pPr algn="ctr"/>
            <a:r>
              <a:rPr lang="ru-RU" sz="3200" dirty="0" smtClean="0">
                <a:latin typeface="Times New Roman" pitchFamily="18" charset="0"/>
                <a:cs typeface="Times New Roman" pitchFamily="18" charset="0"/>
              </a:rPr>
              <a:t>Третий этап (заключительный)</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5"/>
            <a:ext cx="3000396" cy="15081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Перспективы проекта:</a:t>
            </a:r>
            <a:endParaRPr lang="ru-RU" sz="32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36865" name="Rectangle 1"/>
          <p:cNvSpPr>
            <a:spLocks noChangeArrowheads="1"/>
          </p:cNvSpPr>
          <p:nvPr/>
        </p:nvSpPr>
        <p:spPr bwMode="auto">
          <a:xfrm rot="10800000" flipV="1">
            <a:off x="2214546" y="1838551"/>
            <a:ext cx="464347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ru-RU" sz="1400" dirty="0" smtClean="0">
                <a:latin typeface="Times New Roman" pitchFamily="18" charset="0"/>
                <a:cs typeface="Times New Roman" pitchFamily="18" charset="0"/>
              </a:rPr>
              <a:t>Создание  психологически  комфортной атмосферы в группе  для каждого ребёнка и всего коллектива в целом.</a:t>
            </a:r>
          </a:p>
          <a:p>
            <a:r>
              <a:rPr lang="ru-RU" sz="1400" dirty="0" smtClean="0">
                <a:latin typeface="Times New Roman" pitchFamily="18" charset="0"/>
                <a:cs typeface="Times New Roman" pitchFamily="18" charset="0"/>
              </a:rPr>
              <a:t>	Установление продуктивных отношений с родителями.</a:t>
            </a:r>
          </a:p>
          <a:p>
            <a:r>
              <a:rPr lang="ru-RU" sz="1400" dirty="0" smtClean="0">
                <a:latin typeface="Times New Roman" pitchFamily="18" charset="0"/>
                <a:cs typeface="Times New Roman" pitchFamily="18" charset="0"/>
              </a:rPr>
              <a:t>	Поиск новых форм и методов для работы с детьми и родителями.</a:t>
            </a:r>
          </a:p>
          <a:p>
            <a:r>
              <a:rPr lang="ru-RU" sz="1400" dirty="0" smtClean="0">
                <a:latin typeface="Times New Roman" pitchFamily="18" charset="0"/>
                <a:cs typeface="Times New Roman" pitchFamily="18" charset="0"/>
              </a:rPr>
              <a:t>	Развитие связной  речи посредством актуальных  для детей тем.</a:t>
            </a:r>
          </a:p>
          <a:p>
            <a:r>
              <a:rPr lang="ru-RU" sz="1400" dirty="0" smtClean="0">
                <a:latin typeface="Times New Roman" pitchFamily="18" charset="0"/>
                <a:cs typeface="Times New Roman" pitchFamily="18" charset="0"/>
              </a:rPr>
              <a:t>	Расширение словарного запаса. Обогащение пассивного словаря и повышение качества активного словаря.</a:t>
            </a:r>
          </a:p>
          <a:p>
            <a:r>
              <a:rPr lang="ru-RU" sz="1400" dirty="0" smtClean="0">
                <a:latin typeface="Times New Roman" pitchFamily="18" charset="0"/>
                <a:cs typeface="Times New Roman" pitchFamily="18" charset="0"/>
              </a:rPr>
              <a:t>	Формирование грамматического строя речи.</a:t>
            </a:r>
          </a:p>
          <a:p>
            <a:r>
              <a:rPr lang="ru-RU" sz="1400" dirty="0" smtClean="0">
                <a:latin typeface="Times New Roman" pitchFamily="18" charset="0"/>
                <a:cs typeface="Times New Roman" pitchFamily="18" charset="0"/>
              </a:rPr>
              <a:t>	Развитие памяти и мышления  детей.</a:t>
            </a:r>
          </a:p>
          <a:p>
            <a:r>
              <a:rPr lang="ru-RU" sz="1400" dirty="0" smtClean="0">
                <a:latin typeface="Times New Roman" pitchFamily="18" charset="0"/>
                <a:cs typeface="Times New Roman" pitchFamily="18" charset="0"/>
              </a:rPr>
              <a:t>	 Привлечение родителей для совместной работы и их активного участия в жизни группы.</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5"/>
            <a:ext cx="3000396"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Литература:</a:t>
            </a:r>
            <a:endParaRPr lang="ru-RU" sz="3200" dirty="0" smtClean="0">
              <a:latin typeface="Times New Roman" pitchFamily="18" charset="0"/>
              <a:cs typeface="Times New Roman" pitchFamily="18" charset="0"/>
            </a:endParaRPr>
          </a:p>
          <a:p>
            <a:pPr algn="ctr"/>
            <a:endParaRPr lang="ru-RU" sz="2800" dirty="0">
              <a:latin typeface="Times New Roman" pitchFamily="18" charset="0"/>
              <a:cs typeface="Times New Roman" pitchFamily="18" charset="0"/>
            </a:endParaRPr>
          </a:p>
        </p:txBody>
      </p:sp>
      <p:sp>
        <p:nvSpPr>
          <p:cNvPr id="36865" name="Rectangle 1"/>
          <p:cNvSpPr>
            <a:spLocks noChangeArrowheads="1"/>
          </p:cNvSpPr>
          <p:nvPr/>
        </p:nvSpPr>
        <p:spPr bwMode="auto">
          <a:xfrm rot="10800000" flipV="1">
            <a:off x="2214546" y="1946271"/>
            <a:ext cx="464347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ru-RU" sz="1400" dirty="0" smtClean="0">
                <a:latin typeface="Times New Roman" pitchFamily="18" charset="0"/>
                <a:cs typeface="Times New Roman" pitchFamily="18" charset="0"/>
              </a:rPr>
              <a:t>- Е. А. </a:t>
            </a:r>
            <a:r>
              <a:rPr lang="ru-RU" sz="1400" dirty="0" err="1" smtClean="0">
                <a:latin typeface="Times New Roman" pitchFamily="18" charset="0"/>
                <a:cs typeface="Times New Roman" pitchFamily="18" charset="0"/>
              </a:rPr>
              <a:t>Алябьева</a:t>
            </a:r>
            <a:r>
              <a:rPr lang="ru-RU" sz="1400" dirty="0" smtClean="0">
                <a:latin typeface="Times New Roman" pitchFamily="18" charset="0"/>
                <a:cs typeface="Times New Roman" pitchFamily="18" charset="0"/>
              </a:rPr>
              <a:t> "Дошкольникам о транспорте и технике. Беседы, рассказы и сказки" ТЦ "Сфера", 2016</a:t>
            </a:r>
          </a:p>
          <a:p>
            <a:pPr algn="ctr"/>
            <a:r>
              <a:rPr lang="ru-RU" sz="1400" dirty="0" smtClean="0">
                <a:latin typeface="Times New Roman" pitchFamily="18" charset="0"/>
                <a:cs typeface="Times New Roman" pitchFamily="18" charset="0"/>
              </a:rPr>
              <a:t>- Интернет-ресурсы:</a:t>
            </a:r>
          </a:p>
          <a:p>
            <a:pPr algn="ctr"/>
            <a:r>
              <a:rPr lang="ru-RU" sz="1400" dirty="0" smtClean="0">
                <a:latin typeface="Times New Roman" pitchFamily="18" charset="0"/>
                <a:cs typeface="Times New Roman" pitchFamily="18" charset="0"/>
              </a:rPr>
              <a:t>https://infourok.ru/plankonspekt-ekskursii-nablyudenie-za-transportom-na-ulicah-goroda-v-starshey-logopedicheskoy-gruppe-664232.html</a:t>
            </a:r>
          </a:p>
          <a:p>
            <a:pPr algn="ctr"/>
            <a:r>
              <a:rPr lang="ru-RU" sz="1400" dirty="0" smtClean="0">
                <a:latin typeface="Times New Roman" pitchFamily="18" charset="0"/>
                <a:cs typeface="Times New Roman" pitchFamily="18" charset="0"/>
              </a:rPr>
              <a:t>http://luntiki.ru/blog/zagadki/778.html</a:t>
            </a:r>
          </a:p>
          <a:p>
            <a:pPr algn="ctr"/>
            <a:r>
              <a:rPr lang="ru-RU" sz="1400" dirty="0" smtClean="0">
                <a:latin typeface="Times New Roman" pitchFamily="18" charset="0"/>
                <a:cs typeface="Times New Roman" pitchFamily="18" charset="0"/>
              </a:rPr>
              <a:t>https://nsportal.ru/user/191331/page/igry-i-uprazhneniya-dlya-razvitiya-melkoy-motoriki-po-leksicheskim-temam</a:t>
            </a:r>
          </a:p>
          <a:p>
            <a:pPr algn="ctr"/>
            <a:r>
              <a:rPr lang="ru-RU" sz="1400" dirty="0" smtClean="0">
                <a:latin typeface="Times New Roman" pitchFamily="18" charset="0"/>
                <a:cs typeface="Times New Roman" pitchFamily="18" charset="0"/>
              </a:rPr>
              <a:t>http://pochemu4ka.ru/load/prezentacii_na_konkurs_quot_transport_dlja_vsekh_quot/prezentacii_o_transporte_vzroslye/viktorina_strana_transporta/444-1-0-10929</a:t>
            </a:r>
          </a:p>
          <a:p>
            <a:pPr algn="ctr"/>
            <a:r>
              <a:rPr lang="ru-RU" sz="1400" dirty="0" smtClean="0">
                <a:latin typeface="Times New Roman" pitchFamily="18" charset="0"/>
                <a:cs typeface="Times New Roman" pitchFamily="18" charset="0"/>
              </a:rPr>
              <a:t>http://mbdou6-krop.ru/?p=833</a:t>
            </a:r>
          </a:p>
          <a:p>
            <a:pPr algn="ctr"/>
            <a:r>
              <a:rPr lang="ru-RU" sz="1400" dirty="0" smtClean="0">
                <a:latin typeface="Times New Roman" pitchFamily="18" charset="0"/>
                <a:cs typeface="Times New Roman" pitchFamily="18" charset="0"/>
              </a:rPr>
              <a:t>http://vospitatel.com.ua/zaniatia/mir/raznye-vidy-transporta.html</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Приложение</a:t>
            </a:r>
          </a:p>
          <a:p>
            <a:pPr algn="ctr"/>
            <a:r>
              <a:rPr lang="ru-RU" sz="2400" dirty="0" smtClean="0">
                <a:latin typeface="Times New Roman" pitchFamily="18" charset="0"/>
                <a:cs typeface="Times New Roman" pitchFamily="18" charset="0"/>
              </a:rPr>
              <a:t>План проекта: </a:t>
            </a:r>
            <a:endParaRPr lang="ru-RU" sz="24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1714488"/>
            <a:ext cx="507209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1400" dirty="0" smtClean="0">
                <a:latin typeface="Times New Roman" pitchFamily="18" charset="0"/>
                <a:cs typeface="Times New Roman" pitchFamily="18" charset="0"/>
              </a:rPr>
              <a:t>27.11 – рисование “Транспорт" </a:t>
            </a:r>
          </a:p>
          <a:p>
            <a:pPr algn="ctr"/>
            <a:r>
              <a:rPr lang="ru-RU" sz="1400" dirty="0" smtClean="0">
                <a:latin typeface="Times New Roman" pitchFamily="18" charset="0"/>
                <a:cs typeface="Times New Roman" pitchFamily="18" charset="0"/>
              </a:rPr>
              <a:t>28.11 – видео презентация "Транспорт и спецтехника" </a:t>
            </a:r>
          </a:p>
          <a:p>
            <a:pPr algn="ctr"/>
            <a:r>
              <a:rPr lang="ru-RU" sz="1400" dirty="0" smtClean="0">
                <a:latin typeface="Times New Roman" pitchFamily="18" charset="0"/>
                <a:cs typeface="Times New Roman" pitchFamily="18" charset="0"/>
              </a:rPr>
              <a:t>беседа " Первые машины" </a:t>
            </a:r>
          </a:p>
          <a:p>
            <a:pPr algn="ctr"/>
            <a:r>
              <a:rPr lang="ru-RU" sz="1400" dirty="0" smtClean="0">
                <a:latin typeface="Times New Roman" pitchFamily="18" charset="0"/>
                <a:cs typeface="Times New Roman" pitchFamily="18" charset="0"/>
              </a:rPr>
              <a:t>29.11 –  беседа "Виды транспорта". </a:t>
            </a:r>
          </a:p>
          <a:p>
            <a:pPr algn="ctr"/>
            <a:r>
              <a:rPr lang="ru-RU" sz="1400" dirty="0" smtClean="0">
                <a:latin typeface="Times New Roman" pitchFamily="18" charset="0"/>
                <a:cs typeface="Times New Roman" pitchFamily="18" charset="0"/>
              </a:rPr>
              <a:t>30.11 –  дидактическая игра "Мы едем. Летим. Плывём." </a:t>
            </a:r>
          </a:p>
          <a:p>
            <a:pPr algn="ctr"/>
            <a:r>
              <a:rPr lang="ru-RU" sz="1400" dirty="0" smtClean="0">
                <a:latin typeface="Times New Roman" pitchFamily="18" charset="0"/>
                <a:cs typeface="Times New Roman" pitchFamily="18" charset="0"/>
              </a:rPr>
              <a:t>01.12 – разучивание стихов, загадывание загадок о транспорте</a:t>
            </a:r>
          </a:p>
          <a:p>
            <a:pPr algn="ctr"/>
            <a:r>
              <a:rPr lang="ru-RU" sz="1400" dirty="0" smtClean="0">
                <a:latin typeface="Times New Roman" pitchFamily="18" charset="0"/>
                <a:cs typeface="Times New Roman" pitchFamily="18" charset="0"/>
              </a:rPr>
              <a:t>04.12 - лепка "Машины на нашей дороге" </a:t>
            </a:r>
          </a:p>
          <a:p>
            <a:pPr algn="ctr"/>
            <a:r>
              <a:rPr lang="ru-RU" sz="1400" dirty="0" smtClean="0">
                <a:latin typeface="Times New Roman" pitchFamily="18" charset="0"/>
                <a:cs typeface="Times New Roman" pitchFamily="18" charset="0"/>
              </a:rPr>
              <a:t>05.12 – игры с песком на тему «Наша дорога" </a:t>
            </a:r>
          </a:p>
          <a:p>
            <a:pPr algn="ctr"/>
            <a:r>
              <a:rPr lang="ru-RU" sz="1400" dirty="0" smtClean="0">
                <a:latin typeface="Times New Roman" pitchFamily="18" charset="0"/>
                <a:cs typeface="Times New Roman" pitchFamily="18" charset="0"/>
              </a:rPr>
              <a:t>06.12 – видео презентация "Колёса у автобуса" </a:t>
            </a:r>
          </a:p>
          <a:p>
            <a:pPr algn="ctr"/>
            <a:r>
              <a:rPr lang="ru-RU" sz="1400" dirty="0" smtClean="0">
                <a:latin typeface="Times New Roman" pitchFamily="18" charset="0"/>
                <a:cs typeface="Times New Roman" pitchFamily="18" charset="0"/>
              </a:rPr>
              <a:t>07.12 – настольно-печатная игра "Чего не хватает" </a:t>
            </a:r>
          </a:p>
          <a:p>
            <a:pPr algn="ctr"/>
            <a:r>
              <a:rPr lang="ru-RU" sz="1400" dirty="0" smtClean="0">
                <a:latin typeface="Times New Roman" pitchFamily="18" charset="0"/>
                <a:cs typeface="Times New Roman" pitchFamily="18" charset="0"/>
              </a:rPr>
              <a:t>11.12 –  аппликация "Паровозик" </a:t>
            </a:r>
          </a:p>
          <a:p>
            <a:pPr algn="ctr"/>
            <a:r>
              <a:rPr lang="ru-RU" sz="1400" dirty="0" smtClean="0">
                <a:latin typeface="Times New Roman" pitchFamily="18" charset="0"/>
                <a:cs typeface="Times New Roman" pitchFamily="18" charset="0"/>
              </a:rPr>
              <a:t>12.12  –  беседа "На чём передвигались наши предки" </a:t>
            </a:r>
          </a:p>
          <a:p>
            <a:pPr algn="ctr"/>
            <a:r>
              <a:rPr lang="ru-RU" sz="1400" dirty="0" smtClean="0">
                <a:latin typeface="Times New Roman" pitchFamily="18" charset="0"/>
                <a:cs typeface="Times New Roman" pitchFamily="18" charset="0"/>
              </a:rPr>
              <a:t>13.12 – экскурсия "Прогулка к перекрёстку". </a:t>
            </a:r>
          </a:p>
          <a:p>
            <a:pPr algn="ctr"/>
            <a:r>
              <a:rPr lang="ru-RU" sz="1400" dirty="0" smtClean="0">
                <a:latin typeface="Times New Roman" pitchFamily="18" charset="0"/>
                <a:cs typeface="Times New Roman" pitchFamily="18" charset="0"/>
              </a:rPr>
              <a:t>14.12 – чтение Э. Успенский "Троллейбус ",  Н. Носов " Автомобиль" </a:t>
            </a:r>
          </a:p>
          <a:p>
            <a:pPr algn="ctr"/>
            <a:r>
              <a:rPr lang="ru-RU" sz="1400" dirty="0" smtClean="0">
                <a:latin typeface="Times New Roman" pitchFamily="18" charset="0"/>
                <a:cs typeface="Times New Roman" pitchFamily="18" charset="0"/>
              </a:rPr>
              <a:t>15.12 – анкетирование родителей </a:t>
            </a:r>
          </a:p>
          <a:p>
            <a:pPr algn="ctr"/>
            <a:r>
              <a:rPr lang="ru-RU" sz="1400" dirty="0" smtClean="0">
                <a:latin typeface="Times New Roman" pitchFamily="18" charset="0"/>
                <a:cs typeface="Times New Roman" pitchFamily="18" charset="0"/>
              </a:rPr>
              <a:t>беседа " Грузовой и пассажирский транспорт" </a:t>
            </a:r>
          </a:p>
          <a:p>
            <a:pPr algn="ctr"/>
            <a:r>
              <a:rPr lang="ru-RU" sz="1400" dirty="0" smtClean="0">
                <a:latin typeface="Times New Roman" pitchFamily="18" charset="0"/>
                <a:cs typeface="Times New Roman" pitchFamily="18" charset="0"/>
              </a:rPr>
              <a:t>18.12 – сюжетно-ролевая игра "Мы едем в автобусе" </a:t>
            </a:r>
          </a:p>
          <a:p>
            <a:pPr algn="ctr"/>
            <a:r>
              <a:rPr lang="ru-RU" sz="1400" dirty="0" smtClean="0">
                <a:latin typeface="Times New Roman" pitchFamily="18" charset="0"/>
                <a:cs typeface="Times New Roman" pitchFamily="18" charset="0"/>
              </a:rPr>
              <a:t>19.12 –- дидактическая игра "Где чья машина" </a:t>
            </a:r>
          </a:p>
          <a:p>
            <a:pPr algn="ctr"/>
            <a:r>
              <a:rPr lang="ru-RU" sz="1400" dirty="0" smtClean="0">
                <a:latin typeface="Times New Roman" pitchFamily="18" charset="0"/>
                <a:cs typeface="Times New Roman" pitchFamily="18" charset="0"/>
              </a:rPr>
              <a:t>20.12 – викторина "Страна машин". </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smtClean="0">
                <a:latin typeface="Times New Roman" pitchFamily="18" charset="0"/>
                <a:cs typeface="Times New Roman" pitchFamily="18" charset="0"/>
              </a:rPr>
              <a:t>Анкета для родителей:</a:t>
            </a:r>
            <a:endParaRPr lang="ru-RU" sz="2400" dirty="0">
              <a:latin typeface="Times New Roman" pitchFamily="18" charset="0"/>
              <a:cs typeface="Times New Roman" pitchFamily="18" charset="0"/>
            </a:endParaRPr>
          </a:p>
        </p:txBody>
      </p:sp>
      <p:sp>
        <p:nvSpPr>
          <p:cNvPr id="1028" name="Rectangle 4"/>
          <p:cNvSpPr>
            <a:spLocks noChangeArrowheads="1"/>
          </p:cNvSpPr>
          <p:nvPr/>
        </p:nvSpPr>
        <p:spPr bwMode="auto">
          <a:xfrm>
            <a:off x="2357422" y="1643050"/>
            <a:ext cx="4643470" cy="36317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200" dirty="0" smtClean="0">
                <a:latin typeface="Times New Roman" pitchFamily="18" charset="0"/>
                <a:cs typeface="Times New Roman" pitchFamily="18" charset="0"/>
              </a:rPr>
              <a:t>1. Есть ли в Вашей семье личный транспорт?</a:t>
            </a:r>
          </a:p>
          <a:p>
            <a:r>
              <a:rPr lang="ru-RU" sz="1200" dirty="0" smtClean="0">
                <a:latin typeface="Times New Roman" pitchFamily="18" charset="0"/>
                <a:cs typeface="Times New Roman" pitchFamily="18" charset="0"/>
              </a:rPr>
              <a:t>2. Есть ли в Вашей семье люди, чья профессия связана с транспортом?</a:t>
            </a:r>
          </a:p>
          <a:p>
            <a:r>
              <a:rPr lang="ru-RU" sz="1200" dirty="0" smtClean="0">
                <a:latin typeface="Times New Roman" pitchFamily="18" charset="0"/>
                <a:cs typeface="Times New Roman" pitchFamily="18" charset="0"/>
              </a:rPr>
              <a:t>3. Часто ли Ваш ребёнок интересуется машинами, их устройством, возможностями, особенностями?</a:t>
            </a:r>
          </a:p>
          <a:p>
            <a:r>
              <a:rPr lang="ru-RU" sz="1200" dirty="0" smtClean="0">
                <a:latin typeface="Times New Roman" pitchFamily="18" charset="0"/>
                <a:cs typeface="Times New Roman" pitchFamily="18" charset="0"/>
              </a:rPr>
              <a:t>4. Считаете ли Вы, что данная тема заслуживает внимания в Ваших беседах с детьми?</a:t>
            </a:r>
          </a:p>
          <a:p>
            <a:r>
              <a:rPr lang="ru-RU" sz="1200" dirty="0" smtClean="0">
                <a:latin typeface="Times New Roman" pitchFamily="18" charset="0"/>
                <a:cs typeface="Times New Roman" pitchFamily="18" charset="0"/>
              </a:rPr>
              <a:t>5. Обучаете ли Вы ребёнка правилам поведения в автомобиле?</a:t>
            </a:r>
          </a:p>
          <a:p>
            <a:r>
              <a:rPr lang="ru-RU" sz="1200" dirty="0" smtClean="0">
                <a:latin typeface="Times New Roman" pitchFamily="18" charset="0"/>
                <a:cs typeface="Times New Roman" pitchFamily="18" charset="0"/>
              </a:rPr>
              <a:t>6. Обучаете ли Вы ребёнка правилам поведения в общественном транспорте?</a:t>
            </a:r>
          </a:p>
          <a:p>
            <a:r>
              <a:rPr lang="ru-RU" sz="1200" dirty="0" smtClean="0">
                <a:latin typeface="Times New Roman" pitchFamily="18" charset="0"/>
                <a:cs typeface="Times New Roman" pitchFamily="18" charset="0"/>
              </a:rPr>
              <a:t>7. Есть ли в Вашем доме детская  художественная литература по теме "Транспорт"?</a:t>
            </a:r>
          </a:p>
          <a:p>
            <a:r>
              <a:rPr lang="ru-RU" sz="1200" dirty="0" smtClean="0">
                <a:latin typeface="Times New Roman" pitchFamily="18" charset="0"/>
                <a:cs typeface="Times New Roman" pitchFamily="18" charset="0"/>
              </a:rPr>
              <a:t>8. Есть ли в Вашем доме познавательная литература, игры по теме "Транспорт"?</a:t>
            </a:r>
          </a:p>
          <a:p>
            <a:r>
              <a:rPr lang="ru-RU" sz="1200" dirty="0" smtClean="0">
                <a:latin typeface="Times New Roman" pitchFamily="18" charset="0"/>
                <a:cs typeface="Times New Roman" pitchFamily="18" charset="0"/>
              </a:rPr>
              <a:t>9. Часто ли Ваш ребёнок дома играет в машинки?</a:t>
            </a:r>
          </a:p>
          <a:p>
            <a:r>
              <a:rPr lang="ru-RU" sz="1200" dirty="0" smtClean="0">
                <a:latin typeface="Times New Roman" pitchFamily="18" charset="0"/>
                <a:cs typeface="Times New Roman" pitchFamily="18" charset="0"/>
              </a:rPr>
              <a:t>10. Хотелось бы  Вам  получить квалифицированную  консультацию по воспитанию  культуры  поведения в  общественных  местах  и на улице?</a:t>
            </a:r>
          </a:p>
          <a:p>
            <a:pPr algn="ctr"/>
            <a:r>
              <a:rPr lang="ru-RU" sz="1400" dirty="0" smtClean="0">
                <a:latin typeface="Times New Roman" pitchFamily="18" charset="0"/>
                <a:cs typeface="Times New Roman" pitchFamily="18" charset="0"/>
              </a:rPr>
              <a:t>". </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1400" b="1" dirty="0" smtClean="0">
                <a:latin typeface="Times New Roman" pitchFamily="18" charset="0"/>
                <a:cs typeface="Times New Roman" pitchFamily="18" charset="0"/>
              </a:rPr>
              <a:t>Результаты анкетирования родителей:</a:t>
            </a:r>
            <a:endParaRPr lang="ru-RU" sz="1400" dirty="0">
              <a:latin typeface="Times New Roman" pitchFamily="18" charset="0"/>
              <a:cs typeface="Times New Roman" pitchFamily="18" charset="0"/>
            </a:endParaRPr>
          </a:p>
        </p:txBody>
      </p:sp>
      <p:sp>
        <p:nvSpPr>
          <p:cNvPr id="1028" name="Rectangle 4"/>
          <p:cNvSpPr>
            <a:spLocks noChangeArrowheads="1"/>
          </p:cNvSpPr>
          <p:nvPr/>
        </p:nvSpPr>
        <p:spPr bwMode="auto">
          <a:xfrm>
            <a:off x="2357422" y="1214422"/>
            <a:ext cx="464347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indent="-228600">
              <a:buAutoNum type="arabicPeriod"/>
            </a:pPr>
            <a:r>
              <a:rPr lang="ru-RU" sz="900" dirty="0" smtClean="0">
                <a:latin typeface="Times New Roman" pitchFamily="18" charset="0"/>
                <a:cs typeface="Times New Roman" pitchFamily="18" charset="0"/>
              </a:rPr>
              <a:t>Есть ли в Вашей семье личный транспорт?</a:t>
            </a:r>
          </a:p>
          <a:p>
            <a:pPr marL="228600" indent="-228600"/>
            <a:r>
              <a:rPr lang="ru-RU" sz="900" dirty="0" smtClean="0">
                <a:latin typeface="Times New Roman" pitchFamily="18" charset="0"/>
                <a:cs typeface="Times New Roman" pitchFamily="18" charset="0"/>
              </a:rPr>
              <a:t>Да     85%</a:t>
            </a:r>
          </a:p>
          <a:p>
            <a:pPr marL="228600" indent="-228600"/>
            <a:r>
              <a:rPr lang="ru-RU" sz="900" dirty="0" smtClean="0">
                <a:latin typeface="Times New Roman" pitchFamily="18" charset="0"/>
                <a:cs typeface="Times New Roman" pitchFamily="18" charset="0"/>
              </a:rPr>
              <a:t>Нет  15%</a:t>
            </a:r>
          </a:p>
          <a:p>
            <a:pPr marL="228600" indent="-228600"/>
            <a:r>
              <a:rPr lang="ru-RU" sz="900" dirty="0" smtClean="0">
                <a:latin typeface="Times New Roman" pitchFamily="18" charset="0"/>
                <a:cs typeface="Times New Roman" pitchFamily="18" charset="0"/>
              </a:rPr>
              <a:t>2. Есть ли в Вашей семье люди, чья профессия связана с транспортом? </a:t>
            </a:r>
          </a:p>
          <a:p>
            <a:pPr marL="228600" indent="-228600"/>
            <a:r>
              <a:rPr lang="ru-RU" sz="900" dirty="0" smtClean="0">
                <a:latin typeface="Times New Roman" pitchFamily="18" charset="0"/>
                <a:cs typeface="Times New Roman" pitchFamily="18" charset="0"/>
              </a:rPr>
              <a:t>Да     45%</a:t>
            </a:r>
          </a:p>
          <a:p>
            <a:pPr marL="228600" indent="-228600"/>
            <a:r>
              <a:rPr lang="ru-RU" sz="900" dirty="0" smtClean="0">
                <a:latin typeface="Times New Roman" pitchFamily="18" charset="0"/>
                <a:cs typeface="Times New Roman" pitchFamily="18" charset="0"/>
              </a:rPr>
              <a:t>Нет    55%</a:t>
            </a:r>
          </a:p>
          <a:p>
            <a:pPr marL="228600" indent="-228600"/>
            <a:r>
              <a:rPr lang="ru-RU" sz="900" dirty="0" smtClean="0">
                <a:latin typeface="Times New Roman" pitchFamily="18" charset="0"/>
                <a:cs typeface="Times New Roman" pitchFamily="18" charset="0"/>
              </a:rPr>
              <a:t>3. Часто ли Ваш ребёнок интересуется машинами, их устройством, возможностями, особенностями? </a:t>
            </a:r>
          </a:p>
          <a:p>
            <a:pPr marL="228600" indent="-228600"/>
            <a:r>
              <a:rPr lang="ru-RU" sz="900" dirty="0" smtClean="0">
                <a:latin typeface="Times New Roman" pitchFamily="18" charset="0"/>
                <a:cs typeface="Times New Roman" pitchFamily="18" charset="0"/>
              </a:rPr>
              <a:t>Да    60%</a:t>
            </a:r>
          </a:p>
          <a:p>
            <a:pPr marL="228600" indent="-228600"/>
            <a:r>
              <a:rPr lang="ru-RU" sz="900" dirty="0" smtClean="0">
                <a:latin typeface="Times New Roman" pitchFamily="18" charset="0"/>
                <a:cs typeface="Times New Roman" pitchFamily="18" charset="0"/>
              </a:rPr>
              <a:t>Нет   40%</a:t>
            </a:r>
          </a:p>
          <a:p>
            <a:pPr marL="228600" indent="-228600"/>
            <a:r>
              <a:rPr lang="ru-RU" sz="900" dirty="0" smtClean="0">
                <a:latin typeface="Times New Roman" pitchFamily="18" charset="0"/>
                <a:cs typeface="Times New Roman" pitchFamily="18" charset="0"/>
              </a:rPr>
              <a:t>4. Считаете ли Вы, что данная тема заслуживает внимания в Ваших беседах с детьми?</a:t>
            </a:r>
          </a:p>
          <a:p>
            <a:pPr marL="228600" indent="-228600"/>
            <a:r>
              <a:rPr lang="ru-RU" sz="900" dirty="0" smtClean="0">
                <a:latin typeface="Times New Roman" pitchFamily="18" charset="0"/>
                <a:cs typeface="Times New Roman" pitchFamily="18" charset="0"/>
              </a:rPr>
              <a:t> Да  100%</a:t>
            </a:r>
          </a:p>
          <a:p>
            <a:pPr marL="228600" indent="-228600"/>
            <a:r>
              <a:rPr lang="ru-RU" sz="900" dirty="0" smtClean="0">
                <a:latin typeface="Times New Roman" pitchFamily="18" charset="0"/>
                <a:cs typeface="Times New Roman" pitchFamily="18" charset="0"/>
              </a:rPr>
              <a:t>Нет</a:t>
            </a:r>
          </a:p>
          <a:p>
            <a:pPr marL="228600" indent="-228600"/>
            <a:r>
              <a:rPr lang="ru-RU" sz="900" dirty="0" smtClean="0">
                <a:latin typeface="Times New Roman" pitchFamily="18" charset="0"/>
                <a:cs typeface="Times New Roman" pitchFamily="18" charset="0"/>
              </a:rPr>
              <a:t>5. Обучаете ли Вы ребёнка правилам поведения в автомобиле?</a:t>
            </a:r>
          </a:p>
          <a:p>
            <a:pPr marL="228600" indent="-228600"/>
            <a:r>
              <a:rPr lang="ru-RU" sz="900" dirty="0" smtClean="0">
                <a:latin typeface="Times New Roman" pitchFamily="18" charset="0"/>
                <a:cs typeface="Times New Roman" pitchFamily="18" charset="0"/>
              </a:rPr>
              <a:t> Да  100%</a:t>
            </a:r>
          </a:p>
          <a:p>
            <a:pPr marL="228600" indent="-228600"/>
            <a:r>
              <a:rPr lang="ru-RU" sz="900" dirty="0" smtClean="0">
                <a:latin typeface="Times New Roman" pitchFamily="18" charset="0"/>
                <a:cs typeface="Times New Roman" pitchFamily="18" charset="0"/>
              </a:rPr>
              <a:t>Нет</a:t>
            </a:r>
          </a:p>
          <a:p>
            <a:pPr marL="228600" indent="-228600"/>
            <a:r>
              <a:rPr lang="ru-RU" sz="900" dirty="0" smtClean="0">
                <a:latin typeface="Times New Roman" pitchFamily="18" charset="0"/>
                <a:cs typeface="Times New Roman" pitchFamily="18" charset="0"/>
              </a:rPr>
              <a:t>6. Обучаете ли Вы ребёнка правилам поведения в общественном транспорте? </a:t>
            </a:r>
          </a:p>
          <a:p>
            <a:pPr marL="228600" indent="-228600"/>
            <a:r>
              <a:rPr lang="ru-RU" sz="900" dirty="0" smtClean="0">
                <a:latin typeface="Times New Roman" pitchFamily="18" charset="0"/>
                <a:cs typeface="Times New Roman" pitchFamily="18" charset="0"/>
              </a:rPr>
              <a:t>Да  100%</a:t>
            </a:r>
          </a:p>
          <a:p>
            <a:pPr marL="228600" indent="-228600"/>
            <a:r>
              <a:rPr lang="ru-RU" sz="900" dirty="0" smtClean="0">
                <a:latin typeface="Times New Roman" pitchFamily="18" charset="0"/>
                <a:cs typeface="Times New Roman" pitchFamily="18" charset="0"/>
              </a:rPr>
              <a:t>Нет</a:t>
            </a:r>
          </a:p>
          <a:p>
            <a:pPr marL="228600" indent="-228600"/>
            <a:r>
              <a:rPr lang="ru-RU" sz="900" dirty="0" smtClean="0">
                <a:latin typeface="Times New Roman" pitchFamily="18" charset="0"/>
                <a:cs typeface="Times New Roman" pitchFamily="18" charset="0"/>
              </a:rPr>
              <a:t>7. Есть ли в Вашем доме детская  художественная литература по теме "Транспорт"?</a:t>
            </a:r>
          </a:p>
          <a:p>
            <a:pPr marL="228600" indent="-228600"/>
            <a:r>
              <a:rPr lang="ru-RU" sz="900" dirty="0" smtClean="0">
                <a:latin typeface="Times New Roman" pitchFamily="18" charset="0"/>
                <a:cs typeface="Times New Roman" pitchFamily="18" charset="0"/>
              </a:rPr>
              <a:t> Да  55%</a:t>
            </a:r>
          </a:p>
          <a:p>
            <a:pPr marL="228600" indent="-228600"/>
            <a:r>
              <a:rPr lang="ru-RU" sz="900" dirty="0" smtClean="0">
                <a:latin typeface="Times New Roman" pitchFamily="18" charset="0"/>
                <a:cs typeface="Times New Roman" pitchFamily="18" charset="0"/>
              </a:rPr>
              <a:t>Нет 45%</a:t>
            </a:r>
          </a:p>
          <a:p>
            <a:pPr marL="228600" indent="-228600"/>
            <a:r>
              <a:rPr lang="ru-RU" sz="900" dirty="0" smtClean="0">
                <a:latin typeface="Times New Roman" pitchFamily="18" charset="0"/>
                <a:cs typeface="Times New Roman" pitchFamily="18" charset="0"/>
              </a:rPr>
              <a:t>8. Есть ли в Вашем доме познавательная литература, игры по теме "Транспорт"? </a:t>
            </a:r>
          </a:p>
          <a:p>
            <a:pPr marL="228600" indent="-228600"/>
            <a:r>
              <a:rPr lang="ru-RU" sz="900" dirty="0" smtClean="0">
                <a:latin typeface="Times New Roman" pitchFamily="18" charset="0"/>
                <a:cs typeface="Times New Roman" pitchFamily="18" charset="0"/>
              </a:rPr>
              <a:t>Да  60%</a:t>
            </a:r>
          </a:p>
          <a:p>
            <a:pPr marL="228600" indent="-228600"/>
            <a:r>
              <a:rPr lang="ru-RU" sz="900" dirty="0" smtClean="0">
                <a:latin typeface="Times New Roman" pitchFamily="18" charset="0"/>
                <a:cs typeface="Times New Roman" pitchFamily="18" charset="0"/>
              </a:rPr>
              <a:t>Нет 40%</a:t>
            </a:r>
          </a:p>
          <a:p>
            <a:pPr marL="228600" indent="-228600"/>
            <a:r>
              <a:rPr lang="ru-RU" sz="900" dirty="0" smtClean="0">
                <a:latin typeface="Times New Roman" pitchFamily="18" charset="0"/>
                <a:cs typeface="Times New Roman" pitchFamily="18" charset="0"/>
              </a:rPr>
              <a:t>9. Часто ли Ваш ребёнок дома играет в машинки? </a:t>
            </a:r>
          </a:p>
          <a:p>
            <a:pPr marL="228600" indent="-228600"/>
            <a:r>
              <a:rPr lang="ru-RU" sz="900" dirty="0" smtClean="0">
                <a:latin typeface="Times New Roman" pitchFamily="18" charset="0"/>
                <a:cs typeface="Times New Roman" pitchFamily="18" charset="0"/>
              </a:rPr>
              <a:t>Да   60%</a:t>
            </a:r>
          </a:p>
          <a:p>
            <a:pPr marL="228600" indent="-228600"/>
            <a:r>
              <a:rPr lang="ru-RU" sz="900" dirty="0" smtClean="0">
                <a:latin typeface="Times New Roman" pitchFamily="18" charset="0"/>
                <a:cs typeface="Times New Roman" pitchFamily="18" charset="0"/>
              </a:rPr>
              <a:t>Не  40%</a:t>
            </a:r>
          </a:p>
          <a:p>
            <a:pPr marL="228600" indent="-228600"/>
            <a:r>
              <a:rPr lang="ru-RU" sz="900" dirty="0" smtClean="0">
                <a:latin typeface="Times New Roman" pitchFamily="18" charset="0"/>
                <a:cs typeface="Times New Roman" pitchFamily="18" charset="0"/>
              </a:rPr>
              <a:t>10. Хотелось бы  Вам  получить квалифицированную  консультацию по воспитанию  культуры  поведения в  общественных  местах  и на улице? </a:t>
            </a:r>
          </a:p>
          <a:p>
            <a:pPr marL="228600" indent="-228600"/>
            <a:r>
              <a:rPr lang="ru-RU" sz="900" dirty="0" smtClean="0">
                <a:latin typeface="Times New Roman" pitchFamily="18" charset="0"/>
                <a:cs typeface="Times New Roman" pitchFamily="18" charset="0"/>
              </a:rPr>
              <a:t>Да  80%</a:t>
            </a:r>
          </a:p>
          <a:p>
            <a:pPr marL="228600" indent="-228600"/>
            <a:r>
              <a:rPr lang="ru-RU" sz="900" dirty="0" smtClean="0">
                <a:latin typeface="Times New Roman" pitchFamily="18" charset="0"/>
                <a:cs typeface="Times New Roman" pitchFamily="18" charset="0"/>
              </a:rPr>
              <a:t>Не  20%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1400" b="1" dirty="0" smtClean="0">
                <a:latin typeface="Times New Roman" pitchFamily="18" charset="0"/>
                <a:cs typeface="Times New Roman" pitchFamily="18" charset="0"/>
              </a:rPr>
              <a:t>Викторина «Страна Машин»</a:t>
            </a:r>
            <a:endParaRPr lang="ru-RU" sz="1400" dirty="0">
              <a:latin typeface="Times New Roman" pitchFamily="18" charset="0"/>
              <a:cs typeface="Times New Roman" pitchFamily="18" charset="0"/>
            </a:endParaRPr>
          </a:p>
        </p:txBody>
      </p:sp>
      <p:sp>
        <p:nvSpPr>
          <p:cNvPr id="1028" name="Rectangle 4"/>
          <p:cNvSpPr>
            <a:spLocks noChangeArrowheads="1"/>
          </p:cNvSpPr>
          <p:nvPr/>
        </p:nvSpPr>
        <p:spPr bwMode="auto">
          <a:xfrm>
            <a:off x="2357422" y="1214422"/>
            <a:ext cx="464347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indent="-228600"/>
            <a:r>
              <a:rPr lang="ru-RU" sz="900" dirty="0" smtClean="0"/>
              <a:t>        НА ЭКРАНЕ СЛАЙД 1 </a:t>
            </a:r>
            <a:br>
              <a:rPr lang="ru-RU" sz="900" dirty="0" smtClean="0"/>
            </a:br>
            <a:r>
              <a:rPr lang="ru-RU" sz="900" dirty="0" smtClean="0"/>
              <a:t>- Дети, сегодня мы с вами отправимся в увлекательное путешествие. Вы готовы? (ответы детей). А чтобы узнать о чем мы сегодня с вами поговорим, я предлагаю вам отгадать загадку. </a:t>
            </a:r>
            <a:br>
              <a:rPr lang="ru-RU" sz="900" dirty="0" smtClean="0"/>
            </a:br>
            <a:r>
              <a:rPr lang="ru-RU" sz="900" dirty="0" smtClean="0"/>
              <a:t>Есть и водный, и воздушный, </a:t>
            </a:r>
            <a:br>
              <a:rPr lang="ru-RU" sz="900" dirty="0" smtClean="0"/>
            </a:br>
            <a:r>
              <a:rPr lang="ru-RU" sz="900" dirty="0" smtClean="0"/>
              <a:t>Тот, что движется по суше, </a:t>
            </a:r>
            <a:br>
              <a:rPr lang="ru-RU" sz="900" dirty="0" smtClean="0"/>
            </a:br>
            <a:r>
              <a:rPr lang="ru-RU" sz="900" dirty="0" smtClean="0"/>
              <a:t>Грузы возит и людей. </a:t>
            </a:r>
            <a:br>
              <a:rPr lang="ru-RU" sz="900" dirty="0" smtClean="0"/>
            </a:br>
            <a:r>
              <a:rPr lang="ru-RU" sz="900" dirty="0" smtClean="0"/>
              <a:t>Что это? Скажи скорей! (ответы детей) </a:t>
            </a:r>
            <a:br>
              <a:rPr lang="ru-RU" sz="900" dirty="0" smtClean="0"/>
            </a:br>
            <a:r>
              <a:rPr lang="ru-RU" sz="900" dirty="0" smtClean="0"/>
              <a:t>- А путешествовать мы с вами будем по Стране загадок о транспорте. Итак, дети, предлагаю начать наше путешествие в «Страну транспорта» </a:t>
            </a:r>
            <a:br>
              <a:rPr lang="ru-RU" sz="900" dirty="0" smtClean="0"/>
            </a:br>
            <a:r>
              <a:rPr lang="ru-RU" sz="900" dirty="0" smtClean="0"/>
              <a:t>НА ЭКРАНЕ СЛАЙД 2 </a:t>
            </a:r>
            <a:br>
              <a:rPr lang="ru-RU" sz="900" dirty="0" smtClean="0"/>
            </a:br>
            <a:r>
              <a:rPr lang="ru-RU" sz="900" dirty="0" smtClean="0"/>
              <a:t>Этот конь не ест овса, </a:t>
            </a:r>
            <a:br>
              <a:rPr lang="ru-RU" sz="900" dirty="0" smtClean="0"/>
            </a:br>
            <a:r>
              <a:rPr lang="ru-RU" sz="900" dirty="0" smtClean="0"/>
              <a:t>Вместо ног — два колеса. </a:t>
            </a:r>
            <a:br>
              <a:rPr lang="ru-RU" sz="900" dirty="0" smtClean="0"/>
            </a:br>
            <a:r>
              <a:rPr lang="ru-RU" sz="900" dirty="0" smtClean="0"/>
              <a:t>Сядь верхом и мчись на нём, </a:t>
            </a:r>
            <a:br>
              <a:rPr lang="ru-RU" sz="900" dirty="0" smtClean="0"/>
            </a:br>
            <a:r>
              <a:rPr lang="ru-RU" sz="900" dirty="0" smtClean="0"/>
              <a:t>Только лучше правь рулём. (ВЕЛОСИПЕД) </a:t>
            </a:r>
            <a:br>
              <a:rPr lang="ru-RU" sz="900" dirty="0" smtClean="0"/>
            </a:br>
            <a:r>
              <a:rPr lang="ru-RU" sz="900" dirty="0" smtClean="0"/>
              <a:t>НА ЭКРАНЕ СЛАЙД3 </a:t>
            </a:r>
            <a:br>
              <a:rPr lang="ru-RU" sz="900" dirty="0" smtClean="0"/>
            </a:br>
            <a:r>
              <a:rPr lang="ru-RU" sz="900" dirty="0" smtClean="0"/>
              <a:t>Несется и стреляет, </a:t>
            </a:r>
            <a:br>
              <a:rPr lang="ru-RU" sz="900" dirty="0" smtClean="0"/>
            </a:br>
            <a:r>
              <a:rPr lang="ru-RU" sz="900" dirty="0" smtClean="0"/>
              <a:t>Ворчит скороговоркой. </a:t>
            </a:r>
            <a:br>
              <a:rPr lang="ru-RU" sz="900" dirty="0" smtClean="0"/>
            </a:br>
            <a:r>
              <a:rPr lang="ru-RU" sz="900" dirty="0" smtClean="0"/>
              <a:t>Трамваю не угнаться </a:t>
            </a:r>
            <a:br>
              <a:rPr lang="ru-RU" sz="900" dirty="0" smtClean="0"/>
            </a:br>
            <a:r>
              <a:rPr lang="ru-RU" sz="900" dirty="0" smtClean="0"/>
              <a:t>За этой тараторкой. (МОТОЦИКЛ) </a:t>
            </a:r>
            <a:br>
              <a:rPr lang="ru-RU" sz="900" dirty="0" smtClean="0"/>
            </a:br>
            <a:r>
              <a:rPr lang="ru-RU" sz="900" dirty="0" smtClean="0"/>
              <a:t>НА ЭКРАНЕ СЛАЙД 4</a:t>
            </a:r>
            <a:br>
              <a:rPr lang="ru-RU" sz="900" dirty="0" smtClean="0"/>
            </a:br>
            <a:r>
              <a:rPr lang="ru-RU" sz="900" dirty="0" smtClean="0"/>
              <a:t>Бежит, иногда гудит. </a:t>
            </a:r>
            <a:br>
              <a:rPr lang="ru-RU" sz="900" dirty="0" smtClean="0"/>
            </a:br>
            <a:r>
              <a:rPr lang="ru-RU" sz="900" dirty="0" smtClean="0"/>
              <a:t>В два глаза зорко глядит. </a:t>
            </a:r>
            <a:br>
              <a:rPr lang="ru-RU" sz="900" dirty="0" smtClean="0"/>
            </a:br>
            <a:r>
              <a:rPr lang="ru-RU" sz="900" dirty="0" smtClean="0"/>
              <a:t>Только красный свет настанет – </a:t>
            </a:r>
            <a:br>
              <a:rPr lang="ru-RU" sz="900" dirty="0" smtClean="0"/>
            </a:br>
            <a:r>
              <a:rPr lang="ru-RU" sz="900" dirty="0" smtClean="0"/>
              <a:t>Он в момент на месте встанет. (АВТОМОБИЛЬ) </a:t>
            </a:r>
            <a:br>
              <a:rPr lang="ru-RU" sz="900" dirty="0" smtClean="0"/>
            </a:br>
            <a:r>
              <a:rPr lang="ru-RU" sz="900" dirty="0" smtClean="0"/>
              <a:t>НА ЭКРАНЕ СЛАЙД 5</a:t>
            </a:r>
            <a:br>
              <a:rPr lang="ru-RU" sz="900" dirty="0" smtClean="0"/>
            </a:br>
            <a:r>
              <a:rPr lang="ru-RU" sz="900" dirty="0" smtClean="0"/>
              <a:t>Чудесный длинный дом, </a:t>
            </a:r>
            <a:br>
              <a:rPr lang="ru-RU" sz="900" dirty="0" smtClean="0"/>
            </a:br>
            <a:r>
              <a:rPr lang="ru-RU" sz="900" dirty="0" smtClean="0"/>
              <a:t>Пассажиров много в нем. </a:t>
            </a:r>
            <a:br>
              <a:rPr lang="ru-RU" sz="900" dirty="0" smtClean="0"/>
            </a:br>
            <a:r>
              <a:rPr lang="ru-RU" sz="900" dirty="0" smtClean="0"/>
              <a:t>Носит обувь из резины </a:t>
            </a:r>
            <a:br>
              <a:rPr lang="ru-RU" sz="900" dirty="0" smtClean="0"/>
            </a:br>
            <a:r>
              <a:rPr lang="ru-RU" sz="900" dirty="0" smtClean="0"/>
              <a:t>И питается бензином... (АВТОБУС) </a:t>
            </a:r>
            <a:br>
              <a:rPr lang="ru-RU" sz="900" dirty="0" smtClean="0"/>
            </a:br>
            <a:r>
              <a:rPr lang="ru-RU" sz="900" dirty="0" smtClean="0"/>
              <a:t/>
            </a:r>
            <a:br>
              <a:rPr lang="ru-RU" sz="900" dirty="0" smtClean="0"/>
            </a:br>
            <a:endParaRPr lang="ru-RU" sz="9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1"/>
            <a:ext cx="9132931" cy="6858001"/>
          </a:xfrm>
          <a:prstGeom prst="rect">
            <a:avLst/>
          </a:prstGeom>
          <a:noFill/>
        </p:spPr>
      </p:pic>
      <p:sp>
        <p:nvSpPr>
          <p:cNvPr id="1028" name="Rectangle 4"/>
          <p:cNvSpPr>
            <a:spLocks noChangeArrowheads="1"/>
          </p:cNvSpPr>
          <p:nvPr/>
        </p:nvSpPr>
        <p:spPr bwMode="auto">
          <a:xfrm>
            <a:off x="2357422" y="1214422"/>
            <a:ext cx="464347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indent="-228600"/>
            <a:r>
              <a:rPr lang="ru-RU" sz="900" dirty="0" smtClean="0"/>
              <a:t>       НА ЭКРАНЕ СЛАЙД 6</a:t>
            </a:r>
            <a:br>
              <a:rPr lang="ru-RU" sz="900" dirty="0" smtClean="0"/>
            </a:br>
            <a:r>
              <a:rPr lang="ru-RU" sz="900" dirty="0" smtClean="0"/>
              <a:t>В городах глубокой ночью </a:t>
            </a:r>
            <a:br>
              <a:rPr lang="ru-RU" sz="900" dirty="0" smtClean="0"/>
            </a:br>
            <a:r>
              <a:rPr lang="ru-RU" sz="900" dirty="0" smtClean="0"/>
              <a:t>Спят автобус и трамвай. </a:t>
            </a:r>
            <a:br>
              <a:rPr lang="ru-RU" sz="900" dirty="0" smtClean="0"/>
            </a:br>
            <a:r>
              <a:rPr lang="ru-RU" sz="900" dirty="0" smtClean="0"/>
              <a:t>Если транспорт нужен срочно – </a:t>
            </a:r>
            <a:br>
              <a:rPr lang="ru-RU" sz="900" dirty="0" smtClean="0"/>
            </a:br>
            <a:r>
              <a:rPr lang="ru-RU" sz="900" dirty="0" smtClean="0"/>
              <a:t>Ты машину вызывай. </a:t>
            </a:r>
            <a:br>
              <a:rPr lang="ru-RU" sz="900" dirty="0" smtClean="0"/>
            </a:br>
            <a:r>
              <a:rPr lang="ru-RU" sz="900" dirty="0" smtClean="0"/>
              <a:t>Та приедет: "Я свободна! </a:t>
            </a:r>
            <a:br>
              <a:rPr lang="ru-RU" sz="900" dirty="0" smtClean="0"/>
            </a:br>
            <a:r>
              <a:rPr lang="ru-RU" sz="900" dirty="0" smtClean="0"/>
              <a:t>Довезу куда угодно!" (ТАКСИ) </a:t>
            </a:r>
            <a:br>
              <a:rPr lang="ru-RU" sz="900" dirty="0" smtClean="0"/>
            </a:br>
            <a:r>
              <a:rPr lang="ru-RU" sz="900" dirty="0" smtClean="0"/>
              <a:t>НА ЭКРАНЕ СЛАЙД 7</a:t>
            </a:r>
            <a:br>
              <a:rPr lang="ru-RU" sz="900" dirty="0" smtClean="0"/>
            </a:br>
            <a:r>
              <a:rPr lang="ru-RU" sz="900" dirty="0" smtClean="0"/>
              <a:t>Он рогатый, но не лось, </a:t>
            </a:r>
            <a:br>
              <a:rPr lang="ru-RU" sz="900" dirty="0" smtClean="0"/>
            </a:br>
            <a:r>
              <a:rPr lang="ru-RU" sz="900" dirty="0" smtClean="0"/>
              <a:t>Так не просто повелось: </a:t>
            </a:r>
            <a:br>
              <a:rPr lang="ru-RU" sz="900" dirty="0" smtClean="0"/>
            </a:br>
            <a:r>
              <a:rPr lang="ru-RU" sz="900" dirty="0" smtClean="0"/>
              <a:t>Он при помощи рогов </a:t>
            </a:r>
            <a:br>
              <a:rPr lang="ru-RU" sz="900" dirty="0" smtClean="0"/>
            </a:br>
            <a:r>
              <a:rPr lang="ru-RU" sz="900" dirty="0" smtClean="0"/>
              <a:t>Ток берет от проводов </a:t>
            </a:r>
            <a:br>
              <a:rPr lang="ru-RU" sz="900" dirty="0" smtClean="0"/>
            </a:br>
            <a:r>
              <a:rPr lang="ru-RU" sz="900" dirty="0" smtClean="0"/>
              <a:t>И бежит туда, куда </a:t>
            </a:r>
            <a:br>
              <a:rPr lang="ru-RU" sz="900" dirty="0" smtClean="0"/>
            </a:br>
            <a:r>
              <a:rPr lang="ru-RU" sz="900" dirty="0" smtClean="0"/>
              <a:t>Путь укажут провода. (ТРОЛЛЕЙБУС) </a:t>
            </a:r>
            <a:br>
              <a:rPr lang="ru-RU" sz="900" dirty="0" smtClean="0"/>
            </a:br>
            <a:r>
              <a:rPr lang="ru-RU" sz="900" dirty="0" smtClean="0"/>
              <a:t>НА ЭКРАНЕ СЛАЙД 8 </a:t>
            </a:r>
            <a:br>
              <a:rPr lang="ru-RU" sz="900" dirty="0" smtClean="0"/>
            </a:br>
            <a:r>
              <a:rPr lang="ru-RU" sz="900" dirty="0" smtClean="0"/>
              <a:t>Далеко-далеко </a:t>
            </a:r>
            <a:br>
              <a:rPr lang="ru-RU" sz="900" dirty="0" smtClean="0"/>
            </a:br>
            <a:r>
              <a:rPr lang="ru-RU" sz="900" dirty="0" smtClean="0"/>
              <a:t>По железному пути, </a:t>
            </a:r>
            <a:br>
              <a:rPr lang="ru-RU" sz="900" dirty="0" smtClean="0"/>
            </a:br>
            <a:r>
              <a:rPr lang="ru-RU" sz="900" dirty="0" smtClean="0"/>
              <a:t>Может этот молодец </a:t>
            </a:r>
            <a:br>
              <a:rPr lang="ru-RU" sz="900" dirty="0" smtClean="0"/>
            </a:br>
            <a:r>
              <a:rPr lang="ru-RU" sz="900" dirty="0" smtClean="0"/>
              <a:t>Весь посёлок увезти. (ПОЕЗД) </a:t>
            </a:r>
            <a:br>
              <a:rPr lang="ru-RU" sz="900" dirty="0" smtClean="0"/>
            </a:br>
            <a:r>
              <a:rPr lang="ru-RU" sz="900" dirty="0" smtClean="0"/>
              <a:t>НА ЭКРАНЕ СЛАЙД 9</a:t>
            </a:r>
            <a:br>
              <a:rPr lang="ru-RU" sz="900" dirty="0" smtClean="0"/>
            </a:br>
            <a:r>
              <a:rPr lang="ru-RU" sz="900" dirty="0" smtClean="0"/>
              <a:t>Вот стальная птица, </a:t>
            </a:r>
            <a:br>
              <a:rPr lang="ru-RU" sz="900" dirty="0" smtClean="0"/>
            </a:br>
            <a:r>
              <a:rPr lang="ru-RU" sz="900" dirty="0" smtClean="0"/>
              <a:t>В небеса стремится, </a:t>
            </a:r>
            <a:br>
              <a:rPr lang="ru-RU" sz="900" dirty="0" smtClean="0"/>
            </a:br>
            <a:r>
              <a:rPr lang="ru-RU" sz="900" dirty="0" smtClean="0"/>
              <a:t>А ведёт её пилот. </a:t>
            </a:r>
            <a:br>
              <a:rPr lang="ru-RU" sz="900" dirty="0" smtClean="0"/>
            </a:br>
            <a:r>
              <a:rPr lang="ru-RU" sz="900" dirty="0" smtClean="0"/>
              <a:t>Что за птица? (САМОЛЁТ) </a:t>
            </a:r>
            <a:br>
              <a:rPr lang="ru-RU" sz="900" dirty="0" smtClean="0"/>
            </a:br>
            <a:r>
              <a:rPr lang="ru-RU" sz="900" dirty="0" smtClean="0"/>
              <a:t>НА ЭКРАНЕ СЛАЙД 10 </a:t>
            </a:r>
            <a:br>
              <a:rPr lang="ru-RU" sz="900" dirty="0" smtClean="0"/>
            </a:br>
            <a:r>
              <a:rPr lang="ru-RU" sz="900" dirty="0" smtClean="0"/>
              <a:t>Это что за вентилятор </a:t>
            </a:r>
            <a:br>
              <a:rPr lang="ru-RU" sz="900" dirty="0" smtClean="0"/>
            </a:br>
            <a:r>
              <a:rPr lang="ru-RU" sz="900" dirty="0" smtClean="0"/>
              <a:t>Над землёй завис, ребята? </a:t>
            </a:r>
            <a:br>
              <a:rPr lang="ru-RU" sz="900" dirty="0" smtClean="0"/>
            </a:br>
            <a:r>
              <a:rPr lang="ru-RU" sz="900" dirty="0" smtClean="0"/>
              <a:t>И ревёт, и тарахтит, </a:t>
            </a:r>
            <a:br>
              <a:rPr lang="ru-RU" sz="900" dirty="0" smtClean="0"/>
            </a:br>
            <a:r>
              <a:rPr lang="ru-RU" sz="900" dirty="0" smtClean="0"/>
              <a:t>Хоть без крыльев, но летит? (ВЕРТОЛЁТ) </a:t>
            </a:r>
            <a:br>
              <a:rPr lang="ru-RU" sz="900" dirty="0" smtClean="0"/>
            </a:br>
            <a:r>
              <a:rPr lang="ru-RU" sz="900" dirty="0" smtClean="0"/>
              <a:t/>
            </a:r>
            <a:br>
              <a:rPr lang="ru-RU" sz="900" dirty="0" smtClean="0"/>
            </a:br>
            <a:r>
              <a:rPr lang="ru-RU" sz="900" dirty="0" smtClean="0"/>
              <a:t/>
            </a:r>
            <a:br>
              <a:rPr lang="ru-RU" sz="900" dirty="0" smtClean="0"/>
            </a:br>
            <a:endParaRPr lang="ru-RU" sz="9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8" name="Rectangle 4"/>
          <p:cNvSpPr>
            <a:spLocks noChangeArrowheads="1"/>
          </p:cNvSpPr>
          <p:nvPr/>
        </p:nvSpPr>
        <p:spPr bwMode="auto">
          <a:xfrm>
            <a:off x="2071670" y="571480"/>
            <a:ext cx="4929222" cy="60478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indent="-228600"/>
            <a:r>
              <a:rPr lang="ru-RU" sz="900" dirty="0" smtClean="0"/>
              <a:t>       НА ЭКРАНЕ СЛАЙД 11 </a:t>
            </a:r>
            <a:br>
              <a:rPr lang="ru-RU" sz="900" dirty="0" smtClean="0"/>
            </a:br>
            <a:r>
              <a:rPr lang="ru-RU" sz="900" dirty="0" smtClean="0"/>
              <a:t>- А теперь, ребята, давайте немножко отдохнем. (Проводится игра-имитация «Едем в гости к бабушке») </a:t>
            </a:r>
            <a:br>
              <a:rPr lang="ru-RU" sz="900" dirty="0" smtClean="0"/>
            </a:br>
            <a:r>
              <a:rPr lang="ru-RU" sz="900" dirty="0" smtClean="0"/>
              <a:t>Ладушки-ладушки! </a:t>
            </a:r>
            <a:br>
              <a:rPr lang="ru-RU" sz="900" dirty="0" smtClean="0"/>
            </a:br>
            <a:r>
              <a:rPr lang="ru-RU" sz="900" dirty="0" smtClean="0"/>
              <a:t>Едем в гости к бабушке! </a:t>
            </a:r>
            <a:br>
              <a:rPr lang="ru-RU" sz="900" dirty="0" smtClean="0"/>
            </a:br>
            <a:r>
              <a:rPr lang="ru-RU" sz="900" dirty="0" smtClean="0"/>
              <a:t>Разойдись, народ: </a:t>
            </a:r>
            <a:br>
              <a:rPr lang="ru-RU" sz="900" dirty="0" smtClean="0"/>
            </a:br>
            <a:r>
              <a:rPr lang="ru-RU" sz="900" dirty="0" smtClean="0"/>
              <a:t>Дзинь-дзинь! </a:t>
            </a:r>
            <a:br>
              <a:rPr lang="ru-RU" sz="900" dirty="0" smtClean="0"/>
            </a:br>
            <a:r>
              <a:rPr lang="ru-RU" sz="900" dirty="0" smtClean="0"/>
              <a:t>Нас велосипед везет: </a:t>
            </a:r>
            <a:br>
              <a:rPr lang="ru-RU" sz="900" dirty="0" smtClean="0"/>
            </a:br>
            <a:r>
              <a:rPr lang="ru-RU" sz="900" dirty="0" smtClean="0"/>
              <a:t>Дзинь-дзинь! </a:t>
            </a:r>
            <a:br>
              <a:rPr lang="ru-RU" sz="900" dirty="0" smtClean="0"/>
            </a:br>
            <a:r>
              <a:rPr lang="ru-RU" sz="900" dirty="0" smtClean="0"/>
              <a:t>И машина хороша: </a:t>
            </a:r>
            <a:br>
              <a:rPr lang="ru-RU" sz="900" dirty="0" smtClean="0"/>
            </a:br>
            <a:r>
              <a:rPr lang="ru-RU" sz="900" dirty="0" err="1" smtClean="0"/>
              <a:t>Би-би</a:t>
            </a:r>
            <a:r>
              <a:rPr lang="ru-RU" sz="900" dirty="0" smtClean="0"/>
              <a:t>! </a:t>
            </a:r>
            <a:br>
              <a:rPr lang="ru-RU" sz="900" dirty="0" smtClean="0"/>
            </a:br>
            <a:r>
              <a:rPr lang="ru-RU" sz="900" dirty="0" smtClean="0"/>
              <a:t>Едем-едем не спеша: </a:t>
            </a:r>
            <a:br>
              <a:rPr lang="ru-RU" sz="900" dirty="0" smtClean="0"/>
            </a:br>
            <a:r>
              <a:rPr lang="ru-RU" sz="900" dirty="0" err="1" smtClean="0"/>
              <a:t>Би-би</a:t>
            </a:r>
            <a:r>
              <a:rPr lang="ru-RU" sz="900" dirty="0" smtClean="0"/>
              <a:t>! </a:t>
            </a:r>
            <a:br>
              <a:rPr lang="ru-RU" sz="900" dirty="0" smtClean="0"/>
            </a:br>
            <a:r>
              <a:rPr lang="ru-RU" sz="900" dirty="0" smtClean="0"/>
              <a:t>На поезде мы ехали: </a:t>
            </a:r>
            <a:br>
              <a:rPr lang="ru-RU" sz="900" dirty="0" smtClean="0"/>
            </a:br>
            <a:r>
              <a:rPr lang="ru-RU" sz="900" dirty="0" err="1" smtClean="0"/>
              <a:t>Чух-чух-чух</a:t>
            </a:r>
            <a:r>
              <a:rPr lang="ru-RU" sz="900" dirty="0" smtClean="0"/>
              <a:t>! </a:t>
            </a:r>
            <a:br>
              <a:rPr lang="ru-RU" sz="900" dirty="0" smtClean="0"/>
            </a:br>
            <a:r>
              <a:rPr lang="ru-RU" sz="900" dirty="0" smtClean="0"/>
              <a:t>К бабушке приехали: </a:t>
            </a:r>
            <a:br>
              <a:rPr lang="ru-RU" sz="900" dirty="0" smtClean="0"/>
            </a:br>
            <a:r>
              <a:rPr lang="ru-RU" sz="900" dirty="0" err="1" smtClean="0"/>
              <a:t>Чух-чух-чух</a:t>
            </a:r>
            <a:r>
              <a:rPr lang="ru-RU" sz="900" dirty="0" smtClean="0"/>
              <a:t>! </a:t>
            </a:r>
            <a:br>
              <a:rPr lang="ru-RU" sz="900" dirty="0" smtClean="0"/>
            </a:br>
            <a:r>
              <a:rPr lang="ru-RU" sz="900" dirty="0" smtClean="0"/>
              <a:t>Постучим в окошко: </a:t>
            </a:r>
            <a:br>
              <a:rPr lang="ru-RU" sz="900" dirty="0" smtClean="0"/>
            </a:br>
            <a:r>
              <a:rPr lang="ru-RU" sz="900" dirty="0" smtClean="0"/>
              <a:t>Тук-тук-тук! </a:t>
            </a:r>
            <a:br>
              <a:rPr lang="ru-RU" sz="900" dirty="0" smtClean="0"/>
            </a:br>
            <a:r>
              <a:rPr lang="ru-RU" sz="900" dirty="0" smtClean="0"/>
              <a:t>Подождём немножко: </a:t>
            </a:r>
            <a:br>
              <a:rPr lang="ru-RU" sz="900" dirty="0" smtClean="0"/>
            </a:br>
            <a:r>
              <a:rPr lang="ru-RU" sz="900" dirty="0" smtClean="0"/>
              <a:t>Тук-тук-тук! </a:t>
            </a:r>
            <a:br>
              <a:rPr lang="ru-RU" sz="900" dirty="0" smtClean="0"/>
            </a:br>
            <a:r>
              <a:rPr lang="ru-RU" sz="900" dirty="0" smtClean="0"/>
              <a:t>Динь-динь! </a:t>
            </a:r>
            <a:br>
              <a:rPr lang="ru-RU" sz="900" dirty="0" smtClean="0"/>
            </a:br>
            <a:r>
              <a:rPr lang="ru-RU" sz="900" dirty="0" err="1" smtClean="0"/>
              <a:t>Динь-дон</a:t>
            </a:r>
            <a:r>
              <a:rPr lang="ru-RU" sz="900" dirty="0" smtClean="0"/>
              <a:t>! </a:t>
            </a:r>
            <a:br>
              <a:rPr lang="ru-RU" sz="900" dirty="0" smtClean="0"/>
            </a:br>
            <a:r>
              <a:rPr lang="ru-RU" sz="900" dirty="0" smtClean="0"/>
              <a:t>Бабушка, пусти нас в дом! </a:t>
            </a:r>
            <a:br>
              <a:rPr lang="ru-RU" sz="900" dirty="0" smtClean="0"/>
            </a:br>
            <a:r>
              <a:rPr lang="ru-RU" sz="900" dirty="0" smtClean="0"/>
              <a:t>Быстро часики бегут: </a:t>
            </a:r>
            <a:br>
              <a:rPr lang="ru-RU" sz="900" dirty="0" smtClean="0"/>
            </a:br>
            <a:r>
              <a:rPr lang="ru-RU" sz="900" dirty="0" smtClean="0"/>
              <a:t>Тик-так! </a:t>
            </a:r>
            <a:br>
              <a:rPr lang="ru-RU" sz="900" dirty="0" smtClean="0"/>
            </a:br>
            <a:r>
              <a:rPr lang="ru-RU" sz="900" dirty="0" smtClean="0"/>
              <a:t>Деток ужинать зовут: </a:t>
            </a:r>
            <a:br>
              <a:rPr lang="ru-RU" sz="900" dirty="0" smtClean="0"/>
            </a:br>
            <a:r>
              <a:rPr lang="ru-RU" sz="900" dirty="0" smtClean="0"/>
              <a:t>Тик-так! </a:t>
            </a:r>
            <a:br>
              <a:rPr lang="ru-RU" sz="900" dirty="0" smtClean="0"/>
            </a:br>
            <a:r>
              <a:rPr lang="ru-RU" sz="900" dirty="0" smtClean="0"/>
              <a:t>Вы, ребятки, торопитесь: </a:t>
            </a:r>
            <a:br>
              <a:rPr lang="ru-RU" sz="900" dirty="0" smtClean="0"/>
            </a:br>
            <a:r>
              <a:rPr lang="ru-RU" sz="900" dirty="0" smtClean="0"/>
              <a:t>Топ-топ-топ! </a:t>
            </a:r>
            <a:br>
              <a:rPr lang="ru-RU" sz="900" dirty="0" smtClean="0"/>
            </a:br>
            <a:r>
              <a:rPr lang="ru-RU" sz="900" dirty="0" smtClean="0"/>
              <a:t>Поскорей за стол садитесь: </a:t>
            </a:r>
            <a:br>
              <a:rPr lang="ru-RU" sz="900" dirty="0" smtClean="0"/>
            </a:br>
            <a:r>
              <a:rPr lang="ru-RU" sz="900" dirty="0" smtClean="0"/>
              <a:t>Топ-топ-топ! </a:t>
            </a:r>
            <a:br>
              <a:rPr lang="ru-RU" sz="900" dirty="0" smtClean="0"/>
            </a:br>
            <a:r>
              <a:rPr lang="ru-RU" sz="900" dirty="0" smtClean="0"/>
              <a:t>- Отдохнули, и снова в путь. </a:t>
            </a:r>
            <a:br>
              <a:rPr lang="ru-RU" sz="900" dirty="0" smtClean="0"/>
            </a:br>
            <a:r>
              <a:rPr lang="ru-RU" sz="900" dirty="0" smtClean="0"/>
              <a:t>НА ЭКРАНЕ СЛАЙД 12 </a:t>
            </a:r>
            <a:br>
              <a:rPr lang="ru-RU" sz="900" dirty="0" smtClean="0"/>
            </a:br>
            <a:r>
              <a:rPr lang="ru-RU" sz="900" dirty="0" smtClean="0"/>
              <a:t>Сначала дерево свалили, </a:t>
            </a:r>
            <a:br>
              <a:rPr lang="ru-RU" sz="900" dirty="0" smtClean="0"/>
            </a:br>
            <a:r>
              <a:rPr lang="ru-RU" sz="900" dirty="0" smtClean="0"/>
              <a:t>Потом нутро ему долбили, </a:t>
            </a:r>
            <a:br>
              <a:rPr lang="ru-RU" sz="900" dirty="0" smtClean="0"/>
            </a:br>
            <a:r>
              <a:rPr lang="ru-RU" sz="900" dirty="0" smtClean="0"/>
              <a:t>Потом лопатками снабдили </a:t>
            </a:r>
            <a:br>
              <a:rPr lang="ru-RU" sz="900" dirty="0" smtClean="0"/>
            </a:br>
            <a:r>
              <a:rPr lang="ru-RU" sz="900" dirty="0" smtClean="0"/>
              <a:t>И по реке гулять пустили. (ЛОДКА) </a:t>
            </a:r>
            <a:br>
              <a:rPr lang="ru-RU" sz="900" dirty="0" smtClean="0"/>
            </a:br>
            <a:r>
              <a:rPr lang="ru-RU" sz="900" dirty="0" smtClean="0"/>
              <a:t>НА ЭКРАНЕ СЛАЙД 13 </a:t>
            </a:r>
            <a:br>
              <a:rPr lang="ru-RU" sz="900" dirty="0" smtClean="0"/>
            </a:br>
            <a:r>
              <a:rPr lang="ru-RU" sz="900" dirty="0" smtClean="0"/>
              <a:t>По волнам дворец плывет, </a:t>
            </a:r>
            <a:br>
              <a:rPr lang="ru-RU" sz="900" dirty="0" smtClean="0"/>
            </a:br>
            <a:r>
              <a:rPr lang="ru-RU" sz="900" dirty="0" smtClean="0"/>
              <a:t>На себе людей везет. (КОРАБЛЬ) </a:t>
            </a:r>
            <a:br>
              <a:rPr lang="ru-RU" sz="900" dirty="0" smtClean="0"/>
            </a:br>
            <a:r>
              <a:rPr lang="ru-RU" sz="900" dirty="0" smtClean="0"/>
              <a:t/>
            </a:r>
            <a:br>
              <a:rPr lang="ru-RU" sz="900" dirty="0" smtClean="0"/>
            </a:br>
            <a:endParaRPr lang="ru-RU" sz="9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8" name="Rectangle 4"/>
          <p:cNvSpPr>
            <a:spLocks noChangeArrowheads="1"/>
          </p:cNvSpPr>
          <p:nvPr/>
        </p:nvSpPr>
        <p:spPr bwMode="auto">
          <a:xfrm>
            <a:off x="2071670" y="571480"/>
            <a:ext cx="492922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indent="-228600"/>
            <a:r>
              <a:rPr lang="ru-RU" sz="900" dirty="0" smtClean="0"/>
              <a:t>       НА ЭКРАНЕ СЛАЙД 14 </a:t>
            </a:r>
            <a:br>
              <a:rPr lang="ru-RU" sz="900" dirty="0" smtClean="0"/>
            </a:br>
            <a:r>
              <a:rPr lang="ru-RU" sz="900" dirty="0" smtClean="0"/>
              <a:t>Я мчусь с сиреной на пожар, </a:t>
            </a:r>
            <a:br>
              <a:rPr lang="ru-RU" sz="900" dirty="0" smtClean="0"/>
            </a:br>
            <a:r>
              <a:rPr lang="ru-RU" sz="900" dirty="0" smtClean="0"/>
              <a:t>Везу я воду с пеной, </a:t>
            </a:r>
            <a:br>
              <a:rPr lang="ru-RU" sz="900" dirty="0" smtClean="0"/>
            </a:br>
            <a:r>
              <a:rPr lang="ru-RU" sz="900" dirty="0" smtClean="0"/>
              <a:t>Потушим вмиг огонь и жар, </a:t>
            </a:r>
            <a:br>
              <a:rPr lang="ru-RU" sz="900" dirty="0" smtClean="0"/>
            </a:br>
            <a:r>
              <a:rPr lang="ru-RU" sz="900" dirty="0" smtClean="0"/>
              <a:t>Мы быстры, словно стрелы. (ПОЖАРНАЯ МАШИНА) </a:t>
            </a:r>
            <a:br>
              <a:rPr lang="ru-RU" sz="900" dirty="0" smtClean="0"/>
            </a:br>
            <a:r>
              <a:rPr lang="ru-RU" sz="900" dirty="0" smtClean="0"/>
              <a:t>НА ЭКРАНЕ СЛАЙД 15 </a:t>
            </a:r>
            <a:br>
              <a:rPr lang="ru-RU" sz="900" dirty="0" smtClean="0"/>
            </a:br>
            <a:r>
              <a:rPr lang="ru-RU" sz="900" dirty="0" smtClean="0"/>
              <a:t>Замигает синим глазом </a:t>
            </a:r>
            <a:br>
              <a:rPr lang="ru-RU" sz="900" dirty="0" smtClean="0"/>
            </a:br>
            <a:r>
              <a:rPr lang="ru-RU" sz="900" dirty="0" smtClean="0"/>
              <a:t>И в погоню рвётся сразу. (ПОЛИЦЕЙСКАЯ МАШИНА) </a:t>
            </a:r>
            <a:br>
              <a:rPr lang="ru-RU" sz="900" dirty="0" smtClean="0"/>
            </a:br>
            <a:r>
              <a:rPr lang="ru-RU" sz="900" dirty="0" smtClean="0"/>
              <a:t>НА ЭКРАНЕ СЛАЙД 16 </a:t>
            </a:r>
            <a:br>
              <a:rPr lang="ru-RU" sz="900" dirty="0" smtClean="0"/>
            </a:br>
            <a:r>
              <a:rPr lang="ru-RU" sz="900" dirty="0" smtClean="0"/>
              <a:t>Если кто-то заболел, </a:t>
            </a:r>
            <a:br>
              <a:rPr lang="ru-RU" sz="900" dirty="0" smtClean="0"/>
            </a:br>
            <a:r>
              <a:rPr lang="ru-RU" sz="900" dirty="0" smtClean="0"/>
              <a:t>Срочно нас зовет на помощь, — </a:t>
            </a:r>
            <a:br>
              <a:rPr lang="ru-RU" sz="900" dirty="0" smtClean="0"/>
            </a:br>
            <a:r>
              <a:rPr lang="ru-RU" sz="900" dirty="0" smtClean="0"/>
              <a:t>Набери скорей </a:t>
            </a:r>
            <a:r>
              <a:rPr lang="ru-RU" sz="900" dirty="0" err="1" smtClean="0"/>
              <a:t>ноль-три</a:t>
            </a:r>
            <a:r>
              <a:rPr lang="ru-RU" sz="900" dirty="0" smtClean="0"/>
              <a:t>... </a:t>
            </a:r>
            <a:br>
              <a:rPr lang="ru-RU" sz="900" dirty="0" smtClean="0"/>
            </a:br>
            <a:r>
              <a:rPr lang="ru-RU" sz="900" dirty="0" smtClean="0"/>
              <a:t>И приедет... (СКОРАЯ ПОМОЩЬ) </a:t>
            </a:r>
            <a:br>
              <a:rPr lang="ru-RU" sz="900" dirty="0" smtClean="0"/>
            </a:br>
            <a:r>
              <a:rPr lang="ru-RU" sz="900" dirty="0" smtClean="0"/>
              <a:t>НА ЭКРАНЕ СЛАЙД 17</a:t>
            </a:r>
            <a:br>
              <a:rPr lang="ru-RU" sz="900" dirty="0" smtClean="0"/>
            </a:br>
            <a:r>
              <a:rPr lang="ru-RU" sz="900" dirty="0" smtClean="0"/>
              <a:t>На водопой не хожу, </a:t>
            </a:r>
            <a:br>
              <a:rPr lang="ru-RU" sz="900" dirty="0" smtClean="0"/>
            </a:br>
            <a:r>
              <a:rPr lang="ru-RU" sz="900" dirty="0" smtClean="0"/>
              <a:t>Овса не прошу. </a:t>
            </a:r>
            <a:br>
              <a:rPr lang="ru-RU" sz="900" dirty="0" smtClean="0"/>
            </a:br>
            <a:r>
              <a:rPr lang="ru-RU" sz="900" dirty="0" smtClean="0"/>
              <a:t>Коли хочешь — попашу, </a:t>
            </a:r>
            <a:br>
              <a:rPr lang="ru-RU" sz="900" dirty="0" smtClean="0"/>
            </a:br>
            <a:r>
              <a:rPr lang="ru-RU" sz="900" dirty="0" smtClean="0"/>
              <a:t>Коли хочешь - потащу. (ТРАКТОР) </a:t>
            </a:r>
            <a:br>
              <a:rPr lang="ru-RU" sz="900" dirty="0" smtClean="0"/>
            </a:br>
            <a:r>
              <a:rPr lang="ru-RU" sz="900" dirty="0" smtClean="0"/>
              <a:t>НА ЭКРАНЕ СЛАЙД 18 </a:t>
            </a:r>
            <a:br>
              <a:rPr lang="ru-RU" sz="900" dirty="0" smtClean="0"/>
            </a:br>
            <a:r>
              <a:rPr lang="ru-RU" sz="900" dirty="0" smtClean="0"/>
              <a:t>Для уборки урожая </a:t>
            </a:r>
            <a:br>
              <a:rPr lang="ru-RU" sz="900" dirty="0" smtClean="0"/>
            </a:br>
            <a:r>
              <a:rPr lang="ru-RU" sz="900" dirty="0" smtClean="0"/>
              <a:t>На поля я выезжаю </a:t>
            </a:r>
            <a:br>
              <a:rPr lang="ru-RU" sz="900" dirty="0" smtClean="0"/>
            </a:br>
            <a:r>
              <a:rPr lang="ru-RU" sz="900" dirty="0" smtClean="0"/>
              <a:t>И за несколько машин </a:t>
            </a:r>
            <a:br>
              <a:rPr lang="ru-RU" sz="900" dirty="0" smtClean="0"/>
            </a:br>
            <a:r>
              <a:rPr lang="ru-RU" sz="900" dirty="0" smtClean="0"/>
              <a:t>Там работаю один. (КОМБАЙН) </a:t>
            </a:r>
            <a:br>
              <a:rPr lang="ru-RU" sz="900" dirty="0" smtClean="0"/>
            </a:br>
            <a:r>
              <a:rPr lang="ru-RU" sz="900" dirty="0" smtClean="0"/>
              <a:t>НА ЭКРАНЕ СЛАЙД 19 </a:t>
            </a:r>
            <a:br>
              <a:rPr lang="ru-RU" sz="900" dirty="0" smtClean="0"/>
            </a:br>
            <a:r>
              <a:rPr lang="ru-RU" sz="900" dirty="0" smtClean="0"/>
              <a:t>Он привез из далека </a:t>
            </a:r>
            <a:br>
              <a:rPr lang="ru-RU" sz="900" dirty="0" smtClean="0"/>
            </a:br>
            <a:r>
              <a:rPr lang="ru-RU" sz="900" dirty="0" smtClean="0"/>
              <a:t>Тонну щебня и песка. </a:t>
            </a:r>
            <a:br>
              <a:rPr lang="ru-RU" sz="900" dirty="0" smtClean="0"/>
            </a:br>
            <a:r>
              <a:rPr lang="ru-RU" sz="900" dirty="0" smtClean="0"/>
              <a:t>Высыпает аккуратно </a:t>
            </a:r>
            <a:br>
              <a:rPr lang="ru-RU" sz="900" dirty="0" smtClean="0"/>
            </a:br>
            <a:r>
              <a:rPr lang="ru-RU" sz="900" dirty="0" smtClean="0"/>
              <a:t>На строительной площадке. (ГРУЗОВИК) </a:t>
            </a:r>
          </a:p>
          <a:p>
            <a:pPr marL="228600" indent="-228600"/>
            <a:r>
              <a:rPr lang="ru-RU" sz="900" dirty="0" smtClean="0"/>
              <a:t>       НА ЭКРАНЕ СЛАЙД 20 </a:t>
            </a:r>
            <a:br>
              <a:rPr lang="ru-RU" sz="900" dirty="0" smtClean="0"/>
            </a:br>
            <a:r>
              <a:rPr lang="ru-RU" sz="900" dirty="0" smtClean="0"/>
              <a:t>У песочных ям, </a:t>
            </a:r>
            <a:br>
              <a:rPr lang="ru-RU" sz="900" dirty="0" smtClean="0"/>
            </a:br>
            <a:r>
              <a:rPr lang="ru-RU" sz="900" dirty="0" smtClean="0"/>
              <a:t>У горы крутой </a:t>
            </a:r>
            <a:br>
              <a:rPr lang="ru-RU" sz="900" dirty="0" smtClean="0"/>
            </a:br>
            <a:r>
              <a:rPr lang="ru-RU" sz="900" dirty="0" smtClean="0"/>
              <a:t>Стоит великан </a:t>
            </a:r>
            <a:br>
              <a:rPr lang="ru-RU" sz="900" dirty="0" smtClean="0"/>
            </a:br>
            <a:r>
              <a:rPr lang="ru-RU" sz="900" dirty="0" smtClean="0"/>
              <a:t>С железной рукой. (ЭКСКАВАТОР) </a:t>
            </a:r>
            <a:br>
              <a:rPr lang="ru-RU" sz="900" dirty="0" smtClean="0"/>
            </a:br>
            <a:r>
              <a:rPr lang="ru-RU" sz="900" dirty="0" smtClean="0"/>
              <a:t/>
            </a:r>
            <a:br>
              <a:rPr lang="ru-RU" sz="900" dirty="0" smtClean="0"/>
            </a:br>
            <a:r>
              <a:rPr lang="ru-RU" sz="900" dirty="0" smtClean="0"/>
              <a:t/>
            </a:r>
            <a:br>
              <a:rPr lang="ru-RU" sz="900" dirty="0" smtClean="0"/>
            </a:br>
            <a:endParaRPr lang="ru-RU" sz="9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8" name="Rectangle 4"/>
          <p:cNvSpPr>
            <a:spLocks noChangeArrowheads="1"/>
          </p:cNvSpPr>
          <p:nvPr/>
        </p:nvSpPr>
        <p:spPr bwMode="auto">
          <a:xfrm>
            <a:off x="2071670" y="1428736"/>
            <a:ext cx="492922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900" dirty="0" smtClean="0"/>
              <a:t>       НА ЭКРАНЕ СЛАЙД 21 </a:t>
            </a:r>
            <a:br>
              <a:rPr lang="ru-RU" sz="900" dirty="0" smtClean="0"/>
            </a:br>
            <a:r>
              <a:rPr lang="ru-RU" sz="900" dirty="0" smtClean="0"/>
              <a:t>Ходит скалка по дороге, </a:t>
            </a:r>
            <a:br>
              <a:rPr lang="ru-RU" sz="900" dirty="0" smtClean="0"/>
            </a:br>
            <a:r>
              <a:rPr lang="ru-RU" sz="900" dirty="0" smtClean="0"/>
              <a:t>Грузная, огромная, </a:t>
            </a:r>
            <a:br>
              <a:rPr lang="ru-RU" sz="900" dirty="0" smtClean="0"/>
            </a:br>
            <a:r>
              <a:rPr lang="ru-RU" sz="900" dirty="0" smtClean="0"/>
              <a:t>И теперь у нас дорога — </a:t>
            </a:r>
            <a:br>
              <a:rPr lang="ru-RU" sz="900" dirty="0" smtClean="0"/>
            </a:br>
            <a:r>
              <a:rPr lang="ru-RU" sz="900" dirty="0" smtClean="0"/>
              <a:t>Как линейка ровная. (КАТОК) </a:t>
            </a:r>
          </a:p>
          <a:p>
            <a:r>
              <a:rPr lang="ru-RU" sz="900" dirty="0" smtClean="0"/>
              <a:t>- А теперь нужно подобрать нужное слово и закончить фразу:</a:t>
            </a:r>
          </a:p>
          <a:p>
            <a:r>
              <a:rPr lang="ru-RU" sz="900" dirty="0" smtClean="0"/>
              <a:t> Человек — ноги, машина  - (колеса).</a:t>
            </a:r>
          </a:p>
          <a:p>
            <a:r>
              <a:rPr lang="ru-RU" sz="900" dirty="0" smtClean="0"/>
              <a:t>Телевизор - пульт, автомобиль - (руль).</a:t>
            </a:r>
          </a:p>
          <a:p>
            <a:r>
              <a:rPr lang="ru-RU" sz="900" dirty="0" smtClean="0"/>
              <a:t>Магазин — продавец, автобус - (водитель).</a:t>
            </a:r>
          </a:p>
          <a:p>
            <a:r>
              <a:rPr lang="ru-RU" sz="900" dirty="0" smtClean="0"/>
              <a:t> Касса — кассир, такси - (таксист).</a:t>
            </a:r>
          </a:p>
          <a:p>
            <a:r>
              <a:rPr lang="ru-RU" sz="900" dirty="0" smtClean="0"/>
              <a:t>Автомобиль - шоссе, поезд - (рельсы).</a:t>
            </a:r>
          </a:p>
          <a:p>
            <a:r>
              <a:rPr lang="ru-RU" sz="900" dirty="0" smtClean="0"/>
              <a:t>Самосвал — груз, автобус - (пассажиры).</a:t>
            </a:r>
          </a:p>
          <a:p>
            <a:r>
              <a:rPr lang="ru-RU" sz="900" dirty="0" smtClean="0"/>
              <a:t/>
            </a:r>
            <a:br>
              <a:rPr lang="ru-RU" sz="900" dirty="0" smtClean="0"/>
            </a:br>
            <a:r>
              <a:rPr lang="ru-RU" sz="900" dirty="0" smtClean="0"/>
              <a:t>- Ну вот и все, закончилось наше путешествие. Ребята, скажите, а что мы называем транспортом? (ответы детей). </a:t>
            </a:r>
            <a:br>
              <a:rPr lang="ru-RU" sz="900" dirty="0" smtClean="0"/>
            </a:br>
            <a:r>
              <a:rPr lang="ru-RU" sz="900" dirty="0" smtClean="0"/>
              <a:t>- Транспорт - это все, на чем можно перевозить грузы и людей на земле, по воде и по воздуху. А как транспорт различают по месту передвижения? (ответы детей) </a:t>
            </a:r>
            <a:br>
              <a:rPr lang="ru-RU" sz="900" dirty="0" smtClean="0"/>
            </a:br>
            <a:r>
              <a:rPr lang="ru-RU" sz="900" dirty="0" smtClean="0"/>
              <a:t>- Транспорт может быть: наземный, водный, воздушный. </a:t>
            </a:r>
            <a:br>
              <a:rPr lang="ru-RU" sz="900" dirty="0" smtClean="0"/>
            </a:br>
            <a:r>
              <a:rPr lang="ru-RU" sz="900" dirty="0" smtClean="0"/>
              <a:t>- Понравилось вам сегодняшнее путешествие? (ответы детей) А теперь снова возвращаемся в детский сад с новыми знаниями.</a:t>
            </a:r>
          </a:p>
          <a:p>
            <a:pPr marL="228600" indent="-228600"/>
            <a:r>
              <a:rPr lang="ru-RU" sz="900" dirty="0" smtClean="0"/>
              <a:t/>
            </a:r>
            <a:br>
              <a:rPr lang="ru-RU" sz="900" dirty="0" smtClean="0"/>
            </a:br>
            <a:r>
              <a:rPr lang="ru-RU" sz="900" dirty="0" smtClean="0"/>
              <a:t/>
            </a:r>
            <a:br>
              <a:rPr lang="ru-RU" sz="900" dirty="0" smtClean="0"/>
            </a:br>
            <a:r>
              <a:rPr lang="ru-RU" sz="900" dirty="0" smtClean="0"/>
              <a:t/>
            </a:r>
            <a:br>
              <a:rPr lang="ru-RU" sz="900" dirty="0" smtClean="0"/>
            </a:br>
            <a:endParaRPr lang="ru-RU" sz="9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dirty="0" smtClean="0">
                <a:latin typeface="Times New Roman" pitchFamily="18" charset="0"/>
                <a:cs typeface="Times New Roman" pitchFamily="18" charset="0"/>
              </a:rPr>
              <a:t>Актуальность проекта:</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2786050" y="1714488"/>
            <a:ext cx="371477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В беседах и совместной деятельности было выявлено, что дети, зная названия большого количества транспорта, плохо ориентируются в его видах и назначении.  Было отмечено неумение  воспитанников  классифицировать и обобщать виды транспортных средств. А так же скудный словарь по данной лексической теме. Не смотря на то, что данная тема  интересует большинство детей, составить связный (описательный) рассказ об игрушечной машинке или по картинкам, сериям картинок  очень сложно. Кроме того, детей заинтересовала история возникновения  транспорта, его практическое назначение и необходимость  пользоваться транспортом в современном мире в частной жизни в производстве , строительстве, обслуживании, коммунальном хозяйстве и науке. </a:t>
            </a:r>
          </a:p>
          <a:p>
            <a:r>
              <a:rPr lang="ru-RU" sz="1200" dirty="0" smtClean="0">
                <a:latin typeface="Times New Roman" pitchFamily="18" charset="0"/>
                <a:cs typeface="Times New Roman" pitchFamily="18" charset="0"/>
              </a:rPr>
              <a:t>	Исходя из этой проблемы было принято решение осуществить проект «Транспорт»</a:t>
            </a: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u="sng" dirty="0" smtClean="0">
                <a:latin typeface="Times New Roman" pitchFamily="18" charset="0"/>
                <a:cs typeface="Times New Roman" pitchFamily="18" charset="0"/>
              </a:rPr>
              <a:t>Вид проекта:</a:t>
            </a:r>
            <a:r>
              <a:rPr lang="ru-RU" sz="2400" b="1" dirty="0" smtClean="0">
                <a:latin typeface="Times New Roman" pitchFamily="18" charset="0"/>
                <a:cs typeface="Times New Roman" pitchFamily="18" charset="0"/>
              </a:rPr>
              <a:t> групповой, тематический, развивающий</a:t>
            </a:r>
            <a:endParaRPr lang="ru-RU" sz="24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714620"/>
            <a:ext cx="5214974"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u="sng" dirty="0" smtClean="0">
                <a:latin typeface="Times New Roman" pitchFamily="18" charset="0"/>
                <a:cs typeface="Times New Roman" pitchFamily="18" charset="0"/>
              </a:rPr>
              <a:t>Продолжительность:</a:t>
            </a:r>
            <a:r>
              <a:rPr lang="ru-RU" sz="3200" b="1" dirty="0" smtClean="0">
                <a:latin typeface="Times New Roman" pitchFamily="18" charset="0"/>
                <a:cs typeface="Times New Roman" pitchFamily="18" charset="0"/>
              </a:rPr>
              <a:t> краткосрочный - 1 месяц</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u="sng" dirty="0" smtClean="0"/>
              <a:t>Участники проекта:</a:t>
            </a:r>
            <a:endParaRPr lang="ru-RU" sz="3200" dirty="0"/>
          </a:p>
        </p:txBody>
      </p:sp>
      <p:sp>
        <p:nvSpPr>
          <p:cNvPr id="1028" name="Rectangle 4"/>
          <p:cNvSpPr>
            <a:spLocks noChangeArrowheads="1"/>
          </p:cNvSpPr>
          <p:nvPr/>
        </p:nvSpPr>
        <p:spPr bwMode="auto">
          <a:xfrm>
            <a:off x="1928794" y="2714620"/>
            <a:ext cx="5214974"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dirty="0" smtClean="0">
                <a:latin typeface="Times New Roman" pitchFamily="18" charset="0"/>
                <a:cs typeface="Times New Roman" pitchFamily="18" charset="0"/>
              </a:rPr>
              <a:t>Воспитатели</a:t>
            </a:r>
          </a:p>
          <a:p>
            <a:pPr algn="ctr"/>
            <a:r>
              <a:rPr lang="ru-RU" sz="3200" dirty="0" smtClean="0">
                <a:latin typeface="Times New Roman" pitchFamily="18" charset="0"/>
                <a:cs typeface="Times New Roman" pitchFamily="18" charset="0"/>
              </a:rPr>
              <a:t>Дети</a:t>
            </a:r>
          </a:p>
          <a:p>
            <a:pPr algn="ctr"/>
            <a:r>
              <a:rPr lang="ru-RU" sz="3200" dirty="0" smtClean="0">
                <a:latin typeface="Times New Roman" pitchFamily="18" charset="0"/>
                <a:cs typeface="Times New Roman" pitchFamily="18" charset="0"/>
              </a:rPr>
              <a:t>Логопед</a:t>
            </a:r>
          </a:p>
          <a:p>
            <a:pPr algn="ctr"/>
            <a:r>
              <a:rPr lang="ru-RU" sz="3200" dirty="0" smtClean="0">
                <a:latin typeface="Times New Roman" pitchFamily="18" charset="0"/>
                <a:cs typeface="Times New Roman" pitchFamily="18" charset="0"/>
              </a:rPr>
              <a:t>Родители</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0" y="0"/>
            <a:ext cx="9132931" cy="6858001"/>
          </a:xfrm>
          <a:prstGeom prst="rect">
            <a:avLst/>
          </a:prstGeom>
          <a:noFill/>
        </p:spPr>
      </p:pic>
      <p:sp>
        <p:nvSpPr>
          <p:cNvPr id="1027" name="Rectangle 3"/>
          <p:cNvSpPr>
            <a:spLocks noChangeArrowheads="1"/>
          </p:cNvSpPr>
          <p:nvPr/>
        </p:nvSpPr>
        <p:spPr bwMode="auto">
          <a:xfrm>
            <a:off x="3000364" y="785794"/>
            <a:ext cx="30003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u="sng" dirty="0" smtClean="0">
                <a:latin typeface="Times New Roman" pitchFamily="18" charset="0"/>
                <a:cs typeface="Times New Roman" pitchFamily="18" charset="0"/>
              </a:rPr>
              <a:t>Цель проекта:</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714620"/>
            <a:ext cx="5214974"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dirty="0" smtClean="0">
                <a:latin typeface="Times New Roman" pitchFamily="18" charset="0"/>
                <a:cs typeface="Times New Roman" pitchFamily="18" charset="0"/>
              </a:rPr>
              <a:t>Систематизация и расширение знаний детей о транспорте через организацию различных видов деятельности.</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3200" b="1" u="sng" dirty="0" smtClean="0">
                <a:latin typeface="Times New Roman" pitchFamily="18" charset="0"/>
                <a:cs typeface="Times New Roman" pitchFamily="18" charset="0"/>
              </a:rPr>
              <a:t>Задачи проекта:</a:t>
            </a:r>
            <a:endParaRPr lang="ru-RU" sz="32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1928802"/>
            <a:ext cx="5143536"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dirty="0" smtClean="0">
                <a:latin typeface="Times New Roman" pitchFamily="18" charset="0"/>
                <a:cs typeface="Times New Roman" pitchFamily="18" charset="0"/>
              </a:rPr>
              <a:t>1. Стимулирование кинестетических ощущений мышц, участвующих в  работе периферического речевого аппарата  и  формировать речевое дыхание, развивать мелкую моторику рук и согласованность в движении рук по средством игровых упражнений. </a:t>
            </a:r>
          </a:p>
          <a:p>
            <a:r>
              <a:rPr lang="ru-RU" sz="1400" dirty="0" smtClean="0">
                <a:latin typeface="Times New Roman" pitchFamily="18" charset="0"/>
                <a:cs typeface="Times New Roman" pitchFamily="18" charset="0"/>
              </a:rPr>
              <a:t>2. Уточнять, расширять и закреплять знания детей о видах транспорта. </a:t>
            </a:r>
          </a:p>
          <a:p>
            <a:r>
              <a:rPr lang="ru-RU" sz="1400" dirty="0" smtClean="0">
                <a:latin typeface="Times New Roman" pitchFamily="18" charset="0"/>
                <a:cs typeface="Times New Roman" pitchFamily="18" charset="0"/>
              </a:rPr>
              <a:t>3. Формировать у детей интерес к  значению  транспорта для людей, к культуре  и правилам поведения в общественном транспорте.</a:t>
            </a:r>
          </a:p>
          <a:p>
            <a:r>
              <a:rPr lang="ru-RU" sz="1400" dirty="0" smtClean="0">
                <a:latin typeface="Times New Roman" pitchFamily="18" charset="0"/>
                <a:cs typeface="Times New Roman" pitchFamily="18" charset="0"/>
              </a:rPr>
              <a:t>4.Расширять кругозор и обогащать словарный запас детей о современном транспорте, развивать связную речь.</a:t>
            </a:r>
          </a:p>
          <a:p>
            <a:r>
              <a:rPr lang="ru-RU" sz="1400" dirty="0" smtClean="0">
                <a:latin typeface="Times New Roman" pitchFamily="18" charset="0"/>
                <a:cs typeface="Times New Roman" pitchFamily="18" charset="0"/>
              </a:rPr>
              <a:t>5.Способствовать активному вовлечению родителей в совместную деятельность с детьми и педагогами.</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шаблоны\общий.png"/>
          <p:cNvPicPr>
            <a:picLocks noChangeAspect="1" noChangeArrowheads="1"/>
          </p:cNvPicPr>
          <p:nvPr/>
        </p:nvPicPr>
        <p:blipFill>
          <a:blip r:embed="rId2" cstate="print"/>
          <a:srcRect/>
          <a:stretch>
            <a:fillRect/>
          </a:stretch>
        </p:blipFill>
        <p:spPr bwMode="auto">
          <a:xfrm>
            <a:off x="11069" y="0"/>
            <a:ext cx="9132931" cy="6858001"/>
          </a:xfrm>
          <a:prstGeom prst="rect">
            <a:avLst/>
          </a:prstGeom>
          <a:noFill/>
        </p:spPr>
      </p:pic>
      <p:sp>
        <p:nvSpPr>
          <p:cNvPr id="1027" name="Rectangle 3"/>
          <p:cNvSpPr>
            <a:spLocks noChangeArrowheads="1"/>
          </p:cNvSpPr>
          <p:nvPr/>
        </p:nvSpPr>
        <p:spPr bwMode="auto">
          <a:xfrm>
            <a:off x="3000364" y="785794"/>
            <a:ext cx="300039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1400" b="1" dirty="0" smtClean="0">
                <a:latin typeface="Times New Roman" pitchFamily="18" charset="0"/>
                <a:cs typeface="Times New Roman" pitchFamily="18" charset="0"/>
              </a:rPr>
              <a:t>Ожидаемый результат:</a:t>
            </a:r>
            <a:endParaRPr lang="ru-RU" sz="1400" dirty="0" smtClean="0">
              <a:latin typeface="Times New Roman" pitchFamily="18" charset="0"/>
              <a:cs typeface="Times New Roman" pitchFamily="18" charset="0"/>
            </a:endParaRPr>
          </a:p>
          <a:p>
            <a:pPr algn="ctr"/>
            <a:r>
              <a:rPr lang="ru-RU" sz="1400" b="1" dirty="0" smtClean="0">
                <a:latin typeface="Times New Roman" pitchFamily="18" charset="0"/>
                <a:cs typeface="Times New Roman" pitchFamily="18" charset="0"/>
              </a:rPr>
              <a:t>Для родителей:</a:t>
            </a:r>
            <a:r>
              <a:rPr lang="ru-RU" sz="1400" dirty="0" smtClean="0">
                <a:latin typeface="Times New Roman" pitchFamily="18" charset="0"/>
                <a:cs typeface="Times New Roman" pitchFamily="18" charset="0"/>
              </a:rPr>
              <a:t> </a:t>
            </a:r>
          </a:p>
          <a:p>
            <a:pPr algn="ctr"/>
            <a:r>
              <a:rPr lang="ru-RU" sz="1400" dirty="0" smtClean="0">
                <a:latin typeface="Times New Roman" pitchFamily="18" charset="0"/>
                <a:cs typeface="Times New Roman" pitchFamily="18" charset="0"/>
              </a:rPr>
              <a:t>1.Повышение интереса  к совместной деятельности детей, педагогов и родителей.</a:t>
            </a:r>
          </a:p>
          <a:p>
            <a:pPr algn="ctr"/>
            <a:r>
              <a:rPr lang="ru-RU" sz="1400" dirty="0" smtClean="0">
                <a:latin typeface="Times New Roman" pitchFamily="18" charset="0"/>
                <a:cs typeface="Times New Roman" pitchFamily="18" charset="0"/>
              </a:rPr>
              <a:t>2.Повышение родительской компетенции по данной теме.</a:t>
            </a:r>
            <a:endParaRPr lang="ru-RU" sz="1400" dirty="0">
              <a:latin typeface="Times New Roman" pitchFamily="18" charset="0"/>
              <a:cs typeface="Times New Roman" pitchFamily="18" charset="0"/>
            </a:endParaRPr>
          </a:p>
        </p:txBody>
      </p:sp>
      <p:sp>
        <p:nvSpPr>
          <p:cNvPr id="1028" name="Rectangle 4"/>
          <p:cNvSpPr>
            <a:spLocks noChangeArrowheads="1"/>
          </p:cNvSpPr>
          <p:nvPr/>
        </p:nvSpPr>
        <p:spPr bwMode="auto">
          <a:xfrm>
            <a:off x="1928794" y="2500306"/>
            <a:ext cx="5072098"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1600" b="1" dirty="0" smtClean="0">
                <a:latin typeface="Times New Roman" pitchFamily="18" charset="0"/>
                <a:cs typeface="Times New Roman" pitchFamily="18" charset="0"/>
              </a:rPr>
              <a:t>Для детей:</a:t>
            </a:r>
            <a:r>
              <a:rPr lang="ru-RU" sz="1600" dirty="0" smtClean="0">
                <a:latin typeface="Times New Roman" pitchFamily="18" charset="0"/>
                <a:cs typeface="Times New Roman" pitchFamily="18" charset="0"/>
              </a:rPr>
              <a:t> </a:t>
            </a:r>
          </a:p>
          <a:p>
            <a:pPr algn="ctr"/>
            <a:r>
              <a:rPr lang="ru-RU" sz="1600" dirty="0" smtClean="0">
                <a:latin typeface="Times New Roman" pitchFamily="18" charset="0"/>
                <a:cs typeface="Times New Roman" pitchFamily="18" charset="0"/>
              </a:rPr>
              <a:t>1.Знания о видах и функциях современного транспорта. </a:t>
            </a:r>
          </a:p>
          <a:p>
            <a:pPr algn="ctr"/>
            <a:r>
              <a:rPr lang="ru-RU" sz="1600" dirty="0" smtClean="0">
                <a:latin typeface="Times New Roman" pitchFamily="18" charset="0"/>
                <a:cs typeface="Times New Roman" pitchFamily="18" charset="0"/>
              </a:rPr>
              <a:t>2.Понимание  значимости современной техники в жизни каждого человека, необходимости соблюдать правила использования транспорта и необходимости соблюдать правила поведения в общественном транспорте. </a:t>
            </a:r>
          </a:p>
          <a:p>
            <a:pPr algn="ctr"/>
            <a:r>
              <a:rPr lang="ru-RU" sz="1600" dirty="0" smtClean="0">
                <a:latin typeface="Times New Roman" pitchFamily="18" charset="0"/>
                <a:cs typeface="Times New Roman" pitchFamily="18" charset="0"/>
              </a:rPr>
              <a:t>3.Умение классифицировать и обобщать отдельные единицы техники на основе имеющихся и приобретённых знаний о транспорте. Умение составлять рассказы с опорой на картинки и схемы. </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TotalTime>
  <Words>1013</Words>
  <Application>Microsoft Office PowerPoint</Application>
  <PresentationFormat>Экран (4:3)</PresentationFormat>
  <Paragraphs>203</Paragraphs>
  <Slides>39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пк</cp:lastModifiedBy>
  <cp:revision>38</cp:revision>
  <dcterms:modified xsi:type="dcterms:W3CDTF">2017-12-29T08:15:34Z</dcterms:modified>
</cp:coreProperties>
</file>