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diagrams/colors1.xml" ContentType="application/vnd.openxmlformats-officedocument.drawingml.diagramColors+xml"/>
  <Override PartName="/ppt/diagrams/drawing2.xml" ContentType="application/vnd.ms-office.drawingml.diagramDrawing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diagrams/colors2.xml" ContentType="application/vnd.openxmlformats-officedocument.drawingml.diagramColors+xml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Default Extension="vml" ContentType="application/vnd.openxmlformats-officedocument.vmlDrawing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diagrams/data1.xml" ContentType="application/vnd.openxmlformats-officedocument.drawingml.diagramData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3"/>
  </p:notesMasterIdLst>
  <p:sldIdLst>
    <p:sldId id="256" r:id="rId2"/>
    <p:sldId id="262" r:id="rId3"/>
    <p:sldId id="308" r:id="rId4"/>
    <p:sldId id="258" r:id="rId5"/>
    <p:sldId id="257" r:id="rId6"/>
    <p:sldId id="259" r:id="rId7"/>
    <p:sldId id="260" r:id="rId8"/>
    <p:sldId id="261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5" r:id="rId40"/>
    <p:sldId id="296" r:id="rId41"/>
    <p:sldId id="297" r:id="rId42"/>
    <p:sldId id="298" r:id="rId43"/>
    <p:sldId id="299" r:id="rId44"/>
    <p:sldId id="300" r:id="rId45"/>
    <p:sldId id="301" r:id="rId46"/>
    <p:sldId id="302" r:id="rId47"/>
    <p:sldId id="303" r:id="rId48"/>
    <p:sldId id="307" r:id="rId49"/>
    <p:sldId id="304" r:id="rId50"/>
    <p:sldId id="305" r:id="rId51"/>
    <p:sldId id="306" r:id="rId52"/>
  </p:sldIdLst>
  <p:sldSz cx="9144000" cy="6858000" type="screen4x3"/>
  <p:notesSz cx="6742113" cy="987266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99"/>
    <a:srgbClr val="FF66FF"/>
    <a:srgbClr val="FCB6F9"/>
    <a:srgbClr val="FF99FF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504" y="91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diagrams/_rels/data1.xml.rels><?xml version="1.0" encoding="UTF-8" standalone="yes"?>
<Relationships xmlns="http://schemas.openxmlformats.org/package/2006/relationships"><Relationship Id="rId1" Type="http://schemas.openxmlformats.org/officeDocument/2006/relationships/image" Target="../media/image36.jpeg"/></Relationships>
</file>

<file path=ppt/diagrams/_rels/data2.xml.rels><?xml version="1.0" encoding="UTF-8" standalone="yes"?>
<Relationships xmlns="http://schemas.openxmlformats.org/package/2006/relationships"><Relationship Id="rId1" Type="http://schemas.openxmlformats.org/officeDocument/2006/relationships/image" Target="../media/image37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383EEE8-9D86-4DEF-97A1-A402B54BC857}" type="doc">
      <dgm:prSet loTypeId="urn:microsoft.com/office/officeart/2008/layout/AccentedPicture" loCatId="picture" qsTypeId="urn:microsoft.com/office/officeart/2005/8/quickstyle/simple1" qsCatId="simple" csTypeId="urn:microsoft.com/office/officeart/2005/8/colors/accent1_2" csCatId="accent1" phldr="1"/>
      <dgm:spPr/>
    </dgm:pt>
    <dgm:pt modelId="{DFF08933-F284-4F46-8041-5C4E426BF888}">
      <dgm:prSet phldrT="[Текст]" phldr="1"/>
      <dgm:spPr/>
      <dgm:t>
        <a:bodyPr/>
        <a:lstStyle/>
        <a:p>
          <a:endParaRPr lang="ru-RU"/>
        </a:p>
      </dgm:t>
    </dgm:pt>
    <dgm:pt modelId="{821D0069-22A3-4A36-B879-9402AC00F472}" type="parTrans" cxnId="{73BCBD96-962D-45DD-9699-998DDD8FA044}">
      <dgm:prSet/>
      <dgm:spPr/>
      <dgm:t>
        <a:bodyPr/>
        <a:lstStyle/>
        <a:p>
          <a:endParaRPr lang="ru-RU"/>
        </a:p>
      </dgm:t>
    </dgm:pt>
    <dgm:pt modelId="{7D761768-CFC6-4D63-AA39-04AEBB51917E}" type="sibTrans" cxnId="{73BCBD96-962D-45DD-9699-998DDD8FA044}">
      <dgm:prSet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 t="-2000" b="-2000"/>
          </a:stretch>
        </a:blipFill>
      </dgm:spPr>
      <dgm:t>
        <a:bodyPr/>
        <a:lstStyle/>
        <a:p>
          <a:endParaRPr lang="ru-RU"/>
        </a:p>
      </dgm:t>
      <dgm:extLst/>
    </dgm:pt>
    <dgm:pt modelId="{C9F0146A-E388-470C-BC01-515947697701}" type="pres">
      <dgm:prSet presAssocID="{A383EEE8-9D86-4DEF-97A1-A402B54BC857}" presName="Name0" presStyleCnt="0">
        <dgm:presLayoutVars>
          <dgm:dir/>
        </dgm:presLayoutVars>
      </dgm:prSet>
      <dgm:spPr/>
    </dgm:pt>
    <dgm:pt modelId="{EB93EABA-83D9-4782-BA31-F7398BB6F285}" type="pres">
      <dgm:prSet presAssocID="{7D761768-CFC6-4D63-AA39-04AEBB51917E}" presName="picture_1" presStyleLbl="bgImgPlace1" presStyleIdx="0" presStyleCnt="1" custScaleX="107397"/>
      <dgm:spPr/>
      <dgm:t>
        <a:bodyPr/>
        <a:lstStyle/>
        <a:p>
          <a:endParaRPr lang="ru-RU"/>
        </a:p>
      </dgm:t>
    </dgm:pt>
    <dgm:pt modelId="{BE682D54-30BB-473A-B1BE-1353D22E6B52}" type="pres">
      <dgm:prSet presAssocID="{DFF08933-F284-4F46-8041-5C4E426BF888}" presName="text_1" presStyleLbl="node1" presStyleIdx="0" presStyleCnt="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A3BC87F-41FB-4A98-A094-CC1D0C3B1D3D}" type="pres">
      <dgm:prSet presAssocID="{A383EEE8-9D86-4DEF-97A1-A402B54BC857}" presName="maxNode" presStyleCnt="0"/>
      <dgm:spPr/>
    </dgm:pt>
    <dgm:pt modelId="{E68A43D8-12EA-41AE-BF73-411DA56A7C65}" type="pres">
      <dgm:prSet presAssocID="{A383EEE8-9D86-4DEF-97A1-A402B54BC857}" presName="Name33" presStyleCnt="0"/>
      <dgm:spPr/>
    </dgm:pt>
  </dgm:ptLst>
  <dgm:cxnLst>
    <dgm:cxn modelId="{4EA53718-68E2-412B-9DF0-B1783F4E61B5}" type="presOf" srcId="{DFF08933-F284-4F46-8041-5C4E426BF888}" destId="{BE682D54-30BB-473A-B1BE-1353D22E6B52}" srcOrd="0" destOrd="0" presId="urn:microsoft.com/office/officeart/2008/layout/AccentedPicture"/>
    <dgm:cxn modelId="{0DA014D4-A75A-4DB7-A95B-16BC7504F736}" type="presOf" srcId="{A383EEE8-9D86-4DEF-97A1-A402B54BC857}" destId="{C9F0146A-E388-470C-BC01-515947697701}" srcOrd="0" destOrd="0" presId="urn:microsoft.com/office/officeart/2008/layout/AccentedPicture"/>
    <dgm:cxn modelId="{22EF76B5-599F-40FD-85B0-D998F5309911}" type="presOf" srcId="{7D761768-CFC6-4D63-AA39-04AEBB51917E}" destId="{EB93EABA-83D9-4782-BA31-F7398BB6F285}" srcOrd="0" destOrd="0" presId="urn:microsoft.com/office/officeart/2008/layout/AccentedPicture"/>
    <dgm:cxn modelId="{73BCBD96-962D-45DD-9699-998DDD8FA044}" srcId="{A383EEE8-9D86-4DEF-97A1-A402B54BC857}" destId="{DFF08933-F284-4F46-8041-5C4E426BF888}" srcOrd="0" destOrd="0" parTransId="{821D0069-22A3-4A36-B879-9402AC00F472}" sibTransId="{7D761768-CFC6-4D63-AA39-04AEBB51917E}"/>
    <dgm:cxn modelId="{244417F4-F847-46EF-A2DF-27B8C6865727}" type="presParOf" srcId="{C9F0146A-E388-470C-BC01-515947697701}" destId="{EB93EABA-83D9-4782-BA31-F7398BB6F285}" srcOrd="0" destOrd="0" presId="urn:microsoft.com/office/officeart/2008/layout/AccentedPicture"/>
    <dgm:cxn modelId="{47F18A38-6875-4471-9B05-93C04F2F240D}" type="presParOf" srcId="{C9F0146A-E388-470C-BC01-515947697701}" destId="{BE682D54-30BB-473A-B1BE-1353D22E6B52}" srcOrd="1" destOrd="0" presId="urn:microsoft.com/office/officeart/2008/layout/AccentedPicture"/>
    <dgm:cxn modelId="{2DF32CFE-3758-41BC-B054-2CF3FA05957E}" type="presParOf" srcId="{C9F0146A-E388-470C-BC01-515947697701}" destId="{6A3BC87F-41FB-4A98-A094-CC1D0C3B1D3D}" srcOrd="2" destOrd="0" presId="urn:microsoft.com/office/officeart/2008/layout/AccentedPicture"/>
    <dgm:cxn modelId="{53EAE213-AC39-4817-9F23-8481FD4618BC}" type="presParOf" srcId="{6A3BC87F-41FB-4A98-A094-CC1D0C3B1D3D}" destId="{E68A43D8-12EA-41AE-BF73-411DA56A7C65}" srcOrd="0" destOrd="0" presId="urn:microsoft.com/office/officeart/2008/layout/AccentedPicture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13D0073-4AB7-4AE4-9836-488E2DF34EEC}" type="doc">
      <dgm:prSet loTypeId="urn:microsoft.com/office/officeart/2008/layout/AccentedPicture" loCatId="picture" qsTypeId="urn:microsoft.com/office/officeart/2005/8/quickstyle/simple1" qsCatId="simple" csTypeId="urn:microsoft.com/office/officeart/2005/8/colors/accent1_2" csCatId="accent1" phldr="1"/>
      <dgm:spPr/>
    </dgm:pt>
    <dgm:pt modelId="{05EBA0F7-D500-4A92-A9F1-1A1DDAAB4922}">
      <dgm:prSet phldrT="[Текст]" phldr="1"/>
      <dgm:spPr/>
      <dgm:t>
        <a:bodyPr/>
        <a:lstStyle/>
        <a:p>
          <a:endParaRPr lang="ru-RU"/>
        </a:p>
      </dgm:t>
    </dgm:pt>
    <dgm:pt modelId="{AE92B68C-C6ED-4901-9599-2AB55C42CAA8}" type="parTrans" cxnId="{08DA7327-3687-498B-A27B-70BCBC4D8FA2}">
      <dgm:prSet/>
      <dgm:spPr/>
      <dgm:t>
        <a:bodyPr/>
        <a:lstStyle/>
        <a:p>
          <a:endParaRPr lang="ru-RU"/>
        </a:p>
      </dgm:t>
    </dgm:pt>
    <dgm:pt modelId="{545312C0-E545-4E07-8ACB-071A3A62A2D2}" type="sibTrans" cxnId="{08DA7327-3687-498B-A27B-70BCBC4D8FA2}">
      <dgm:prSet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 t="-2000" b="-2000"/>
          </a:stretch>
        </a:blipFill>
        <a:ln>
          <a:solidFill>
            <a:srgbClr val="FF66FF"/>
          </a:solidFill>
        </a:ln>
      </dgm:spPr>
      <dgm:t>
        <a:bodyPr/>
        <a:lstStyle/>
        <a:p>
          <a:endParaRPr lang="ru-RU"/>
        </a:p>
      </dgm:t>
      <dgm:extLst>
        <a:ext uri="{E40237B7-FDA0-4F09-8148-C483321AD2D9}">
          <dgm14:cNvPr xmlns="" xmlns:dgm14="http://schemas.microsoft.com/office/drawing/2010/diagram" id="0" name="" descr="C:\Users\Пользователь\Downloads\2017-02-11_014.jpg"/>
        </a:ext>
      </dgm:extLst>
    </dgm:pt>
    <dgm:pt modelId="{E85D053B-62F4-44EF-8CDE-5364A86C08DF}" type="pres">
      <dgm:prSet presAssocID="{B13D0073-4AB7-4AE4-9836-488E2DF34EEC}" presName="Name0" presStyleCnt="0">
        <dgm:presLayoutVars>
          <dgm:dir/>
        </dgm:presLayoutVars>
      </dgm:prSet>
      <dgm:spPr/>
    </dgm:pt>
    <dgm:pt modelId="{0E167E43-1303-40E2-8993-11BE64FE8D98}" type="pres">
      <dgm:prSet presAssocID="{545312C0-E545-4E07-8ACB-071A3A62A2D2}" presName="picture_1" presStyleLbl="bgImgPlace1" presStyleIdx="0" presStyleCnt="1"/>
      <dgm:spPr/>
      <dgm:t>
        <a:bodyPr/>
        <a:lstStyle/>
        <a:p>
          <a:endParaRPr lang="ru-RU"/>
        </a:p>
      </dgm:t>
    </dgm:pt>
    <dgm:pt modelId="{99A71631-B615-4C22-89C6-1A89E5170AFA}" type="pres">
      <dgm:prSet presAssocID="{05EBA0F7-D500-4A92-A9F1-1A1DDAAB4922}" presName="text_1" presStyleLbl="node1" presStyleIdx="0" presStyleCnt="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BE7A71A-8A73-4552-828F-1EF7F0883FFF}" type="pres">
      <dgm:prSet presAssocID="{B13D0073-4AB7-4AE4-9836-488E2DF34EEC}" presName="maxNode" presStyleCnt="0"/>
      <dgm:spPr/>
    </dgm:pt>
    <dgm:pt modelId="{C46BE94E-5DC1-48F5-9995-A63F85E9829D}" type="pres">
      <dgm:prSet presAssocID="{B13D0073-4AB7-4AE4-9836-488E2DF34EEC}" presName="Name33" presStyleCnt="0"/>
      <dgm:spPr/>
    </dgm:pt>
  </dgm:ptLst>
  <dgm:cxnLst>
    <dgm:cxn modelId="{08DA7327-3687-498B-A27B-70BCBC4D8FA2}" srcId="{B13D0073-4AB7-4AE4-9836-488E2DF34EEC}" destId="{05EBA0F7-D500-4A92-A9F1-1A1DDAAB4922}" srcOrd="0" destOrd="0" parTransId="{AE92B68C-C6ED-4901-9599-2AB55C42CAA8}" sibTransId="{545312C0-E545-4E07-8ACB-071A3A62A2D2}"/>
    <dgm:cxn modelId="{C2F7289F-5070-4484-A80E-250C60D6595D}" type="presOf" srcId="{545312C0-E545-4E07-8ACB-071A3A62A2D2}" destId="{0E167E43-1303-40E2-8993-11BE64FE8D98}" srcOrd="0" destOrd="0" presId="urn:microsoft.com/office/officeart/2008/layout/AccentedPicture"/>
    <dgm:cxn modelId="{16D31A9D-AE56-4869-8F28-4E0773F4D887}" type="presOf" srcId="{05EBA0F7-D500-4A92-A9F1-1A1DDAAB4922}" destId="{99A71631-B615-4C22-89C6-1A89E5170AFA}" srcOrd="0" destOrd="0" presId="urn:microsoft.com/office/officeart/2008/layout/AccentedPicture"/>
    <dgm:cxn modelId="{56BBDB33-C657-498C-BB46-E1B5C15E16C1}" type="presOf" srcId="{B13D0073-4AB7-4AE4-9836-488E2DF34EEC}" destId="{E85D053B-62F4-44EF-8CDE-5364A86C08DF}" srcOrd="0" destOrd="0" presId="urn:microsoft.com/office/officeart/2008/layout/AccentedPicture"/>
    <dgm:cxn modelId="{A28DFCA3-8D2F-476D-9DBB-51834E0C2B2E}" type="presParOf" srcId="{E85D053B-62F4-44EF-8CDE-5364A86C08DF}" destId="{0E167E43-1303-40E2-8993-11BE64FE8D98}" srcOrd="0" destOrd="0" presId="urn:microsoft.com/office/officeart/2008/layout/AccentedPicture"/>
    <dgm:cxn modelId="{4320FF5B-B1A3-4618-92C4-22DCE2D898C7}" type="presParOf" srcId="{E85D053B-62F4-44EF-8CDE-5364A86C08DF}" destId="{99A71631-B615-4C22-89C6-1A89E5170AFA}" srcOrd="1" destOrd="0" presId="urn:microsoft.com/office/officeart/2008/layout/AccentedPicture"/>
    <dgm:cxn modelId="{DEE86EEB-0128-431A-9A85-ADA11AD705F4}" type="presParOf" srcId="{E85D053B-62F4-44EF-8CDE-5364A86C08DF}" destId="{BBE7A71A-8A73-4552-828F-1EF7F0883FFF}" srcOrd="2" destOrd="0" presId="urn:microsoft.com/office/officeart/2008/layout/AccentedPicture"/>
    <dgm:cxn modelId="{11BD67D7-7494-47D4-A6DE-B809C6C0767D}" type="presParOf" srcId="{BBE7A71A-8A73-4552-828F-1EF7F0883FFF}" destId="{C46BE94E-5DC1-48F5-9995-A63F85E9829D}" srcOrd="0" destOrd="0" presId="urn:microsoft.com/office/officeart/2008/layout/AccentedPicture"/>
  </dgm:cxnLst>
  <dgm:bg/>
  <dgm:whole/>
  <dgm:extLst>
    <a:ext uri="http://schemas.microsoft.com/office/drawing/2008/diagram">
      <dsp:dataModelExt xmlns:dsp="http://schemas.microsoft.com/office/drawing/2008/diagram" xmlns="" relId="rId11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AccentedPicture">
  <dgm:title val=""/>
  <dgm:desc val=""/>
  <dgm:catLst>
    <dgm:cat type="picture" pri="1000"/>
    <dgm:cat type="pictureconver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</dgm:varLst>
    <dgm:alg type="composite"/>
    <dgm:shape xmlns:r="http://schemas.openxmlformats.org/officeDocument/2006/relationships" r:blip="">
      <dgm:adjLst/>
    </dgm:shape>
    <dgm:choose name="Name1">
      <dgm:if name="Name2" axis="ch" ptType="node" func="cnt" op="lte" val="1">
        <dgm:constrLst>
          <dgm:constr type="h" for="ch" forName="picture_1" refType="h"/>
          <dgm:constr type="w" for="ch" forName="picture_1" refType="h" refFor="ch" refForName="picture_1" op="equ" fact="0.784"/>
          <dgm:constr type="l" for="ch" forName="picture_1"/>
          <dgm:constr type="t" for="ch" forName="picture_1"/>
          <dgm:constr type="w" for="ch" forName="text_1" refType="w" refFor="ch" refForName="picture_1" fact="0.77"/>
          <dgm:constr type="h" for="ch" forName="text_1" refType="h" refFor="ch" refForName="picture_1" fact="0.6"/>
          <dgm:constr type="l" for="ch" forName="text_1" refType="w" refFor="ch" refForName="picture_1" fact="0.04"/>
          <dgm:constr type="t" for="ch" forName="text_1" refType="h" refFor="ch" refForName="picture_1" fact="0.4"/>
        </dgm:constrLst>
      </dgm:if>
      <dgm:if name="Name3" axis="ch" ptType="node" func="cnt" op="lte" val="5">
        <dgm:choose name="Name4">
          <dgm:if name="Name5" func="var" arg="dir" op="equ" val="norm">
            <dgm:constrLst>
              <dgm:constr type="h" for="ch" forName="picture_1" refType="h" fact="0.909"/>
              <dgm:constr type="w" for="ch" forName="picture_1" refType="h" refFor="ch" refForName="picture_1" op="equ" fact="0.784"/>
              <dgm:constr type="l" for="ch" forName="picture_1"/>
              <dgm:constr type="t" for="ch" forName="picture_1" refType="h" refFor="ch" refForName="picture_1" fact="0.05"/>
              <dgm:constr type="w" for="ch" forName="picture_1" refType="w" op="lte" fact="0.588"/>
              <dgm:constr type="w" for="ch" forName="text_1" refType="w" refFor="ch" refForName="picture_1" fact="0.77"/>
              <dgm:constr type="h" for="ch" forName="text_1" refType="h" refFor="ch" refForName="picture_1" fact="0.6"/>
              <dgm:constr type="l" for="ch" forName="text_1" refType="w" refFor="ch" refForName="picture_1" fact="0.04"/>
              <dgm:constr type="t" for="ch" forName="text_1" refType="h" refFor="ch" refForName="picture_1" fact="0.41"/>
              <dgm:constr type="w" for="ch" forName="linV" refType="w"/>
              <dgm:constr type="h" for="ch" forName="linV" refType="h" refFor="ch" refForName="picture_1" fact="1.1"/>
              <dgm:constr type="l" for="ch" forName="linV"/>
              <dgm:constr type="t" for="ch" forName="linV"/>
              <dgm:constr type="userC" for="des" forName="pair" refType="r" refFor="ch" refForName="picture_1"/>
              <dgm:constr type="h" for="des" forName="pair" refType="h" refFor="ch" refForName="picture_1" fact="0.27"/>
              <dgm:constr type="h" for="des" forName="spaceV" refType="h" refFor="ch" refForName="picture_1" fact="0.0486"/>
              <dgm:constr type="l" for="ch" forName="maxNode" refType="r" refFor="ch" refForName="picture_1"/>
              <dgm:constr type="lOff" for="ch" forName="maxNode" refType="h" refFor="des" refForName="pair" fact="0.5"/>
              <dgm:constr type="r" for="ch" forName="maxNode" refType="w"/>
              <dgm:constr type="t" for="ch" forName="maxNode"/>
              <dgm:constr type="h" for="ch" forName="maxNode" val="1"/>
              <dgm:constr type="userW" for="des" forName="desText" refType="w" refFor="ch" refForName="maxNode"/>
            </dgm:constrLst>
          </dgm:if>
          <dgm:else name="Name6">
            <dgm:constrLst>
              <dgm:constr type="h" for="ch" forName="picture_1" refType="h" fact="0.909"/>
              <dgm:constr type="w" for="ch" forName="picture_1" refType="h" refFor="ch" refForName="picture_1" op="equ" fact="0.784"/>
              <dgm:constr type="r" for="ch" forName="picture_1" refType="w"/>
              <dgm:constr type="t" for="ch" forName="picture_1" refType="h" refFor="ch" refForName="picture_1" fact="0.05"/>
              <dgm:constr type="w" for="ch" forName="picture_1" refType="w" op="lte" fact="0.588"/>
              <dgm:constr type="w" for="ch" forName="text_1" refType="w" refFor="ch" refForName="picture_1" fact="0.77"/>
              <dgm:constr type="h" for="ch" forName="text_1" refType="h" refFor="ch" refForName="picture_1" fact="0.6"/>
              <dgm:constr type="r" for="ch" forName="text_1" refType="w"/>
              <dgm:constr type="t" for="ch" forName="text_1" refType="h" refFor="ch" refForName="picture_1" fact="0.41"/>
              <dgm:constr type="w" for="ch" forName="linV" refType="w"/>
              <dgm:constr type="h" for="ch" forName="linV" refType="h" refFor="ch" refForName="picture_1" fact="1.1"/>
              <dgm:constr type="l" for="ch" forName="linV"/>
              <dgm:constr type="t" for="ch" forName="linV"/>
              <dgm:constr type="userC" for="des" forName="pair" refType="l" refFor="ch" refForName="picture_1"/>
              <dgm:constr type="h" for="des" forName="pair" refType="h" refFor="ch" refForName="picture_1" fact="0.27"/>
              <dgm:constr type="h" for="des" forName="spaceV" refType="h" refFor="ch" refForName="picture_1" fact="0.0486"/>
              <dgm:constr type="r" for="ch" forName="maxNode" refType="l" refFor="ch" refForName="picture_1"/>
              <dgm:constr type="rOff" for="ch" forName="maxNode" refType="h" refFor="des" refForName="pair" fact="-0.5"/>
              <dgm:constr type="l" for="ch" forName="maxNode"/>
              <dgm:constr type="t" for="ch" forName="maxNode"/>
              <dgm:constr type="h" for="ch" forName="maxNode" val="1"/>
              <dgm:constr type="userW" for="des" forName="desText" refType="w" refFor="ch" refForName="maxNode"/>
            </dgm:constrLst>
          </dgm:else>
        </dgm:choose>
      </dgm:if>
      <dgm:else name="Name7">
        <dgm:choose name="Name8">
          <dgm:if name="Name9" func="var" arg="dir" op="equ" val="norm">
            <dgm:constrLst>
              <dgm:constr type="h" for="ch" forName="picture_1" refType="h" fact="0.909"/>
              <dgm:constr type="w" for="ch" forName="picture_1" refType="h" refFor="ch" refForName="picture_1" op="equ" fact="0.784"/>
              <dgm:constr type="l" for="ch" forName="picture_1"/>
              <dgm:constr type="t" for="ch" forName="picture_1" refType="h" refFor="ch" refForName="picture_1" fact="0.05"/>
              <dgm:constr type="w" for="ch" forName="picture_1" refType="w" op="lte" fact="0.588"/>
              <dgm:constr type="w" for="ch" forName="text_1" refType="w" refFor="ch" refForName="picture_1" fact="0.77"/>
              <dgm:constr type="h" for="ch" forName="text_1" refType="h" refFor="ch" refForName="picture_1" fact="0.6"/>
              <dgm:constr type="l" for="ch" forName="text_1" refType="w" refFor="ch" refForName="picture_1" fact="0.04"/>
              <dgm:constr type="t" for="ch" forName="text_1" refType="h" refFor="ch" refForName="picture_1" fact="0.41"/>
              <dgm:constr type="w" for="ch" forName="linV" refType="w"/>
              <dgm:constr type="h" for="ch" forName="linV" refType="h" refFor="ch" refForName="picture_1" fact="1.1"/>
              <dgm:constr type="l" for="ch" forName="linV"/>
              <dgm:constr type="t" for="ch" forName="linV"/>
              <dgm:constr type="userC" for="des" forName="pair" refType="r" refFor="ch" refForName="picture_1"/>
              <dgm:constr type="h" for="des" forName="pair" refType="h" refFor="ch" refForName="picture_1" fact="0.27"/>
              <dgm:constr type="h" for="des" forName="spaceV" refType="h" refFor="ch" refForName="picture_1" fact="0.0486"/>
              <dgm:constr type="l" for="ch" forName="maxNode" refType="r" refFor="ch" refForName="picture_1"/>
              <dgm:constr type="lOff" for="ch" forName="maxNode" refType="h" refFor="des" refForName="pair" fact="0.5"/>
              <dgm:constr type="r" for="ch" forName="maxNode" refType="w"/>
              <dgm:constr type="t" for="ch" forName="maxNode"/>
              <dgm:constr type="h" for="ch" forName="maxNode" val="1"/>
              <dgm:constr type="userW" for="des" forName="desText" refType="w" refFor="ch" refForName="maxNode"/>
            </dgm:constrLst>
          </dgm:if>
          <dgm:else name="Name10">
            <dgm:constrLst>
              <dgm:constr type="h" for="ch" forName="picture_1" refType="h" fact="0.909"/>
              <dgm:constr type="w" for="ch" forName="picture_1" refType="h" refFor="ch" refForName="picture_1" op="equ" fact="0.784"/>
              <dgm:constr type="r" for="ch" forName="picture_1" refType="w"/>
              <dgm:constr type="t" for="ch" forName="picture_1" refType="h" refFor="ch" refForName="picture_1" fact="0.05"/>
              <dgm:constr type="w" for="ch" forName="picture_1" refType="w" op="lte" fact="0.588"/>
              <dgm:constr type="w" for="ch" forName="text_1" refType="w" refFor="ch" refForName="picture_1" fact="0.77"/>
              <dgm:constr type="h" for="ch" forName="text_1" refType="h" refFor="ch" refForName="picture_1" fact="0.6"/>
              <dgm:constr type="r" for="ch" forName="text_1" refType="w"/>
              <dgm:constr type="t" for="ch" forName="text_1" refType="h" refFor="ch" refForName="picture_1" fact="0.41"/>
              <dgm:constr type="w" for="ch" forName="linV" refType="w"/>
              <dgm:constr type="h" for="ch" forName="linV" refType="h" refFor="ch" refForName="picture_1" fact="1.1"/>
              <dgm:constr type="l" for="ch" forName="linV"/>
              <dgm:constr type="t" for="ch" forName="linV"/>
              <dgm:constr type="userC" for="des" forName="pair" refType="l" refFor="ch" refForName="picture_1"/>
              <dgm:constr type="h" for="des" forName="pair" refType="h" refFor="ch" refForName="picture_1" fact="0.27"/>
              <dgm:constr type="h" for="des" forName="spaceV" refType="h" refFor="ch" refForName="picture_1" fact="0.0486"/>
              <dgm:constr type="r" for="ch" forName="maxNode" refType="l" refFor="ch" refForName="picture_1"/>
              <dgm:constr type="rOff" for="ch" forName="maxNode" refType="h" refFor="des" refForName="pair" fact="-0.5"/>
              <dgm:constr type="l" for="ch" forName="maxNode"/>
              <dgm:constr type="t" for="ch" forName="maxNode"/>
              <dgm:constr type="h" for="ch" forName="maxNode" val="1"/>
              <dgm:constr type="userW" for="des" forName="desText" refType="w" refFor="ch" refForName="maxNode"/>
            </dgm:constrLst>
          </dgm:else>
        </dgm:choose>
      </dgm:else>
    </dgm:choose>
    <dgm:forEach name="Name11" axis="ch" ptType="sibTrans" hideLastTrans="0" cnt="1">
      <dgm:layoutNode name="picture_1" styleLbl="bgImgPlace1">
        <dgm:alg type="sp"/>
        <dgm:shape xmlns:r="http://schemas.openxmlformats.org/officeDocument/2006/relationships" type="roundRect" r:blip="" blipPhldr="1">
          <dgm:adjLst/>
        </dgm:shape>
        <dgm:presOf axis="self"/>
      </dgm:layoutNode>
    </dgm:forEach>
    <dgm:forEach name="Name12" axis="ch" ptType="node" cnt="1">
      <dgm:layoutNode name="text_1" styleLbl="node1">
        <dgm:varLst>
          <dgm:bulletEnabled val="1"/>
        </dgm:varLst>
        <dgm:choose name="Name13">
          <dgm:if name="Name14" func="var" arg="dir" op="equ" val="norm">
            <dgm:alg type="tx">
              <dgm:param type="txAnchorVert" val="b"/>
              <dgm:param type="parTxLTRAlign" val="l"/>
              <dgm:param type="shpTxLTRAlignCh" val="l"/>
              <dgm:param type="parTxRTLAlign" val="l"/>
              <dgm:param type="shpTxRTLAlignCh" val="l"/>
            </dgm:alg>
          </dgm:if>
          <dgm:else name="Name15">
            <dgm:alg type="tx">
              <dgm:param type="txAnchorVert" val="b"/>
              <dgm:param type="parTxLTRAlign" val="r"/>
              <dgm:param type="shpTxLTRAlignCh" val="r"/>
              <dgm:param type="parTxRTLAlign" val="r"/>
              <dgm:param type="shpTxRTLAlignCh" val="r"/>
            </dgm:alg>
          </dgm:else>
        </dgm:choose>
        <dgm:shape xmlns:r="http://schemas.openxmlformats.org/officeDocument/2006/relationships" type="rect" r:blip="" hideGeom="1">
          <dgm:adjLst/>
        </dgm:shape>
        <dgm:presOf axis="desOrSelf" ptType="node"/>
        <dgm:constrLst>
          <dgm:constr type="primFontSz" val="65"/>
          <dgm:constr type="lMarg" refType="primFontSz" fact="0.2"/>
          <dgm:constr type="rMarg" refType="primFontSz" fact="0.2"/>
          <dgm:constr type="tMarg" refType="primFontSz" fact="0.2"/>
          <dgm:constr type="bMarg" refType="primFontSz" fact="0.2"/>
        </dgm:constrLst>
        <dgm:ruleLst>
          <dgm:rule type="primFontSz" val="5" fact="NaN" max="NaN"/>
        </dgm:ruleLst>
      </dgm:layoutNode>
    </dgm:forEach>
    <dgm:choose name="Name16">
      <dgm:if name="Name17" axis="ch" ptType="node" func="cnt" op="gte" val="2">
        <dgm:layoutNode name="linV">
          <dgm:choose name="Name18">
            <dgm:if name="Name19" func="var" arg="dir" op="equ" val="norm">
              <dgm:alg type="lin">
                <dgm:param type="linDir" val="fromT"/>
                <dgm:param type="vertAlign" val="t"/>
                <dgm:param type="fallback" val="1D"/>
                <dgm:param type="horzAlign" val="l"/>
                <dgm:param type="nodeHorzAlign" val="l"/>
              </dgm:alg>
            </dgm:if>
            <dgm:else name="Name20">
              <dgm:alg type="lin">
                <dgm:param type="linDir" val="fromT"/>
                <dgm:param type="vertAlign" val="t"/>
                <dgm:param type="fallback" val="1D"/>
                <dgm:param type="horzAlign" val="r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constrLst>
            <dgm:constr type="w" for="ch" forName="spaceV" val="1"/>
            <dgm:constr type="w" for="ch" forName="pair" refType="w" op="equ"/>
            <dgm:constr type="w" for="des" forName="desText" op="equ"/>
            <dgm:constr type="primFontSz" for="des" forName="desText" op="equ" val="65"/>
          </dgm:constrLst>
          <dgm:forEach name="Name21" axis="ch" ptType="node" st="2">
            <dgm:layoutNode name="pair">
              <dgm:alg type="composite"/>
              <dgm:shape xmlns:r="http://schemas.openxmlformats.org/officeDocument/2006/relationships" r:blip="">
                <dgm:adjLst/>
              </dgm:shape>
              <dgm:choose name="Name22">
                <dgm:if name="Name23" func="var" arg="dir" op="equ" val="norm">
                  <dgm:constrLst>
                    <dgm:constr type="userC"/>
                    <dgm:constr type="l" for="ch" forName="spaceH"/>
                    <dgm:constr type="r" for="ch" forName="spaceH" refType="userC"/>
                    <dgm:constr type="ctrY" for="ch" forName="spaceH" refType="w" fact="0.5"/>
                    <dgm:constr type="h" for="ch" forName="spaceH" val="1"/>
                    <dgm:constr type="w" for="ch" forName="desPictures" refType="h"/>
                    <dgm:constr type="h" for="ch" forName="desPictures" refType="w" refFor="ch" refForName="desPictures" op="equ"/>
                    <dgm:constr type="ctrX" for="ch" forName="desPictures" refType="userC"/>
                    <dgm:constr type="ctrY" for="ch" forName="desPictures" refType="w" fact="0.5"/>
                    <dgm:constr type="l" for="ch" forName="desTextWrapper" refType="r" refFor="ch" refForName="desPictures"/>
                    <dgm:constr type="ctrY" for="ch" forName="desTextWrapper" refType="w" fact="0.5"/>
                    <dgm:constr type="h" for="ch" forName="desTextWrapper" refType="h"/>
                    <dgm:constr type="h" for="des" forName="desText" refType="h"/>
                  </dgm:constrLst>
                </dgm:if>
                <dgm:else name="Name24">
                  <dgm:constrLst>
                    <dgm:constr type="userC"/>
                    <dgm:constr type="r" for="ch" forName="spaceH" refType="w"/>
                    <dgm:constr type="l" for="ch" forName="spaceH" refType="userC"/>
                    <dgm:constr type="ctrY" for="ch" forName="spaceH" refType="w" fact="0.5"/>
                    <dgm:constr type="h" for="ch" forName="spaceH" val="1"/>
                    <dgm:constr type="w" for="ch" forName="desPictures" refType="h"/>
                    <dgm:constr type="h" for="ch" forName="desPictures" refType="w" refFor="ch" refForName="desPictures" op="equ"/>
                    <dgm:constr type="ctrX" for="ch" forName="desPictures" refType="userC"/>
                    <dgm:constr type="ctrY" for="ch" forName="desPictures" refType="w" fact="0.5"/>
                    <dgm:constr type="r" for="ch" forName="desTextWrapper" refType="l" refFor="ch" refForName="desPictures"/>
                    <dgm:constr type="ctrY" for="ch" forName="desTextWrapper" refType="w" fact="0.5"/>
                    <dgm:constr type="h" for="ch" forName="desTextWrapper" refType="h"/>
                    <dgm:constr type="h" for="des" forName="desText" refType="h"/>
                  </dgm:constrLst>
                </dgm:else>
              </dgm:choose>
              <dgm:layoutNode name="spaceH">
                <dgm:alg type="sp"/>
                <dgm:shape xmlns:r="http://schemas.openxmlformats.org/officeDocument/2006/relationships" type="rect" r:blip="" hideGeom="1">
                  <dgm:adjLst/>
                </dgm:shape>
                <dgm:presOf/>
              </dgm:layoutNode>
              <dgm:layoutNode name="desPictures" styleLbl="alignImgPlace1">
                <dgm:alg type="sp"/>
                <dgm:shape xmlns:r="http://schemas.openxmlformats.org/officeDocument/2006/relationships" type="ellipse" r:blip="" blipPhldr="1">
                  <dgm:adjLst/>
                </dgm:shape>
                <dgm:presOf/>
              </dgm:layoutNode>
              <dgm:layoutNode name="desTextWrapper">
                <dgm:choose name="Name25">
                  <dgm:if name="Name26" func="var" arg="dir" op="equ" val="norm">
                    <dgm:alg type="lin">
                      <dgm:param type="horzAlign" val="l"/>
                    </dgm:alg>
                  </dgm:if>
                  <dgm:else name="Name27">
                    <dgm:alg type="lin">
                      <dgm:param type="horzAlign" val="r"/>
                    </dgm:alg>
                  </dgm:else>
                </dgm:choose>
                <dgm:layoutNode name="desText" styleLbl="revTx">
                  <dgm:varLst>
                    <dgm:bulletEnabled val="1"/>
                  </dgm:varLst>
                  <dgm:choose name="Name28">
                    <dgm:if name="Name29" func="var" arg="dir" op="equ" val="norm">
                      <dgm:alg type="tx">
                        <dgm:param type="parTxLTRAlign" val="l"/>
                        <dgm:param type="shpTxLTRAlignCh" val="l"/>
                        <dgm:param type="parTxRTLAlign" val="r"/>
                        <dgm:param type="shpTxRTLAlignCh" val="r"/>
                      </dgm:alg>
                    </dgm:if>
                    <dgm:else name="Name30">
                      <dgm:alg type="tx">
                        <dgm:param type="parTxLTRAlign" val="r"/>
                        <dgm:param type="shpTxLTRAlignCh" val="r"/>
                        <dgm:param type="parTxRTLAlign" val="r"/>
                        <dgm:param type="shpTxRTLAlignCh" val="r"/>
                      </dgm:alg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onstrLst>
                    <dgm:constr type="userW"/>
                    <dgm:constr type="w" refType="userW" fact="0.1"/>
                    <dgm:constr type="lMarg" refType="primFontSz" fact="0.2"/>
                    <dgm:constr type="rMarg" refType="primFontSz" fact="0.2"/>
                    <dgm:constr type="tMarg" refType="primFontSz" fact="0.1"/>
                    <dgm:constr type="bMarg" refType="primFontSz" fact="0.1"/>
                  </dgm:constrLst>
                  <dgm:ruleLst>
                    <dgm:rule type="w" val="NaN" fact="1" max="NaN"/>
                    <dgm:rule type="primFontSz" val="5" fact="NaN" max="NaN"/>
                  </dgm:ruleLst>
                </dgm:layoutNode>
              </dgm:layoutNode>
            </dgm:layoutNode>
            <dgm:forEach name="Name31" axis="followSib" ptType="sibTrans" cnt="1">
              <dgm:layoutNode name="spaceV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</dgm:forEach>
          </dgm:forEach>
        </dgm:layoutNode>
      </dgm:if>
      <dgm:else name="Name32"/>
    </dgm:choose>
    <dgm:layoutNode name="maxNode">
      <dgm:alg type="lin"/>
      <dgm:shape xmlns:r="http://schemas.openxmlformats.org/officeDocument/2006/relationships" r:blip="">
        <dgm:adjLst/>
      </dgm:shape>
      <dgm:presOf/>
      <dgm:constrLst>
        <dgm:constr type="w" for="ch"/>
        <dgm:constr type="h" for="ch"/>
      </dgm:constrLst>
      <dgm:layoutNode name="Name33">
        <dgm:alg type="sp"/>
        <dgm:shape xmlns:r="http://schemas.openxmlformats.org/officeDocument/2006/relationships" r:blip="">
          <dgm:adjLst/>
        </dgm:shape>
        <dgm:presOf/>
      </dgm:layoutNode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AccentedPicture">
  <dgm:title val=""/>
  <dgm:desc val=""/>
  <dgm:catLst>
    <dgm:cat type="picture" pri="1000"/>
    <dgm:cat type="pictureconver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</dgm:varLst>
    <dgm:alg type="composite"/>
    <dgm:shape xmlns:r="http://schemas.openxmlformats.org/officeDocument/2006/relationships" r:blip="">
      <dgm:adjLst/>
    </dgm:shape>
    <dgm:choose name="Name1">
      <dgm:if name="Name2" axis="ch" ptType="node" func="cnt" op="lte" val="1">
        <dgm:constrLst>
          <dgm:constr type="h" for="ch" forName="picture_1" refType="h"/>
          <dgm:constr type="w" for="ch" forName="picture_1" refType="h" refFor="ch" refForName="picture_1" op="equ" fact="0.784"/>
          <dgm:constr type="l" for="ch" forName="picture_1"/>
          <dgm:constr type="t" for="ch" forName="picture_1"/>
          <dgm:constr type="w" for="ch" forName="text_1" refType="w" refFor="ch" refForName="picture_1" fact="0.77"/>
          <dgm:constr type="h" for="ch" forName="text_1" refType="h" refFor="ch" refForName="picture_1" fact="0.6"/>
          <dgm:constr type="l" for="ch" forName="text_1" refType="w" refFor="ch" refForName="picture_1" fact="0.04"/>
          <dgm:constr type="t" for="ch" forName="text_1" refType="h" refFor="ch" refForName="picture_1" fact="0.4"/>
        </dgm:constrLst>
      </dgm:if>
      <dgm:if name="Name3" axis="ch" ptType="node" func="cnt" op="lte" val="5">
        <dgm:choose name="Name4">
          <dgm:if name="Name5" func="var" arg="dir" op="equ" val="norm">
            <dgm:constrLst>
              <dgm:constr type="h" for="ch" forName="picture_1" refType="h" fact="0.909"/>
              <dgm:constr type="w" for="ch" forName="picture_1" refType="h" refFor="ch" refForName="picture_1" op="equ" fact="0.784"/>
              <dgm:constr type="l" for="ch" forName="picture_1"/>
              <dgm:constr type="t" for="ch" forName="picture_1" refType="h" refFor="ch" refForName="picture_1" fact="0.05"/>
              <dgm:constr type="w" for="ch" forName="picture_1" refType="w" op="lte" fact="0.588"/>
              <dgm:constr type="w" for="ch" forName="text_1" refType="w" refFor="ch" refForName="picture_1" fact="0.77"/>
              <dgm:constr type="h" for="ch" forName="text_1" refType="h" refFor="ch" refForName="picture_1" fact="0.6"/>
              <dgm:constr type="l" for="ch" forName="text_1" refType="w" refFor="ch" refForName="picture_1" fact="0.04"/>
              <dgm:constr type="t" for="ch" forName="text_1" refType="h" refFor="ch" refForName="picture_1" fact="0.41"/>
              <dgm:constr type="w" for="ch" forName="linV" refType="w"/>
              <dgm:constr type="h" for="ch" forName="linV" refType="h" refFor="ch" refForName="picture_1" fact="1.1"/>
              <dgm:constr type="l" for="ch" forName="linV"/>
              <dgm:constr type="t" for="ch" forName="linV"/>
              <dgm:constr type="userC" for="des" forName="pair" refType="r" refFor="ch" refForName="picture_1"/>
              <dgm:constr type="h" for="des" forName="pair" refType="h" refFor="ch" refForName="picture_1" fact="0.27"/>
              <dgm:constr type="h" for="des" forName="spaceV" refType="h" refFor="ch" refForName="picture_1" fact="0.0486"/>
              <dgm:constr type="l" for="ch" forName="maxNode" refType="r" refFor="ch" refForName="picture_1"/>
              <dgm:constr type="lOff" for="ch" forName="maxNode" refType="h" refFor="des" refForName="pair" fact="0.5"/>
              <dgm:constr type="r" for="ch" forName="maxNode" refType="w"/>
              <dgm:constr type="t" for="ch" forName="maxNode"/>
              <dgm:constr type="h" for="ch" forName="maxNode" val="1"/>
              <dgm:constr type="userW" for="des" forName="desText" refType="w" refFor="ch" refForName="maxNode"/>
            </dgm:constrLst>
          </dgm:if>
          <dgm:else name="Name6">
            <dgm:constrLst>
              <dgm:constr type="h" for="ch" forName="picture_1" refType="h" fact="0.909"/>
              <dgm:constr type="w" for="ch" forName="picture_1" refType="h" refFor="ch" refForName="picture_1" op="equ" fact="0.784"/>
              <dgm:constr type="r" for="ch" forName="picture_1" refType="w"/>
              <dgm:constr type="t" for="ch" forName="picture_1" refType="h" refFor="ch" refForName="picture_1" fact="0.05"/>
              <dgm:constr type="w" for="ch" forName="picture_1" refType="w" op="lte" fact="0.588"/>
              <dgm:constr type="w" for="ch" forName="text_1" refType="w" refFor="ch" refForName="picture_1" fact="0.77"/>
              <dgm:constr type="h" for="ch" forName="text_1" refType="h" refFor="ch" refForName="picture_1" fact="0.6"/>
              <dgm:constr type="r" for="ch" forName="text_1" refType="w"/>
              <dgm:constr type="t" for="ch" forName="text_1" refType="h" refFor="ch" refForName="picture_1" fact="0.41"/>
              <dgm:constr type="w" for="ch" forName="linV" refType="w"/>
              <dgm:constr type="h" for="ch" forName="linV" refType="h" refFor="ch" refForName="picture_1" fact="1.1"/>
              <dgm:constr type="l" for="ch" forName="linV"/>
              <dgm:constr type="t" for="ch" forName="linV"/>
              <dgm:constr type="userC" for="des" forName="pair" refType="l" refFor="ch" refForName="picture_1"/>
              <dgm:constr type="h" for="des" forName="pair" refType="h" refFor="ch" refForName="picture_1" fact="0.27"/>
              <dgm:constr type="h" for="des" forName="spaceV" refType="h" refFor="ch" refForName="picture_1" fact="0.0486"/>
              <dgm:constr type="r" for="ch" forName="maxNode" refType="l" refFor="ch" refForName="picture_1"/>
              <dgm:constr type="rOff" for="ch" forName="maxNode" refType="h" refFor="des" refForName="pair" fact="-0.5"/>
              <dgm:constr type="l" for="ch" forName="maxNode"/>
              <dgm:constr type="t" for="ch" forName="maxNode"/>
              <dgm:constr type="h" for="ch" forName="maxNode" val="1"/>
              <dgm:constr type="userW" for="des" forName="desText" refType="w" refFor="ch" refForName="maxNode"/>
            </dgm:constrLst>
          </dgm:else>
        </dgm:choose>
      </dgm:if>
      <dgm:else name="Name7">
        <dgm:choose name="Name8">
          <dgm:if name="Name9" func="var" arg="dir" op="equ" val="norm">
            <dgm:constrLst>
              <dgm:constr type="h" for="ch" forName="picture_1" refType="h" fact="0.909"/>
              <dgm:constr type="w" for="ch" forName="picture_1" refType="h" refFor="ch" refForName="picture_1" op="equ" fact="0.784"/>
              <dgm:constr type="l" for="ch" forName="picture_1"/>
              <dgm:constr type="t" for="ch" forName="picture_1" refType="h" refFor="ch" refForName="picture_1" fact="0.05"/>
              <dgm:constr type="w" for="ch" forName="picture_1" refType="w" op="lte" fact="0.588"/>
              <dgm:constr type="w" for="ch" forName="text_1" refType="w" refFor="ch" refForName="picture_1" fact="0.77"/>
              <dgm:constr type="h" for="ch" forName="text_1" refType="h" refFor="ch" refForName="picture_1" fact="0.6"/>
              <dgm:constr type="l" for="ch" forName="text_1" refType="w" refFor="ch" refForName="picture_1" fact="0.04"/>
              <dgm:constr type="t" for="ch" forName="text_1" refType="h" refFor="ch" refForName="picture_1" fact="0.41"/>
              <dgm:constr type="w" for="ch" forName="linV" refType="w"/>
              <dgm:constr type="h" for="ch" forName="linV" refType="h" refFor="ch" refForName="picture_1" fact="1.1"/>
              <dgm:constr type="l" for="ch" forName="linV"/>
              <dgm:constr type="t" for="ch" forName="linV"/>
              <dgm:constr type="userC" for="des" forName="pair" refType="r" refFor="ch" refForName="picture_1"/>
              <dgm:constr type="h" for="des" forName="pair" refType="h" refFor="ch" refForName="picture_1" fact="0.27"/>
              <dgm:constr type="h" for="des" forName="spaceV" refType="h" refFor="ch" refForName="picture_1" fact="0.0486"/>
              <dgm:constr type="l" for="ch" forName="maxNode" refType="r" refFor="ch" refForName="picture_1"/>
              <dgm:constr type="lOff" for="ch" forName="maxNode" refType="h" refFor="des" refForName="pair" fact="0.5"/>
              <dgm:constr type="r" for="ch" forName="maxNode" refType="w"/>
              <dgm:constr type="t" for="ch" forName="maxNode"/>
              <dgm:constr type="h" for="ch" forName="maxNode" val="1"/>
              <dgm:constr type="userW" for="des" forName="desText" refType="w" refFor="ch" refForName="maxNode"/>
            </dgm:constrLst>
          </dgm:if>
          <dgm:else name="Name10">
            <dgm:constrLst>
              <dgm:constr type="h" for="ch" forName="picture_1" refType="h" fact="0.909"/>
              <dgm:constr type="w" for="ch" forName="picture_1" refType="h" refFor="ch" refForName="picture_1" op="equ" fact="0.784"/>
              <dgm:constr type="r" for="ch" forName="picture_1" refType="w"/>
              <dgm:constr type="t" for="ch" forName="picture_1" refType="h" refFor="ch" refForName="picture_1" fact="0.05"/>
              <dgm:constr type="w" for="ch" forName="picture_1" refType="w" op="lte" fact="0.588"/>
              <dgm:constr type="w" for="ch" forName="text_1" refType="w" refFor="ch" refForName="picture_1" fact="0.77"/>
              <dgm:constr type="h" for="ch" forName="text_1" refType="h" refFor="ch" refForName="picture_1" fact="0.6"/>
              <dgm:constr type="r" for="ch" forName="text_1" refType="w"/>
              <dgm:constr type="t" for="ch" forName="text_1" refType="h" refFor="ch" refForName="picture_1" fact="0.41"/>
              <dgm:constr type="w" for="ch" forName="linV" refType="w"/>
              <dgm:constr type="h" for="ch" forName="linV" refType="h" refFor="ch" refForName="picture_1" fact="1.1"/>
              <dgm:constr type="l" for="ch" forName="linV"/>
              <dgm:constr type="t" for="ch" forName="linV"/>
              <dgm:constr type="userC" for="des" forName="pair" refType="l" refFor="ch" refForName="picture_1"/>
              <dgm:constr type="h" for="des" forName="pair" refType="h" refFor="ch" refForName="picture_1" fact="0.27"/>
              <dgm:constr type="h" for="des" forName="spaceV" refType="h" refFor="ch" refForName="picture_1" fact="0.0486"/>
              <dgm:constr type="r" for="ch" forName="maxNode" refType="l" refFor="ch" refForName="picture_1"/>
              <dgm:constr type="rOff" for="ch" forName="maxNode" refType="h" refFor="des" refForName="pair" fact="-0.5"/>
              <dgm:constr type="l" for="ch" forName="maxNode"/>
              <dgm:constr type="t" for="ch" forName="maxNode"/>
              <dgm:constr type="h" for="ch" forName="maxNode" val="1"/>
              <dgm:constr type="userW" for="des" forName="desText" refType="w" refFor="ch" refForName="maxNode"/>
            </dgm:constrLst>
          </dgm:else>
        </dgm:choose>
      </dgm:else>
    </dgm:choose>
    <dgm:forEach name="Name11" axis="ch" ptType="sibTrans" hideLastTrans="0" cnt="1">
      <dgm:layoutNode name="picture_1" styleLbl="bgImgPlace1">
        <dgm:alg type="sp"/>
        <dgm:shape xmlns:r="http://schemas.openxmlformats.org/officeDocument/2006/relationships" type="roundRect" r:blip="" blipPhldr="1">
          <dgm:adjLst/>
        </dgm:shape>
        <dgm:presOf axis="self"/>
      </dgm:layoutNode>
    </dgm:forEach>
    <dgm:forEach name="Name12" axis="ch" ptType="node" cnt="1">
      <dgm:layoutNode name="text_1" styleLbl="node1">
        <dgm:varLst>
          <dgm:bulletEnabled val="1"/>
        </dgm:varLst>
        <dgm:choose name="Name13">
          <dgm:if name="Name14" func="var" arg="dir" op="equ" val="norm">
            <dgm:alg type="tx">
              <dgm:param type="txAnchorVert" val="b"/>
              <dgm:param type="parTxLTRAlign" val="l"/>
              <dgm:param type="shpTxLTRAlignCh" val="l"/>
              <dgm:param type="parTxRTLAlign" val="l"/>
              <dgm:param type="shpTxRTLAlignCh" val="l"/>
            </dgm:alg>
          </dgm:if>
          <dgm:else name="Name15">
            <dgm:alg type="tx">
              <dgm:param type="txAnchorVert" val="b"/>
              <dgm:param type="parTxLTRAlign" val="r"/>
              <dgm:param type="shpTxLTRAlignCh" val="r"/>
              <dgm:param type="parTxRTLAlign" val="r"/>
              <dgm:param type="shpTxRTLAlignCh" val="r"/>
            </dgm:alg>
          </dgm:else>
        </dgm:choose>
        <dgm:shape xmlns:r="http://schemas.openxmlformats.org/officeDocument/2006/relationships" type="rect" r:blip="" hideGeom="1">
          <dgm:adjLst/>
        </dgm:shape>
        <dgm:presOf axis="desOrSelf" ptType="node"/>
        <dgm:constrLst>
          <dgm:constr type="primFontSz" val="65"/>
          <dgm:constr type="lMarg" refType="primFontSz" fact="0.2"/>
          <dgm:constr type="rMarg" refType="primFontSz" fact="0.2"/>
          <dgm:constr type="tMarg" refType="primFontSz" fact="0.2"/>
          <dgm:constr type="bMarg" refType="primFontSz" fact="0.2"/>
        </dgm:constrLst>
        <dgm:ruleLst>
          <dgm:rule type="primFontSz" val="5" fact="NaN" max="NaN"/>
        </dgm:ruleLst>
      </dgm:layoutNode>
    </dgm:forEach>
    <dgm:choose name="Name16">
      <dgm:if name="Name17" axis="ch" ptType="node" func="cnt" op="gte" val="2">
        <dgm:layoutNode name="linV">
          <dgm:choose name="Name18">
            <dgm:if name="Name19" func="var" arg="dir" op="equ" val="norm">
              <dgm:alg type="lin">
                <dgm:param type="linDir" val="fromT"/>
                <dgm:param type="vertAlign" val="t"/>
                <dgm:param type="fallback" val="1D"/>
                <dgm:param type="horzAlign" val="l"/>
                <dgm:param type="nodeHorzAlign" val="l"/>
              </dgm:alg>
            </dgm:if>
            <dgm:else name="Name20">
              <dgm:alg type="lin">
                <dgm:param type="linDir" val="fromT"/>
                <dgm:param type="vertAlign" val="t"/>
                <dgm:param type="fallback" val="1D"/>
                <dgm:param type="horzAlign" val="r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constrLst>
            <dgm:constr type="w" for="ch" forName="spaceV" val="1"/>
            <dgm:constr type="w" for="ch" forName="pair" refType="w" op="equ"/>
            <dgm:constr type="w" for="des" forName="desText" op="equ"/>
            <dgm:constr type="primFontSz" for="des" forName="desText" op="equ" val="65"/>
          </dgm:constrLst>
          <dgm:forEach name="Name21" axis="ch" ptType="node" st="2">
            <dgm:layoutNode name="pair">
              <dgm:alg type="composite"/>
              <dgm:shape xmlns:r="http://schemas.openxmlformats.org/officeDocument/2006/relationships" r:blip="">
                <dgm:adjLst/>
              </dgm:shape>
              <dgm:choose name="Name22">
                <dgm:if name="Name23" func="var" arg="dir" op="equ" val="norm">
                  <dgm:constrLst>
                    <dgm:constr type="userC"/>
                    <dgm:constr type="l" for="ch" forName="spaceH"/>
                    <dgm:constr type="r" for="ch" forName="spaceH" refType="userC"/>
                    <dgm:constr type="ctrY" for="ch" forName="spaceH" refType="w" fact="0.5"/>
                    <dgm:constr type="h" for="ch" forName="spaceH" val="1"/>
                    <dgm:constr type="w" for="ch" forName="desPictures" refType="h"/>
                    <dgm:constr type="h" for="ch" forName="desPictures" refType="w" refFor="ch" refForName="desPictures" op="equ"/>
                    <dgm:constr type="ctrX" for="ch" forName="desPictures" refType="userC"/>
                    <dgm:constr type="ctrY" for="ch" forName="desPictures" refType="w" fact="0.5"/>
                    <dgm:constr type="l" for="ch" forName="desTextWrapper" refType="r" refFor="ch" refForName="desPictures"/>
                    <dgm:constr type="ctrY" for="ch" forName="desTextWrapper" refType="w" fact="0.5"/>
                    <dgm:constr type="h" for="ch" forName="desTextWrapper" refType="h"/>
                    <dgm:constr type="h" for="des" forName="desText" refType="h"/>
                  </dgm:constrLst>
                </dgm:if>
                <dgm:else name="Name24">
                  <dgm:constrLst>
                    <dgm:constr type="userC"/>
                    <dgm:constr type="r" for="ch" forName="spaceH" refType="w"/>
                    <dgm:constr type="l" for="ch" forName="spaceH" refType="userC"/>
                    <dgm:constr type="ctrY" for="ch" forName="spaceH" refType="w" fact="0.5"/>
                    <dgm:constr type="h" for="ch" forName="spaceH" val="1"/>
                    <dgm:constr type="w" for="ch" forName="desPictures" refType="h"/>
                    <dgm:constr type="h" for="ch" forName="desPictures" refType="w" refFor="ch" refForName="desPictures" op="equ"/>
                    <dgm:constr type="ctrX" for="ch" forName="desPictures" refType="userC"/>
                    <dgm:constr type="ctrY" for="ch" forName="desPictures" refType="w" fact="0.5"/>
                    <dgm:constr type="r" for="ch" forName="desTextWrapper" refType="l" refFor="ch" refForName="desPictures"/>
                    <dgm:constr type="ctrY" for="ch" forName="desTextWrapper" refType="w" fact="0.5"/>
                    <dgm:constr type="h" for="ch" forName="desTextWrapper" refType="h"/>
                    <dgm:constr type="h" for="des" forName="desText" refType="h"/>
                  </dgm:constrLst>
                </dgm:else>
              </dgm:choose>
              <dgm:layoutNode name="spaceH">
                <dgm:alg type="sp"/>
                <dgm:shape xmlns:r="http://schemas.openxmlformats.org/officeDocument/2006/relationships" type="rect" r:blip="" hideGeom="1">
                  <dgm:adjLst/>
                </dgm:shape>
                <dgm:presOf/>
              </dgm:layoutNode>
              <dgm:layoutNode name="desPictures" styleLbl="alignImgPlace1">
                <dgm:alg type="sp"/>
                <dgm:shape xmlns:r="http://schemas.openxmlformats.org/officeDocument/2006/relationships" type="ellipse" r:blip="" blipPhldr="1">
                  <dgm:adjLst/>
                </dgm:shape>
                <dgm:presOf/>
              </dgm:layoutNode>
              <dgm:layoutNode name="desTextWrapper">
                <dgm:choose name="Name25">
                  <dgm:if name="Name26" func="var" arg="dir" op="equ" val="norm">
                    <dgm:alg type="lin">
                      <dgm:param type="horzAlign" val="l"/>
                    </dgm:alg>
                  </dgm:if>
                  <dgm:else name="Name27">
                    <dgm:alg type="lin">
                      <dgm:param type="horzAlign" val="r"/>
                    </dgm:alg>
                  </dgm:else>
                </dgm:choose>
                <dgm:layoutNode name="desText" styleLbl="revTx">
                  <dgm:varLst>
                    <dgm:bulletEnabled val="1"/>
                  </dgm:varLst>
                  <dgm:choose name="Name28">
                    <dgm:if name="Name29" func="var" arg="dir" op="equ" val="norm">
                      <dgm:alg type="tx">
                        <dgm:param type="parTxLTRAlign" val="l"/>
                        <dgm:param type="shpTxLTRAlignCh" val="l"/>
                        <dgm:param type="parTxRTLAlign" val="r"/>
                        <dgm:param type="shpTxRTLAlignCh" val="r"/>
                      </dgm:alg>
                    </dgm:if>
                    <dgm:else name="Name30">
                      <dgm:alg type="tx">
                        <dgm:param type="parTxLTRAlign" val="r"/>
                        <dgm:param type="shpTxLTRAlignCh" val="r"/>
                        <dgm:param type="parTxRTLAlign" val="r"/>
                        <dgm:param type="shpTxRTLAlignCh" val="r"/>
                      </dgm:alg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onstrLst>
                    <dgm:constr type="userW"/>
                    <dgm:constr type="w" refType="userW" fact="0.1"/>
                    <dgm:constr type="lMarg" refType="primFontSz" fact="0.2"/>
                    <dgm:constr type="rMarg" refType="primFontSz" fact="0.2"/>
                    <dgm:constr type="tMarg" refType="primFontSz" fact="0.1"/>
                    <dgm:constr type="bMarg" refType="primFontSz" fact="0.1"/>
                  </dgm:constrLst>
                  <dgm:ruleLst>
                    <dgm:rule type="w" val="NaN" fact="1" max="NaN"/>
                    <dgm:rule type="primFontSz" val="5" fact="NaN" max="NaN"/>
                  </dgm:ruleLst>
                </dgm:layoutNode>
              </dgm:layoutNode>
            </dgm:layoutNode>
            <dgm:forEach name="Name31" axis="followSib" ptType="sibTrans" cnt="1">
              <dgm:layoutNode name="spaceV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</dgm:forEach>
          </dgm:forEach>
        </dgm:layoutNode>
      </dgm:if>
      <dgm:else name="Name32"/>
    </dgm:choose>
    <dgm:layoutNode name="maxNode">
      <dgm:alg type="lin"/>
      <dgm:shape xmlns:r="http://schemas.openxmlformats.org/officeDocument/2006/relationships" r:blip="">
        <dgm:adjLst/>
      </dgm:shape>
      <dgm:presOf/>
      <dgm:constrLst>
        <dgm:constr type="w" for="ch"/>
        <dgm:constr type="h" for="ch"/>
      </dgm:constrLst>
      <dgm:layoutNode name="Name33">
        <dgm:alg type="sp"/>
        <dgm:shape xmlns:r="http://schemas.openxmlformats.org/officeDocument/2006/relationships" r:blip="">
          <dgm:adjLst/>
        </dgm:shape>
        <dgm:presOf/>
      </dgm:layoutNode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58.emf"/><Relationship Id="rId2" Type="http://schemas.openxmlformats.org/officeDocument/2006/relationships/image" Target="../media/image57.emf"/><Relationship Id="rId1" Type="http://schemas.openxmlformats.org/officeDocument/2006/relationships/image" Target="../media/image56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21000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9525" y="0"/>
            <a:ext cx="2921000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6705360-45DE-4452-B105-F349EFEC5062}" type="datetimeFigureOut">
              <a:rPr lang="ru-RU" smtClean="0"/>
              <a:pPr/>
              <a:t>20.01.2018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03288" y="739775"/>
            <a:ext cx="4935537" cy="370363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4688" y="4689475"/>
            <a:ext cx="5392737" cy="4443413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377363"/>
            <a:ext cx="2921000" cy="4937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9525" y="9377363"/>
            <a:ext cx="2921000" cy="4937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A59FD10-4272-4C5B-B779-0E0A6036A2D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35970641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59FD10-4272-4C5B-B779-0E0A6036A2D7}" type="slidenum">
              <a:rPr lang="ru-RU" smtClean="0"/>
              <a:pPr/>
              <a:t>2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75077146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59FD10-4272-4C5B-B779-0E0A6036A2D7}" type="slidenum">
              <a:rPr lang="ru-RU" smtClean="0"/>
              <a:pPr/>
              <a:t>3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7507714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09E209-7B0E-478E-B57B-22A7C58605BA}" type="datetimeFigureOut">
              <a:rPr lang="ru-RU" smtClean="0"/>
              <a:pPr/>
              <a:t>20.01.2018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5B2388-710D-4002-8FE4-ADC5E6FBE2B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5319308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09E209-7B0E-478E-B57B-22A7C58605BA}" type="datetimeFigureOut">
              <a:rPr lang="ru-RU" smtClean="0"/>
              <a:pPr/>
              <a:t>20.01.2018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5B2388-710D-4002-8FE4-ADC5E6FBE2B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7699550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09E209-7B0E-478E-B57B-22A7C58605BA}" type="datetimeFigureOut">
              <a:rPr lang="ru-RU" smtClean="0"/>
              <a:pPr/>
              <a:t>20.01.2018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5B2388-710D-4002-8FE4-ADC5E6FBE2B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3011396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09E209-7B0E-478E-B57B-22A7C58605BA}" type="datetimeFigureOut">
              <a:rPr lang="ru-RU" smtClean="0"/>
              <a:pPr/>
              <a:t>20.01.2018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5B2388-710D-4002-8FE4-ADC5E6FBE2B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5905528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09E209-7B0E-478E-B57B-22A7C58605BA}" type="datetimeFigureOut">
              <a:rPr lang="ru-RU" smtClean="0"/>
              <a:pPr/>
              <a:t>20.01.2018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5B2388-710D-4002-8FE4-ADC5E6FBE2B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8053854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09E209-7B0E-478E-B57B-22A7C58605BA}" type="datetimeFigureOut">
              <a:rPr lang="ru-RU" smtClean="0"/>
              <a:pPr/>
              <a:t>20.01.2018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5B2388-710D-4002-8FE4-ADC5E6FBE2B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7033485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09E209-7B0E-478E-B57B-22A7C58605BA}" type="datetimeFigureOut">
              <a:rPr lang="ru-RU" smtClean="0"/>
              <a:pPr/>
              <a:t>20.01.2018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5B2388-710D-4002-8FE4-ADC5E6FBE2B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935161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09E209-7B0E-478E-B57B-22A7C58605BA}" type="datetimeFigureOut">
              <a:rPr lang="ru-RU" smtClean="0"/>
              <a:pPr/>
              <a:t>20.01.2018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5B2388-710D-4002-8FE4-ADC5E6FBE2B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2947675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09E209-7B0E-478E-B57B-22A7C58605BA}" type="datetimeFigureOut">
              <a:rPr lang="ru-RU" smtClean="0"/>
              <a:pPr/>
              <a:t>20.01.2018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5B2388-710D-4002-8FE4-ADC5E6FBE2B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8179070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09E209-7B0E-478E-B57B-22A7C58605BA}" type="datetimeFigureOut">
              <a:rPr lang="ru-RU" smtClean="0"/>
              <a:pPr/>
              <a:t>20.01.2018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5B2388-710D-4002-8FE4-ADC5E6FBE2B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9347076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09E209-7B0E-478E-B57B-22A7C58605BA}" type="datetimeFigureOut">
              <a:rPr lang="ru-RU" smtClean="0"/>
              <a:pPr/>
              <a:t>20.01.2018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5B2388-710D-4002-8FE4-ADC5E6FBE2B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5084673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09E209-7B0E-478E-B57B-22A7C58605BA}" type="datetimeFigureOut">
              <a:rPr lang="ru-RU" smtClean="0"/>
              <a:pPr/>
              <a:t>20.01.2018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95B2388-710D-4002-8FE4-ADC5E6FBE2B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4389937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8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.xml"/><Relationship Id="rId3" Type="http://schemas.openxmlformats.org/officeDocument/2006/relationships/diagramLayout" Target="../diagrams/layout1.xml"/><Relationship Id="rId7" Type="http://schemas.openxmlformats.org/officeDocument/2006/relationships/diagramData" Target="../diagrams/data2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11" Type="http://schemas.microsoft.com/office/2007/relationships/diagramDrawing" Target="../diagrams/drawing2.xml"/><Relationship Id="rId5" Type="http://schemas.openxmlformats.org/officeDocument/2006/relationships/diagramColors" Target="../diagrams/colors1.xml"/><Relationship Id="rId10" Type="http://schemas.openxmlformats.org/officeDocument/2006/relationships/diagramColors" Target="../diagrams/colors2.xml"/><Relationship Id="rId4" Type="http://schemas.openxmlformats.org/officeDocument/2006/relationships/diagramQuickStyle" Target="../diagrams/quickStyle1.xml"/><Relationship Id="rId9" Type="http://schemas.openxmlformats.org/officeDocument/2006/relationships/diagramQuickStyle" Target="../diagrams/quickStyle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2.jpe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emf"/><Relationship Id="rId2" Type="http://schemas.openxmlformats.org/officeDocument/2006/relationships/image" Target="../media/image43.emf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emf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jpeg"/><Relationship Id="rId3" Type="http://schemas.openxmlformats.org/officeDocument/2006/relationships/image" Target="../media/image47.jpeg"/><Relationship Id="rId7" Type="http://schemas.openxmlformats.org/officeDocument/2006/relationships/image" Target="../media/image51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0.jpeg"/><Relationship Id="rId11" Type="http://schemas.openxmlformats.org/officeDocument/2006/relationships/image" Target="../media/image55.jpeg"/><Relationship Id="rId5" Type="http://schemas.openxmlformats.org/officeDocument/2006/relationships/image" Target="../media/image49.jpeg"/><Relationship Id="rId10" Type="http://schemas.openxmlformats.org/officeDocument/2006/relationships/image" Target="../media/image54.jpeg"/><Relationship Id="rId4" Type="http://schemas.openxmlformats.org/officeDocument/2006/relationships/image" Target="../media/image48.jpeg"/><Relationship Id="rId9" Type="http://schemas.openxmlformats.org/officeDocument/2006/relationships/image" Target="../media/image53.jpe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oleObject" Target="../embeddings/oleObject3.bin"/><Relationship Id="rId4" Type="http://schemas.openxmlformats.org/officeDocument/2006/relationships/oleObject" Target="../embeddings/oleObject2.bin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1.jpe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5.jpeg"/><Relationship Id="rId4" Type="http://schemas.openxmlformats.org/officeDocument/2006/relationships/image" Target="../media/image64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8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D:\картинки\планета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240508">
            <a:off x="528410" y="2806753"/>
            <a:ext cx="3059832" cy="340760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glow rad="139700">
              <a:schemeClr val="accent5">
                <a:satMod val="175000"/>
                <a:alpha val="40000"/>
              </a:schemeClr>
            </a:glow>
            <a:reflection blurRad="6350" stA="50000" endA="300" endPos="55500" dist="50800" dir="5400000" sy="-100000" algn="bl" rotWithShape="0"/>
          </a:effectLst>
          <a:extLst/>
        </p:spPr>
      </p:pic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-468560" y="548680"/>
            <a:ext cx="9217024" cy="1897079"/>
          </a:xfrm>
          <a:solidFill>
            <a:schemeClr val="accent2">
              <a:lumMod val="20000"/>
              <a:lumOff val="80000"/>
            </a:schemeClr>
          </a:solidFill>
          <a:effectLst>
            <a:glow rad="228600">
              <a:schemeClr val="accent4">
                <a:satMod val="175000"/>
                <a:alpha val="40000"/>
              </a:schemeClr>
            </a:glow>
          </a:effectLst>
          <a:scene3d>
            <a:camera prst="isometricOffAxis1Right"/>
            <a:lightRig rig="threePt" dir="t"/>
          </a:scene3d>
        </p:spPr>
        <p:txBody>
          <a:bodyPr>
            <a:normAutofit/>
          </a:bodyPr>
          <a:lstStyle/>
          <a:p>
            <a:r>
              <a:rPr lang="ru-RU" sz="2000" b="1" dirty="0" smtClean="0">
                <a:solidFill>
                  <a:srgbClr val="FF0000"/>
                </a:solidFill>
                <a:cs typeface="Aharoni" panose="02010803020104030203" pitchFamily="2" charset="-79"/>
              </a:rPr>
              <a:t>Муниципальное бюджетное дошкольное образовательное учреждение «Детский сад № 11 комбинированного вида» </a:t>
            </a:r>
            <a:br>
              <a:rPr lang="ru-RU" sz="2000" b="1" dirty="0" smtClean="0">
                <a:solidFill>
                  <a:srgbClr val="FF0000"/>
                </a:solidFill>
                <a:cs typeface="Aharoni" panose="02010803020104030203" pitchFamily="2" charset="-79"/>
              </a:rPr>
            </a:br>
            <a:r>
              <a:rPr lang="ru-RU" sz="2000" b="1" dirty="0" smtClean="0">
                <a:solidFill>
                  <a:srgbClr val="FF0000"/>
                </a:solidFill>
                <a:cs typeface="Aharoni" panose="02010803020104030203" pitchFamily="2" charset="-79"/>
              </a:rPr>
              <a:t>г. Сыктывкар «Планета детства»</a:t>
            </a:r>
            <a:endParaRPr lang="ru-RU" sz="2000" b="1" dirty="0">
              <a:solidFill>
                <a:srgbClr val="FF0000"/>
              </a:solidFill>
              <a:cs typeface="Aharoni" panose="02010803020104030203" pitchFamily="2" charset="-79"/>
            </a:endParaRPr>
          </a:p>
        </p:txBody>
      </p:sp>
      <p:sp>
        <p:nvSpPr>
          <p:cNvPr id="10" name="Объект 9"/>
          <p:cNvSpPr>
            <a:spLocks noGrp="1"/>
          </p:cNvSpPr>
          <p:nvPr>
            <p:ph idx="1"/>
          </p:nvPr>
        </p:nvSpPr>
        <p:spPr>
          <a:xfrm>
            <a:off x="3610598" y="2132856"/>
            <a:ext cx="5281882" cy="4392488"/>
          </a:xfrm>
          <a:effectLst>
            <a:glow rad="228600">
              <a:schemeClr val="accent2">
                <a:satMod val="175000"/>
                <a:alpha val="40000"/>
              </a:schemeClr>
            </a:glow>
          </a:effectLst>
          <a:scene3d>
            <a:camera prst="isometricOffAxis1Right"/>
            <a:lightRig rig="threePt" dir="t"/>
          </a:scene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 smtClean="0">
                <a:solidFill>
                  <a:srgbClr val="FF0000"/>
                </a:solidFill>
              </a:rPr>
              <a:t>                               </a:t>
            </a:r>
            <a:r>
              <a:rPr lang="ru-RU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Материал</a:t>
            </a:r>
          </a:p>
          <a:p>
            <a:pPr marL="0" indent="0">
              <a:buNone/>
            </a:pPr>
            <a:r>
              <a:rPr lang="ru-RU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            </a:t>
            </a:r>
            <a:r>
              <a:rPr lang="ru-RU" b="1" spc="50" dirty="0" err="1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Елиной</a:t>
            </a:r>
            <a:r>
              <a:rPr lang="ru-RU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 Натальи Александровны</a:t>
            </a:r>
          </a:p>
          <a:p>
            <a:pPr marL="0" indent="0">
              <a:buNone/>
            </a:pPr>
            <a:r>
              <a:rPr lang="ru-RU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      Для публикации на сайте </a:t>
            </a:r>
            <a:r>
              <a:rPr lang="ru-RU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Всероссийского педагогического издания «</a:t>
            </a:r>
            <a:r>
              <a:rPr lang="ru-RU" b="1" spc="50" dirty="0" err="1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Педпроспект</a:t>
            </a:r>
            <a:r>
              <a:rPr lang="ru-RU" b="1" spc="5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».</a:t>
            </a:r>
            <a:endParaRPr lang="ru-RU" b="1" spc="50" dirty="0" smtClean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5827435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114"/>
          </a:xfrm>
          <a:solidFill>
            <a:schemeClr val="accent6">
              <a:lumMod val="40000"/>
              <a:lumOff val="60000"/>
            </a:schemeClr>
          </a:solidFill>
          <a:ln>
            <a:solidFill>
              <a:srgbClr val="FF0000"/>
            </a:solidFill>
          </a:ln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txBody>
          <a:bodyPr>
            <a:noAutofit/>
          </a:bodyPr>
          <a:lstStyle/>
          <a:p>
            <a:r>
              <a:rPr lang="ru-RU" sz="2800" b="1" i="1" dirty="0" smtClean="0">
                <a:solidFill>
                  <a:srgbClr val="FF0000"/>
                </a:solidFill>
              </a:rPr>
              <a:t/>
            </a:r>
            <a:br>
              <a:rPr lang="ru-RU" sz="2800" b="1" i="1" dirty="0" smtClean="0">
                <a:solidFill>
                  <a:srgbClr val="FF0000"/>
                </a:solidFill>
              </a:rPr>
            </a:br>
            <a:r>
              <a:rPr lang="ru-RU" sz="2400" b="1" i="1" dirty="0" smtClean="0">
                <a:solidFill>
                  <a:srgbClr val="FF0000"/>
                </a:solidFill>
              </a:rPr>
              <a:t>Проекты</a:t>
            </a:r>
            <a:r>
              <a:rPr lang="ru-RU" sz="2400" i="1" dirty="0">
                <a:solidFill>
                  <a:srgbClr val="FF0000"/>
                </a:solidFill>
              </a:rPr>
              <a:t/>
            </a:r>
            <a:br>
              <a:rPr lang="ru-RU" sz="2400" i="1" dirty="0">
                <a:solidFill>
                  <a:srgbClr val="FF0000"/>
                </a:solidFill>
              </a:rPr>
            </a:br>
            <a:r>
              <a:rPr lang="ru-RU" sz="2400" b="1" i="1" dirty="0">
                <a:solidFill>
                  <a:srgbClr val="FF0000"/>
                </a:solidFill>
              </a:rPr>
              <a:t>Педагогический проект «В гостях у сказки</a:t>
            </a:r>
            <a:r>
              <a:rPr lang="ru-RU" sz="2400" b="1" i="1" dirty="0" smtClean="0">
                <a:solidFill>
                  <a:srgbClr val="FF0000"/>
                </a:solidFill>
              </a:rPr>
              <a:t>»</a:t>
            </a:r>
            <a:r>
              <a:rPr lang="ru-RU" sz="2400" i="1" dirty="0">
                <a:solidFill>
                  <a:srgbClr val="FF0000"/>
                </a:solidFill>
              </a:rPr>
              <a:t/>
            </a:r>
            <a:br>
              <a:rPr lang="ru-RU" sz="2400" i="1" dirty="0">
                <a:solidFill>
                  <a:srgbClr val="FF0000"/>
                </a:solidFill>
              </a:rPr>
            </a:br>
            <a:endParaRPr lang="ru-RU" sz="2400" i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 fontScale="47500" lnSpcReduction="20000"/>
          </a:bodyPr>
          <a:lstStyle/>
          <a:p>
            <a:pPr marL="0" indent="0">
              <a:buNone/>
            </a:pPr>
            <a:endParaRPr lang="ru-RU" sz="3400" dirty="0" smtClean="0"/>
          </a:p>
          <a:p>
            <a:pPr marL="0" indent="0">
              <a:buNone/>
            </a:pPr>
            <a:r>
              <a:rPr lang="ru-RU" sz="3400" dirty="0" smtClean="0">
                <a:solidFill>
                  <a:srgbClr val="C00000"/>
                </a:solidFill>
              </a:rPr>
              <a:t>Привлечение </a:t>
            </a:r>
            <a:r>
              <a:rPr lang="ru-RU" sz="3400" dirty="0">
                <a:solidFill>
                  <a:srgbClr val="C00000"/>
                </a:solidFill>
              </a:rPr>
              <a:t>родителей к организации театральной деятельности в ДОУ открывают новые возможности для совместного творчества, для повышения уровня эстетического развития детей и взрослых, для приобщения к театральному искусству, имеющему большую воспитательную и образовательную ценность в семейных взаимоотношениях, для оказания помощи родителям в осмыслении воспитательного потенциала театральной культуры.</a:t>
            </a:r>
          </a:p>
          <a:p>
            <a:pPr marL="0" indent="0">
              <a:buNone/>
            </a:pPr>
            <a:r>
              <a:rPr lang="ru-RU" sz="3400" u="sng" dirty="0">
                <a:solidFill>
                  <a:srgbClr val="C00000"/>
                </a:solidFill>
              </a:rPr>
              <a:t>Сроки проведения: </a:t>
            </a:r>
            <a:r>
              <a:rPr lang="ru-RU" sz="3400" dirty="0">
                <a:solidFill>
                  <a:srgbClr val="C00000"/>
                </a:solidFill>
              </a:rPr>
              <a:t>февраль – </a:t>
            </a:r>
            <a:r>
              <a:rPr lang="ru-RU" sz="3400" dirty="0" smtClean="0">
                <a:solidFill>
                  <a:srgbClr val="C00000"/>
                </a:solidFill>
              </a:rPr>
              <a:t>апрель</a:t>
            </a:r>
            <a:endParaRPr lang="ru-RU" sz="3400" dirty="0">
              <a:solidFill>
                <a:srgbClr val="C00000"/>
              </a:solidFill>
            </a:endParaRPr>
          </a:p>
          <a:p>
            <a:pPr marL="0" indent="0">
              <a:buNone/>
            </a:pPr>
            <a:r>
              <a:rPr lang="ru-RU" sz="3400" dirty="0">
                <a:solidFill>
                  <a:srgbClr val="C00000"/>
                </a:solidFill>
              </a:rPr>
              <a:t> </a:t>
            </a:r>
          </a:p>
          <a:p>
            <a:pPr marL="0" indent="0">
              <a:buNone/>
            </a:pPr>
            <a:r>
              <a:rPr lang="ru-RU" sz="3400" u="sng" dirty="0">
                <a:solidFill>
                  <a:srgbClr val="C00000"/>
                </a:solidFill>
              </a:rPr>
              <a:t>Задачи проекта:</a:t>
            </a:r>
            <a:endParaRPr lang="ru-RU" sz="3400" dirty="0">
              <a:solidFill>
                <a:srgbClr val="C00000"/>
              </a:solidFill>
            </a:endParaRPr>
          </a:p>
          <a:p>
            <a:pPr marL="0" lvl="0" indent="0">
              <a:buNone/>
            </a:pPr>
            <a:r>
              <a:rPr lang="ru-RU" sz="3400" dirty="0">
                <a:solidFill>
                  <a:srgbClr val="C00000"/>
                </a:solidFill>
              </a:rPr>
              <a:t>Формирование заинтересованного отношения родителей к активному участию в организации театральной деятельности детей;</a:t>
            </a:r>
          </a:p>
          <a:p>
            <a:pPr marL="0" lvl="0" indent="0">
              <a:buNone/>
            </a:pPr>
            <a:r>
              <a:rPr lang="ru-RU" sz="3400" dirty="0">
                <a:solidFill>
                  <a:srgbClr val="C00000"/>
                </a:solidFill>
              </a:rPr>
              <a:t>Привлечение родителей к созданию сценариев, костюмов, декораций для драматизации сказок;</a:t>
            </a:r>
          </a:p>
          <a:p>
            <a:pPr marL="0" lvl="0" indent="0">
              <a:buNone/>
            </a:pPr>
            <a:r>
              <a:rPr lang="ru-RU" sz="3400" dirty="0">
                <a:solidFill>
                  <a:srgbClr val="C00000"/>
                </a:solidFill>
              </a:rPr>
              <a:t>Оказание помощи родителям в понимании значения воспитательного потенциала театральной деятельности как для воспитания и развития детей, так и для улучшения семейных взаимоотношений;</a:t>
            </a:r>
          </a:p>
          <a:p>
            <a:pPr marL="0" lvl="0" indent="0">
              <a:buNone/>
            </a:pPr>
            <a:r>
              <a:rPr lang="ru-RU" sz="3400" dirty="0">
                <a:solidFill>
                  <a:srgbClr val="C00000"/>
                </a:solidFill>
              </a:rPr>
              <a:t>Развитие творческих, коммуникативных способностей и нравственных качеств детей;</a:t>
            </a:r>
          </a:p>
          <a:p>
            <a:pPr marL="0" lvl="0" indent="0">
              <a:buNone/>
            </a:pPr>
            <a:r>
              <a:rPr lang="ru-RU" sz="3400" dirty="0">
                <a:solidFill>
                  <a:srgbClr val="C00000"/>
                </a:solidFill>
              </a:rPr>
              <a:t>Обогащение предметно-развивающей среды ДОУ.</a:t>
            </a:r>
          </a:p>
          <a:p>
            <a:pPr marL="0" indent="0">
              <a:buNone/>
            </a:pPr>
            <a:r>
              <a:rPr lang="ru-RU" sz="3400" dirty="0">
                <a:solidFill>
                  <a:srgbClr val="C00000"/>
                </a:solidFill>
              </a:rPr>
              <a:t> 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03127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94122"/>
          </a:xfrm>
          <a:solidFill>
            <a:schemeClr val="accent6">
              <a:lumMod val="40000"/>
              <a:lumOff val="60000"/>
            </a:schemeClr>
          </a:solidFill>
          <a:ln>
            <a:solidFill>
              <a:srgbClr val="FF0000"/>
            </a:solidFill>
          </a:ln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txBody>
          <a:bodyPr>
            <a:noAutofit/>
          </a:bodyPr>
          <a:lstStyle/>
          <a:p>
            <a:r>
              <a:rPr lang="ru-RU" sz="2800" b="1" i="1" dirty="0" smtClean="0">
                <a:solidFill>
                  <a:srgbClr val="FF0000"/>
                </a:solidFill>
              </a:rPr>
              <a:t/>
            </a:r>
            <a:br>
              <a:rPr lang="ru-RU" sz="2800" b="1" i="1" dirty="0" smtClean="0">
                <a:solidFill>
                  <a:srgbClr val="FF0000"/>
                </a:solidFill>
              </a:rPr>
            </a:br>
            <a:r>
              <a:rPr lang="ru-RU" sz="2800" b="1" i="1" dirty="0" smtClean="0">
                <a:solidFill>
                  <a:srgbClr val="FF0000"/>
                </a:solidFill>
              </a:rPr>
              <a:t>Проекты</a:t>
            </a:r>
            <a:r>
              <a:rPr lang="ru-RU" sz="2800" i="1" dirty="0">
                <a:solidFill>
                  <a:srgbClr val="FF0000"/>
                </a:solidFill>
              </a:rPr>
              <a:t/>
            </a:r>
            <a:br>
              <a:rPr lang="ru-RU" sz="2800" i="1" dirty="0">
                <a:solidFill>
                  <a:srgbClr val="FF0000"/>
                </a:solidFill>
              </a:rPr>
            </a:br>
            <a:r>
              <a:rPr lang="ru-RU" sz="2800" b="1" i="1" dirty="0">
                <a:solidFill>
                  <a:srgbClr val="FF0000"/>
                </a:solidFill>
              </a:rPr>
              <a:t>Педагогический проект «В гостях у сказки</a:t>
            </a:r>
            <a:r>
              <a:rPr lang="ru-RU" sz="2800" b="1" i="1" dirty="0" smtClean="0">
                <a:solidFill>
                  <a:srgbClr val="FF0000"/>
                </a:solidFill>
              </a:rPr>
              <a:t>»</a:t>
            </a:r>
            <a:r>
              <a:rPr lang="ru-RU" sz="2800" i="1" dirty="0">
                <a:solidFill>
                  <a:srgbClr val="FF0000"/>
                </a:solidFill>
              </a:rPr>
              <a:t/>
            </a:r>
            <a:br>
              <a:rPr lang="ru-RU" sz="2800" i="1" dirty="0">
                <a:solidFill>
                  <a:srgbClr val="FF0000"/>
                </a:solidFill>
              </a:rPr>
            </a:br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sz="1600" u="sng" dirty="0">
                <a:solidFill>
                  <a:srgbClr val="C00000"/>
                </a:solidFill>
              </a:rPr>
              <a:t>Ожидаемые результаты: </a:t>
            </a:r>
            <a:endParaRPr lang="ru-RU" sz="1600" dirty="0">
              <a:solidFill>
                <a:srgbClr val="C00000"/>
              </a:solidFill>
            </a:endParaRPr>
          </a:p>
          <a:p>
            <a:pPr lvl="0"/>
            <a:r>
              <a:rPr lang="ru-RU" sz="1600" dirty="0">
                <a:solidFill>
                  <a:srgbClr val="C00000"/>
                </a:solidFill>
              </a:rPr>
              <a:t>Вовлечение родителей как партнеров в процесс театральной деятельности в ДОУ;</a:t>
            </a:r>
          </a:p>
          <a:p>
            <a:pPr lvl="0"/>
            <a:r>
              <a:rPr lang="ru-RU" sz="1600" dirty="0">
                <a:solidFill>
                  <a:srgbClr val="C00000"/>
                </a:solidFill>
              </a:rPr>
              <a:t>Приобщение родителей и детей к театральному искусству;</a:t>
            </a:r>
          </a:p>
          <a:p>
            <a:pPr lvl="0"/>
            <a:r>
              <a:rPr lang="ru-RU" sz="1600" dirty="0">
                <a:solidFill>
                  <a:srgbClr val="C00000"/>
                </a:solidFill>
              </a:rPr>
              <a:t>Повышение воспитательного потенциала родителей: переход родителей от «проживания рядом» с детьми к построению уважительных, доверительных, открытых взаимоотношений;</a:t>
            </a:r>
          </a:p>
          <a:p>
            <a:pPr lvl="0"/>
            <a:r>
              <a:rPr lang="ru-RU" sz="1600" dirty="0">
                <a:solidFill>
                  <a:srgbClr val="C00000"/>
                </a:solidFill>
              </a:rPr>
              <a:t>Позитивное развитие уважительных взаимоотношений между детьми и сверстниками во всех возрастных группах, а так же между детьми и взрослыми;</a:t>
            </a:r>
          </a:p>
          <a:p>
            <a:pPr lvl="0"/>
            <a:r>
              <a:rPr lang="ru-RU" sz="1600" dirty="0">
                <a:solidFill>
                  <a:srgbClr val="C00000"/>
                </a:solidFill>
              </a:rPr>
              <a:t>Создание активизирующей предметной среды в ДОУ</a:t>
            </a:r>
            <a:r>
              <a:rPr lang="ru-RU" sz="1600" dirty="0" smtClean="0">
                <a:solidFill>
                  <a:srgbClr val="C00000"/>
                </a:solidFill>
              </a:rPr>
              <a:t>.</a:t>
            </a:r>
          </a:p>
          <a:p>
            <a:pPr marL="0" indent="0">
              <a:buNone/>
            </a:pPr>
            <a:r>
              <a:rPr lang="ru-RU" sz="1600" b="1" dirty="0">
                <a:solidFill>
                  <a:srgbClr val="C00000"/>
                </a:solidFill>
              </a:rPr>
              <a:t>План реализации проекта</a:t>
            </a:r>
            <a:endParaRPr lang="ru-RU" sz="1600" dirty="0">
              <a:solidFill>
                <a:srgbClr val="C00000"/>
              </a:solidFill>
            </a:endParaRPr>
          </a:p>
          <a:p>
            <a:pPr marL="0" indent="0">
              <a:buNone/>
            </a:pPr>
            <a:r>
              <a:rPr lang="ru-RU" sz="1600" b="1" dirty="0">
                <a:solidFill>
                  <a:srgbClr val="C00000"/>
                </a:solidFill>
              </a:rPr>
              <a:t>Организационный этап </a:t>
            </a:r>
            <a:endParaRPr lang="ru-RU" sz="1600" dirty="0">
              <a:solidFill>
                <a:srgbClr val="C00000"/>
              </a:solidFill>
            </a:endParaRPr>
          </a:p>
          <a:p>
            <a:pPr marL="0" indent="0">
              <a:buNone/>
            </a:pPr>
            <a:r>
              <a:rPr lang="ru-RU" sz="1600" b="1" dirty="0">
                <a:solidFill>
                  <a:srgbClr val="C00000"/>
                </a:solidFill>
              </a:rPr>
              <a:t>Работа с детьми:</a:t>
            </a:r>
            <a:endParaRPr lang="ru-RU" sz="1600" dirty="0">
              <a:solidFill>
                <a:srgbClr val="C00000"/>
              </a:solidFill>
            </a:endParaRPr>
          </a:p>
          <a:p>
            <a:pPr lvl="0"/>
            <a:r>
              <a:rPr lang="ru-RU" sz="1600" dirty="0">
                <a:solidFill>
                  <a:srgbClr val="C00000"/>
                </a:solidFill>
              </a:rPr>
              <a:t>Беседа «Что такое театр?»;</a:t>
            </a:r>
          </a:p>
          <a:p>
            <a:pPr lvl="0"/>
            <a:r>
              <a:rPr lang="ru-RU" sz="1600" dirty="0">
                <a:solidFill>
                  <a:srgbClr val="C00000"/>
                </a:solidFill>
              </a:rPr>
              <a:t>Анкетирование детей </a:t>
            </a:r>
          </a:p>
          <a:p>
            <a:pPr lvl="0"/>
            <a:r>
              <a:rPr lang="ru-RU" sz="1600" u="sng" dirty="0">
                <a:solidFill>
                  <a:srgbClr val="C00000"/>
                </a:solidFill>
              </a:rPr>
              <a:t>Постановка проблемы</a:t>
            </a:r>
            <a:r>
              <a:rPr lang="ru-RU" sz="1600" dirty="0">
                <a:solidFill>
                  <a:srgbClr val="C00000"/>
                </a:solidFill>
              </a:rPr>
              <a:t>: Как организовать театральное представление в детском саду?; </a:t>
            </a:r>
          </a:p>
          <a:p>
            <a:pPr lvl="0"/>
            <a:r>
              <a:rPr lang="ru-RU" sz="1600" u="sng" dirty="0">
                <a:solidFill>
                  <a:srgbClr val="C00000"/>
                </a:solidFill>
              </a:rPr>
              <a:t>Составление плана деятельности</a:t>
            </a:r>
            <a:r>
              <a:rPr lang="ru-RU" sz="1600" dirty="0">
                <a:solidFill>
                  <a:srgbClr val="C00000"/>
                </a:solidFill>
              </a:rPr>
              <a:t>: выбор сценария, распределение ролей, организация репетиций, шитье костюмов, изготовление декораций, организация представления.</a:t>
            </a:r>
          </a:p>
          <a:p>
            <a:endParaRPr lang="ru-RU" sz="18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98024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066130"/>
          </a:xfrm>
          <a:solidFill>
            <a:schemeClr val="accent6">
              <a:lumMod val="40000"/>
              <a:lumOff val="60000"/>
            </a:schemeClr>
          </a:solidFill>
          <a:ln>
            <a:solidFill>
              <a:srgbClr val="FF0000"/>
            </a:solidFill>
          </a:ln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txBody>
          <a:bodyPr>
            <a:noAutofit/>
          </a:bodyPr>
          <a:lstStyle/>
          <a:p>
            <a:r>
              <a:rPr lang="ru-RU" sz="2800" b="1" i="1" dirty="0" smtClean="0">
                <a:solidFill>
                  <a:srgbClr val="FF0000"/>
                </a:solidFill>
              </a:rPr>
              <a:t/>
            </a:r>
            <a:br>
              <a:rPr lang="ru-RU" sz="2800" b="1" i="1" dirty="0" smtClean="0">
                <a:solidFill>
                  <a:srgbClr val="FF0000"/>
                </a:solidFill>
              </a:rPr>
            </a:br>
            <a:r>
              <a:rPr lang="ru-RU" sz="2400" b="1" i="1" dirty="0" smtClean="0">
                <a:solidFill>
                  <a:srgbClr val="FF0000"/>
                </a:solidFill>
              </a:rPr>
              <a:t>Проекты</a:t>
            </a:r>
            <a:r>
              <a:rPr lang="ru-RU" sz="2400" b="1" i="1" dirty="0">
                <a:solidFill>
                  <a:srgbClr val="FF0000"/>
                </a:solidFill>
              </a:rPr>
              <a:t>.</a:t>
            </a:r>
            <a:r>
              <a:rPr lang="ru-RU" sz="2400" i="1" dirty="0">
                <a:solidFill>
                  <a:srgbClr val="FF0000"/>
                </a:solidFill>
              </a:rPr>
              <a:t/>
            </a:r>
            <a:br>
              <a:rPr lang="ru-RU" sz="2400" i="1" dirty="0">
                <a:solidFill>
                  <a:srgbClr val="FF0000"/>
                </a:solidFill>
              </a:rPr>
            </a:br>
            <a:r>
              <a:rPr lang="ru-RU" sz="2400" b="1" i="1" dirty="0">
                <a:solidFill>
                  <a:srgbClr val="FF0000"/>
                </a:solidFill>
              </a:rPr>
              <a:t>Педагогический проект «В гостях у сказки</a:t>
            </a:r>
            <a:r>
              <a:rPr lang="ru-RU" sz="2400" b="1" i="1" dirty="0" smtClean="0">
                <a:solidFill>
                  <a:srgbClr val="FF0000"/>
                </a:solidFill>
              </a:rPr>
              <a:t>»</a:t>
            </a:r>
            <a:r>
              <a:rPr lang="ru-RU" sz="2400" i="1" dirty="0">
                <a:solidFill>
                  <a:srgbClr val="FF0000"/>
                </a:solidFill>
              </a:rPr>
              <a:t/>
            </a:r>
            <a:br>
              <a:rPr lang="ru-RU" sz="2400" i="1" dirty="0">
                <a:solidFill>
                  <a:srgbClr val="FF0000"/>
                </a:solidFill>
              </a:rPr>
            </a:b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484784"/>
            <a:ext cx="8229600" cy="4824536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marL="0" indent="0">
              <a:buNone/>
            </a:pPr>
            <a:r>
              <a:rPr lang="ru-RU" sz="1400" b="1" dirty="0" smtClean="0">
                <a:solidFill>
                  <a:srgbClr val="C00000"/>
                </a:solidFill>
              </a:rPr>
              <a:t>Работа </a:t>
            </a:r>
            <a:r>
              <a:rPr lang="ru-RU" sz="1400" b="1" dirty="0">
                <a:solidFill>
                  <a:srgbClr val="C00000"/>
                </a:solidFill>
              </a:rPr>
              <a:t>с родителями: </a:t>
            </a:r>
            <a:endParaRPr lang="ru-RU" sz="1400" dirty="0">
              <a:solidFill>
                <a:srgbClr val="C00000"/>
              </a:solidFill>
            </a:endParaRPr>
          </a:p>
          <a:p>
            <a:pPr marL="0" lvl="0" indent="0">
              <a:buNone/>
            </a:pPr>
            <a:r>
              <a:rPr lang="ru-RU" sz="1400" dirty="0">
                <a:solidFill>
                  <a:srgbClr val="C00000"/>
                </a:solidFill>
              </a:rPr>
              <a:t>Родительское собрание «Здравствуй, театр!»</a:t>
            </a:r>
          </a:p>
          <a:p>
            <a:pPr marL="0" lvl="0" indent="0">
              <a:buNone/>
            </a:pPr>
            <a:r>
              <a:rPr lang="ru-RU" sz="1400" dirty="0">
                <a:solidFill>
                  <a:srgbClr val="C00000"/>
                </a:solidFill>
              </a:rPr>
              <a:t>Анкетирование родителей (приложение 2);</a:t>
            </a:r>
          </a:p>
          <a:p>
            <a:pPr marL="0" lvl="0" indent="0">
              <a:buNone/>
            </a:pPr>
            <a:r>
              <a:rPr lang="ru-RU" sz="1400" dirty="0">
                <a:solidFill>
                  <a:srgbClr val="C00000"/>
                </a:solidFill>
              </a:rPr>
              <a:t>Игра: «Ассоциативный ряд»</a:t>
            </a:r>
          </a:p>
          <a:p>
            <a:pPr marL="0" lvl="0" indent="0">
              <a:buNone/>
            </a:pPr>
            <a:r>
              <a:rPr lang="ru-RU" sz="1400" dirty="0">
                <a:solidFill>
                  <a:srgbClr val="C00000"/>
                </a:solidFill>
              </a:rPr>
              <a:t>Ознакомление с составленным детьми планом деятельности.</a:t>
            </a:r>
          </a:p>
          <a:p>
            <a:pPr marL="0" indent="0">
              <a:buNone/>
            </a:pPr>
            <a:r>
              <a:rPr lang="ru-RU" sz="1400" b="1" dirty="0">
                <a:solidFill>
                  <a:srgbClr val="C00000"/>
                </a:solidFill>
              </a:rPr>
              <a:t>Практический этап </a:t>
            </a:r>
            <a:endParaRPr lang="ru-RU" sz="1400" dirty="0">
              <a:solidFill>
                <a:srgbClr val="C00000"/>
              </a:solidFill>
            </a:endParaRPr>
          </a:p>
          <a:p>
            <a:pPr marL="0" indent="0">
              <a:buNone/>
            </a:pPr>
            <a:r>
              <a:rPr lang="ru-RU" sz="1400" b="1" dirty="0" smtClean="0">
                <a:solidFill>
                  <a:srgbClr val="C00000"/>
                </a:solidFill>
              </a:rPr>
              <a:t>Работа </a:t>
            </a:r>
            <a:r>
              <a:rPr lang="ru-RU" sz="1400" b="1" dirty="0">
                <a:solidFill>
                  <a:srgbClr val="C00000"/>
                </a:solidFill>
              </a:rPr>
              <a:t>с детьми:</a:t>
            </a:r>
            <a:endParaRPr lang="ru-RU" sz="1400" dirty="0">
              <a:solidFill>
                <a:srgbClr val="C00000"/>
              </a:solidFill>
            </a:endParaRPr>
          </a:p>
          <a:p>
            <a:pPr marL="0" lvl="0" indent="0">
              <a:buNone/>
            </a:pPr>
            <a:r>
              <a:rPr lang="ru-RU" sz="1400" dirty="0">
                <a:solidFill>
                  <a:srgbClr val="C00000"/>
                </a:solidFill>
              </a:rPr>
              <a:t>Сюжетно-ролевые игры: «Театр», «Мы – актеры»;</a:t>
            </a:r>
          </a:p>
          <a:p>
            <a:pPr marL="0" lvl="0" indent="0">
              <a:buNone/>
            </a:pPr>
            <a:r>
              <a:rPr lang="ru-RU" sz="1400" dirty="0">
                <a:solidFill>
                  <a:srgbClr val="C00000"/>
                </a:solidFill>
              </a:rPr>
              <a:t>Театральные мастерские (совместная художественная деятельность детей и родителей по изготовлению атрибутов для разных видов театра);</a:t>
            </a:r>
          </a:p>
          <a:p>
            <a:pPr marL="0" lvl="0" indent="0">
              <a:buNone/>
            </a:pPr>
            <a:r>
              <a:rPr lang="ru-RU" sz="1400" dirty="0">
                <a:solidFill>
                  <a:srgbClr val="C00000"/>
                </a:solidFill>
              </a:rPr>
              <a:t>Просмотры кукольных спектаклей;</a:t>
            </a:r>
          </a:p>
          <a:p>
            <a:pPr marL="0" lvl="0" indent="0">
              <a:buNone/>
            </a:pPr>
            <a:r>
              <a:rPr lang="ru-RU" sz="1400" dirty="0">
                <a:solidFill>
                  <a:srgbClr val="C00000"/>
                </a:solidFill>
              </a:rPr>
              <a:t>Посещение ДКБ с просмотром детских спектаклей;</a:t>
            </a:r>
          </a:p>
          <a:p>
            <a:pPr marL="0" lvl="0" indent="0">
              <a:buNone/>
            </a:pPr>
            <a:r>
              <a:rPr lang="ru-RU" sz="1400" dirty="0">
                <a:solidFill>
                  <a:srgbClr val="C00000"/>
                </a:solidFill>
              </a:rPr>
              <a:t>Игры – этюды и упражнения на развитие техники речи, актерского мастерства, сценического движения, звукоподражания и т.д.;</a:t>
            </a:r>
          </a:p>
          <a:p>
            <a:pPr marL="0" lvl="0" indent="0">
              <a:buNone/>
            </a:pPr>
            <a:r>
              <a:rPr lang="ru-RU" sz="1400" dirty="0">
                <a:solidFill>
                  <a:srgbClr val="C00000"/>
                </a:solidFill>
              </a:rPr>
              <a:t>Рисование и лепка любимых сказочных персонажей, сказок;</a:t>
            </a:r>
          </a:p>
          <a:p>
            <a:pPr marL="0" lvl="0" indent="0">
              <a:buNone/>
            </a:pPr>
            <a:r>
              <a:rPr lang="ru-RU" sz="1400" dirty="0">
                <a:solidFill>
                  <a:srgbClr val="C00000"/>
                </a:solidFill>
              </a:rPr>
              <a:t>Чтение с элементами драматизации сказок;</a:t>
            </a:r>
          </a:p>
          <a:p>
            <a:pPr marL="0" lvl="0" indent="0">
              <a:buNone/>
            </a:pPr>
            <a:r>
              <a:rPr lang="ru-RU" sz="1400" dirty="0">
                <a:solidFill>
                  <a:srgbClr val="C00000"/>
                </a:solidFill>
              </a:rPr>
              <a:t>Знакомство со сценарием, выбор ролей, разучивание слов и песен к театральной постановке;</a:t>
            </a:r>
          </a:p>
          <a:p>
            <a:pPr marL="0" lvl="0" indent="0">
              <a:buNone/>
            </a:pPr>
            <a:r>
              <a:rPr lang="ru-RU" sz="1400" dirty="0">
                <a:solidFill>
                  <a:srgbClr val="C00000"/>
                </a:solidFill>
              </a:rPr>
              <a:t>Изготовление пригласительных билетов на спектакль для родителей.</a:t>
            </a:r>
          </a:p>
          <a:p>
            <a:endParaRPr lang="ru-RU" sz="1600" dirty="0"/>
          </a:p>
          <a:p>
            <a:pPr marL="0" indent="0">
              <a:buNone/>
            </a:pPr>
            <a:endParaRPr lang="ru-RU" sz="1600" dirty="0"/>
          </a:p>
        </p:txBody>
      </p:sp>
    </p:spTree>
    <p:extLst>
      <p:ext uri="{BB962C8B-B14F-4D97-AF65-F5344CB8AC3E}">
        <p14:creationId xmlns="" xmlns:p14="http://schemas.microsoft.com/office/powerpoint/2010/main" val="8188429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936104"/>
          </a:xfrm>
          <a:solidFill>
            <a:schemeClr val="accent6">
              <a:lumMod val="40000"/>
              <a:lumOff val="60000"/>
            </a:schemeClr>
          </a:solidFill>
          <a:ln>
            <a:solidFill>
              <a:srgbClr val="FF0000"/>
            </a:solidFill>
          </a:ln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txBody>
          <a:bodyPr>
            <a:noAutofit/>
          </a:bodyPr>
          <a:lstStyle/>
          <a:p>
            <a:r>
              <a:rPr lang="ru-RU" sz="2800" b="1" i="1" dirty="0" smtClean="0">
                <a:solidFill>
                  <a:srgbClr val="FF0000"/>
                </a:solidFill>
              </a:rPr>
              <a:t/>
            </a:r>
            <a:br>
              <a:rPr lang="ru-RU" sz="2800" b="1" i="1" dirty="0" smtClean="0">
                <a:solidFill>
                  <a:srgbClr val="FF0000"/>
                </a:solidFill>
              </a:rPr>
            </a:br>
            <a:r>
              <a:rPr lang="ru-RU" sz="2400" b="1" i="1" dirty="0" smtClean="0">
                <a:solidFill>
                  <a:srgbClr val="FF0000"/>
                </a:solidFill>
              </a:rPr>
              <a:t>Проекты</a:t>
            </a:r>
            <a:r>
              <a:rPr lang="ru-RU" sz="2400" b="1" i="1" dirty="0">
                <a:solidFill>
                  <a:srgbClr val="FF0000"/>
                </a:solidFill>
              </a:rPr>
              <a:t>.</a:t>
            </a:r>
            <a:r>
              <a:rPr lang="ru-RU" sz="2400" i="1" dirty="0">
                <a:solidFill>
                  <a:srgbClr val="FF0000"/>
                </a:solidFill>
              </a:rPr>
              <a:t/>
            </a:r>
            <a:br>
              <a:rPr lang="ru-RU" sz="2400" i="1" dirty="0">
                <a:solidFill>
                  <a:srgbClr val="FF0000"/>
                </a:solidFill>
              </a:rPr>
            </a:br>
            <a:r>
              <a:rPr lang="ru-RU" sz="2400" b="1" i="1" dirty="0">
                <a:solidFill>
                  <a:srgbClr val="FF0000"/>
                </a:solidFill>
              </a:rPr>
              <a:t>Педагогический проект «В гостях у сказки».</a:t>
            </a:r>
            <a:r>
              <a:rPr lang="ru-RU" sz="2400" i="1" dirty="0">
                <a:solidFill>
                  <a:srgbClr val="FF0000"/>
                </a:solidFill>
              </a:rPr>
              <a:t/>
            </a:r>
            <a:br>
              <a:rPr lang="ru-RU" sz="2400" i="1" dirty="0">
                <a:solidFill>
                  <a:srgbClr val="FF0000"/>
                </a:solidFill>
              </a:rPr>
            </a:b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 fontScale="55000" lnSpcReduction="20000"/>
          </a:bodyPr>
          <a:lstStyle/>
          <a:p>
            <a:r>
              <a:rPr lang="ru-RU" b="1" dirty="0">
                <a:solidFill>
                  <a:srgbClr val="C00000"/>
                </a:solidFill>
              </a:rPr>
              <a:t>Работа с родителями:</a:t>
            </a:r>
            <a:endParaRPr lang="ru-RU" dirty="0">
              <a:solidFill>
                <a:srgbClr val="C00000"/>
              </a:solidFill>
            </a:endParaRPr>
          </a:p>
          <a:p>
            <a:pPr marL="0" lvl="0" indent="0">
              <a:buNone/>
            </a:pPr>
            <a:r>
              <a:rPr lang="ru-RU" dirty="0">
                <a:solidFill>
                  <a:srgbClr val="C00000"/>
                </a:solidFill>
              </a:rPr>
              <a:t>Конкурс «На лучший сценарий к театральной неделе»;</a:t>
            </a:r>
          </a:p>
          <a:p>
            <a:pPr marL="0" lvl="0" indent="0">
              <a:buNone/>
            </a:pPr>
            <a:r>
              <a:rPr lang="ru-RU" dirty="0">
                <a:solidFill>
                  <a:srgbClr val="C00000"/>
                </a:solidFill>
              </a:rPr>
              <a:t>Изготовление и приобретение атрибутов к различным видам театр;</a:t>
            </a:r>
          </a:p>
          <a:p>
            <a:pPr marL="0" lvl="0" indent="0">
              <a:buNone/>
            </a:pPr>
            <a:r>
              <a:rPr lang="ru-RU" dirty="0">
                <a:solidFill>
                  <a:srgbClr val="C00000"/>
                </a:solidFill>
              </a:rPr>
              <a:t>Шитье костюмов;</a:t>
            </a:r>
          </a:p>
          <a:p>
            <a:pPr marL="0" lvl="0" indent="0">
              <a:buNone/>
            </a:pPr>
            <a:r>
              <a:rPr lang="ru-RU" dirty="0">
                <a:solidFill>
                  <a:srgbClr val="C00000"/>
                </a:solidFill>
              </a:rPr>
              <a:t>Изготовление декораций;</a:t>
            </a:r>
          </a:p>
          <a:p>
            <a:pPr marL="0" lvl="0" indent="0">
              <a:buNone/>
            </a:pPr>
            <a:r>
              <a:rPr lang="ru-RU" dirty="0">
                <a:solidFill>
                  <a:srgbClr val="C00000"/>
                </a:solidFill>
              </a:rPr>
              <a:t>Оформление афиш к театральным постановкам;</a:t>
            </a:r>
          </a:p>
          <a:p>
            <a:pPr marL="0" lvl="0" indent="0">
              <a:buNone/>
            </a:pPr>
            <a:r>
              <a:rPr lang="ru-RU" dirty="0">
                <a:solidFill>
                  <a:srgbClr val="C00000"/>
                </a:solidFill>
              </a:rPr>
              <a:t>Организация выставки сценариев и выставки атрибутов к различным видам театров, сделанных руками родителей </a:t>
            </a:r>
            <a:r>
              <a:rPr lang="ru-RU" dirty="0" smtClean="0">
                <a:solidFill>
                  <a:srgbClr val="C00000"/>
                </a:solidFill>
              </a:rPr>
              <a:t>.</a:t>
            </a:r>
            <a:endParaRPr lang="ru-RU" dirty="0">
              <a:solidFill>
                <a:srgbClr val="C00000"/>
              </a:solidFill>
            </a:endParaRPr>
          </a:p>
          <a:p>
            <a:r>
              <a:rPr lang="ru-RU" b="1" dirty="0">
                <a:solidFill>
                  <a:srgbClr val="C00000"/>
                </a:solidFill>
              </a:rPr>
              <a:t>Заключительный этап – Презентация </a:t>
            </a:r>
            <a:r>
              <a:rPr lang="ru-RU" b="1" dirty="0" smtClean="0">
                <a:solidFill>
                  <a:srgbClr val="C00000"/>
                </a:solidFill>
              </a:rPr>
              <a:t>проекта</a:t>
            </a:r>
            <a:r>
              <a:rPr lang="ru-RU" dirty="0">
                <a:solidFill>
                  <a:srgbClr val="C00000"/>
                </a:solidFill>
              </a:rPr>
              <a:t>.</a:t>
            </a:r>
          </a:p>
          <a:p>
            <a:r>
              <a:rPr lang="ru-RU" b="1" dirty="0">
                <a:solidFill>
                  <a:srgbClr val="C00000"/>
                </a:solidFill>
              </a:rPr>
              <a:t>Работа с детьми:</a:t>
            </a:r>
            <a:endParaRPr lang="ru-RU" dirty="0">
              <a:solidFill>
                <a:srgbClr val="C00000"/>
              </a:solidFill>
            </a:endParaRPr>
          </a:p>
          <a:p>
            <a:pPr marL="0" lvl="0" indent="0">
              <a:buNone/>
            </a:pPr>
            <a:r>
              <a:rPr lang="ru-RU" dirty="0">
                <a:solidFill>
                  <a:srgbClr val="C00000"/>
                </a:solidFill>
              </a:rPr>
              <a:t>Показ спектакля для родителей и детей других групп .</a:t>
            </a:r>
          </a:p>
          <a:p>
            <a:pPr lvl="0"/>
            <a:r>
              <a:rPr lang="ru-RU" dirty="0">
                <a:solidFill>
                  <a:srgbClr val="C00000"/>
                </a:solidFill>
              </a:rPr>
              <a:t>Награждение артистов в разных номинациях.</a:t>
            </a:r>
          </a:p>
          <a:p>
            <a:pPr marL="0" indent="0">
              <a:buNone/>
            </a:pPr>
            <a:r>
              <a:rPr lang="ru-RU" dirty="0">
                <a:solidFill>
                  <a:srgbClr val="C00000"/>
                </a:solidFill>
              </a:rPr>
              <a:t> </a:t>
            </a:r>
          </a:p>
          <a:p>
            <a:r>
              <a:rPr lang="ru-RU" b="1" dirty="0">
                <a:solidFill>
                  <a:srgbClr val="C00000"/>
                </a:solidFill>
              </a:rPr>
              <a:t>Работа с родителями: </a:t>
            </a:r>
            <a:endParaRPr lang="ru-RU" dirty="0">
              <a:solidFill>
                <a:srgbClr val="C00000"/>
              </a:solidFill>
            </a:endParaRPr>
          </a:p>
          <a:p>
            <a:pPr marL="0" lvl="0" indent="0">
              <a:buNone/>
            </a:pPr>
            <a:r>
              <a:rPr lang="ru-RU" dirty="0">
                <a:solidFill>
                  <a:srgbClr val="C00000"/>
                </a:solidFill>
              </a:rPr>
              <a:t>Награждение  самых активных и творческих родителей.</a:t>
            </a:r>
            <a:br>
              <a:rPr lang="ru-RU" dirty="0">
                <a:solidFill>
                  <a:srgbClr val="C00000"/>
                </a:solidFill>
              </a:rPr>
            </a:br>
            <a:endParaRPr lang="ru-RU" dirty="0">
              <a:solidFill>
                <a:srgbClr val="C00000"/>
              </a:solidFill>
            </a:endParaRPr>
          </a:p>
          <a:p>
            <a:pPr marL="0" indent="0">
              <a:buNone/>
            </a:pPr>
            <a:endParaRPr lang="ru-RU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1129469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94122"/>
          </a:xfrm>
          <a:solidFill>
            <a:schemeClr val="accent6">
              <a:lumMod val="40000"/>
              <a:lumOff val="60000"/>
            </a:schemeClr>
          </a:solidFill>
          <a:ln>
            <a:solidFill>
              <a:srgbClr val="FF0000"/>
            </a:solidFill>
          </a:ln>
          <a:effectLst>
            <a:glow rad="228600">
              <a:schemeClr val="accent4">
                <a:satMod val="175000"/>
                <a:alpha val="40000"/>
              </a:schemeClr>
            </a:glow>
            <a:reflection blurRad="6350" stA="50000" endA="300" endPos="90000" dist="50800" dir="5400000" sy="-100000" algn="bl" rotWithShape="0"/>
          </a:effectLst>
        </p:spPr>
        <p:txBody>
          <a:bodyPr>
            <a:noAutofit/>
          </a:bodyPr>
          <a:lstStyle/>
          <a:p>
            <a:r>
              <a:rPr lang="ru-RU" sz="2800" b="1" i="1" dirty="0" smtClean="0">
                <a:solidFill>
                  <a:srgbClr val="FF0000"/>
                </a:solidFill>
              </a:rPr>
              <a:t/>
            </a:r>
            <a:br>
              <a:rPr lang="ru-RU" sz="2800" b="1" i="1" dirty="0" smtClean="0">
                <a:solidFill>
                  <a:srgbClr val="FF0000"/>
                </a:solidFill>
              </a:rPr>
            </a:br>
            <a:r>
              <a:rPr lang="ru-RU" sz="2000" b="1" i="1" dirty="0" smtClean="0">
                <a:solidFill>
                  <a:srgbClr val="FF0000"/>
                </a:solidFill>
              </a:rPr>
              <a:t>Проекты</a:t>
            </a:r>
            <a:r>
              <a:rPr lang="ru-RU" sz="2000" i="1" dirty="0">
                <a:solidFill>
                  <a:srgbClr val="FF0000"/>
                </a:solidFill>
              </a:rPr>
              <a:t/>
            </a:r>
            <a:br>
              <a:rPr lang="ru-RU" sz="2000" i="1" dirty="0">
                <a:solidFill>
                  <a:srgbClr val="FF0000"/>
                </a:solidFill>
              </a:rPr>
            </a:br>
            <a:r>
              <a:rPr lang="ru-RU" sz="2000" b="1" i="1" dirty="0">
                <a:solidFill>
                  <a:srgbClr val="FF0000"/>
                </a:solidFill>
              </a:rPr>
              <a:t>Педагогический проект «В гостях у сказки».</a:t>
            </a:r>
            <a:r>
              <a:rPr lang="ru-RU" sz="2000" i="1" dirty="0">
                <a:solidFill>
                  <a:srgbClr val="FF0000"/>
                </a:solidFill>
              </a:rPr>
              <a:t/>
            </a:r>
            <a:br>
              <a:rPr lang="ru-RU" sz="2000" i="1" dirty="0">
                <a:solidFill>
                  <a:srgbClr val="FF0000"/>
                </a:solidFill>
              </a:rPr>
            </a:br>
            <a:endParaRPr lang="ru-RU" sz="2000" dirty="0"/>
          </a:p>
        </p:txBody>
      </p:sp>
      <p:pic>
        <p:nvPicPr>
          <p:cNvPr id="102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021709">
            <a:off x="468975" y="1934074"/>
            <a:ext cx="3893350" cy="292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470079">
            <a:off x="3851920" y="2691220"/>
            <a:ext cx="4992101" cy="32792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2140263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16632"/>
            <a:ext cx="8229600" cy="1296144"/>
          </a:xfrm>
          <a:solidFill>
            <a:schemeClr val="accent6">
              <a:lumMod val="40000"/>
              <a:lumOff val="60000"/>
            </a:schemeClr>
          </a:solidFill>
        </p:spPr>
        <p:txBody>
          <a:bodyPr>
            <a:noAutofit/>
          </a:bodyPr>
          <a:lstStyle/>
          <a:p>
            <a:r>
              <a:rPr lang="ru-RU" sz="3600" b="1" i="1" dirty="0" smtClean="0">
                <a:solidFill>
                  <a:srgbClr val="FF0000"/>
                </a:solidFill>
              </a:rPr>
              <a:t/>
            </a:r>
            <a:br>
              <a:rPr lang="ru-RU" sz="3600" b="1" i="1" dirty="0" smtClean="0">
                <a:solidFill>
                  <a:srgbClr val="FF0000"/>
                </a:solidFill>
              </a:rPr>
            </a:br>
            <a:r>
              <a:rPr lang="ru-RU" sz="2800" b="1" i="1" dirty="0" smtClean="0">
                <a:solidFill>
                  <a:srgbClr val="FF0000"/>
                </a:solidFill>
              </a:rPr>
              <a:t>Патриотический </a:t>
            </a:r>
            <a:r>
              <a:rPr lang="ru-RU" sz="2800" b="1" i="1" dirty="0">
                <a:solidFill>
                  <a:srgbClr val="FF0000"/>
                </a:solidFill>
              </a:rPr>
              <a:t>проект «Игра Зарница»</a:t>
            </a:r>
            <a:r>
              <a:rPr lang="ru-RU" sz="2800" i="1" dirty="0">
                <a:solidFill>
                  <a:srgbClr val="FF0000"/>
                </a:solidFill>
              </a:rPr>
              <a:t/>
            </a:r>
            <a:br>
              <a:rPr lang="ru-RU" sz="2800" i="1" dirty="0">
                <a:solidFill>
                  <a:srgbClr val="FF0000"/>
                </a:solidFill>
              </a:rPr>
            </a:br>
            <a:endParaRPr lang="ru-RU" sz="2800" i="1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marL="0" indent="0">
              <a:buNone/>
            </a:pPr>
            <a:r>
              <a:rPr lang="ru-RU" sz="1600" b="1" dirty="0">
                <a:solidFill>
                  <a:srgbClr val="C00000"/>
                </a:solidFill>
              </a:rPr>
              <a:t>Вид, тип проекта</a:t>
            </a:r>
            <a:r>
              <a:rPr lang="ru-RU" sz="1600" dirty="0">
                <a:solidFill>
                  <a:srgbClr val="C00000"/>
                </a:solidFill>
              </a:rPr>
              <a:t>: межгрупповой, краткосрочный, творческий</a:t>
            </a:r>
          </a:p>
          <a:p>
            <a:pPr marL="0" indent="0">
              <a:buNone/>
            </a:pPr>
            <a:r>
              <a:rPr lang="ru-RU" sz="1600" dirty="0">
                <a:solidFill>
                  <a:srgbClr val="C00000"/>
                </a:solidFill>
              </a:rPr>
              <a:t> </a:t>
            </a:r>
            <a:r>
              <a:rPr lang="ru-RU" sz="1600" b="1" dirty="0" smtClean="0">
                <a:solidFill>
                  <a:srgbClr val="C00000"/>
                </a:solidFill>
              </a:rPr>
              <a:t>Цель</a:t>
            </a:r>
            <a:r>
              <a:rPr lang="ru-RU" sz="1600" b="1" dirty="0">
                <a:solidFill>
                  <a:srgbClr val="C00000"/>
                </a:solidFill>
              </a:rPr>
              <a:t>: </a:t>
            </a:r>
            <a:r>
              <a:rPr lang="ru-RU" sz="1600" dirty="0">
                <a:solidFill>
                  <a:srgbClr val="C00000"/>
                </a:solidFill>
              </a:rPr>
              <a:t> гражданско-патриотическое воспитание </a:t>
            </a:r>
            <a:r>
              <a:rPr lang="ru-RU" sz="1600" dirty="0" smtClean="0">
                <a:solidFill>
                  <a:srgbClr val="C00000"/>
                </a:solidFill>
              </a:rPr>
              <a:t>дошкольников. </a:t>
            </a:r>
            <a:r>
              <a:rPr lang="ru-RU" sz="1600" b="1" dirty="0" smtClean="0">
                <a:solidFill>
                  <a:srgbClr val="C00000"/>
                </a:solidFill>
              </a:rPr>
              <a:t>Участники </a:t>
            </a:r>
            <a:r>
              <a:rPr lang="ru-RU" sz="1600" b="1" dirty="0">
                <a:solidFill>
                  <a:srgbClr val="C00000"/>
                </a:solidFill>
              </a:rPr>
              <a:t>проекта</a:t>
            </a:r>
            <a:r>
              <a:rPr lang="ru-RU" sz="1600" dirty="0">
                <a:solidFill>
                  <a:srgbClr val="C00000"/>
                </a:solidFill>
              </a:rPr>
              <a:t>:  дети средней, старшей, подготовительной групп, родители, воспитатели, музыкальный руководитель, физ. воспитатель.</a:t>
            </a:r>
          </a:p>
          <a:p>
            <a:pPr marL="0" indent="0">
              <a:buNone/>
            </a:pPr>
            <a:r>
              <a:rPr lang="ru-RU" sz="1600" dirty="0">
                <a:solidFill>
                  <a:srgbClr val="C00000"/>
                </a:solidFill>
              </a:rPr>
              <a:t> </a:t>
            </a:r>
            <a:r>
              <a:rPr lang="ru-RU" sz="1600" b="1" dirty="0" smtClean="0">
                <a:solidFill>
                  <a:srgbClr val="C00000"/>
                </a:solidFill>
              </a:rPr>
              <a:t>Актуальность </a:t>
            </a:r>
            <a:r>
              <a:rPr lang="ru-RU" sz="1600" b="1" dirty="0">
                <a:solidFill>
                  <a:srgbClr val="C00000"/>
                </a:solidFill>
              </a:rPr>
              <a:t>проекта</a:t>
            </a:r>
            <a:r>
              <a:rPr lang="ru-RU" sz="1600" dirty="0">
                <a:solidFill>
                  <a:srgbClr val="C00000"/>
                </a:solidFill>
              </a:rPr>
              <a:t>: во все времена любовь к родине, патриотизм в нашем государстве  были чертой национального характера. К сожалению, в последнее время в обществе утрачиваются традиции патриотического   сознания, поэтому  актуальность проблемы воспитания патриотизма у детей дошкольного возраста очевидна.</a:t>
            </a:r>
          </a:p>
          <a:p>
            <a:pPr marL="0" indent="0">
              <a:buNone/>
            </a:pPr>
            <a:r>
              <a:rPr lang="ru-RU" sz="1600" dirty="0">
                <a:solidFill>
                  <a:srgbClr val="C00000"/>
                </a:solidFill>
              </a:rPr>
              <a:t>Патриотизм - сложное и высокое человеческое чувство. Это и любовь к родным и близким людям, и к малой родине, и гордость за свой народ.</a:t>
            </a:r>
          </a:p>
          <a:p>
            <a:pPr marL="0" indent="0">
              <a:buNone/>
            </a:pPr>
            <a:r>
              <a:rPr lang="ru-RU" sz="1600" dirty="0">
                <a:solidFill>
                  <a:srgbClr val="C00000"/>
                </a:solidFill>
              </a:rPr>
              <a:t>Важным условием успешной педагогической деятельности в данном направлении является взаимодействие с родителями воспитанников ДОУ. Такие мероприятия, как «Зарница», проведённые в игровой форме,  увлекают детей,  несут познавательный характер и положительный настрой. Ничто лучше не объединяет детей, как коллективное творческое дело.  Если оно учит наших детей патриотизму, то такие мероприятия необходимо проводить систематически.</a:t>
            </a:r>
          </a:p>
          <a:p>
            <a:endParaRPr lang="ru-RU" sz="16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1816981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476672"/>
            <a:ext cx="8229600" cy="864096"/>
          </a:xfrm>
          <a:solidFill>
            <a:schemeClr val="accent6">
              <a:lumMod val="40000"/>
              <a:lumOff val="60000"/>
            </a:schemeClr>
          </a:solidFill>
          <a:ln>
            <a:solidFill>
              <a:srgbClr val="FF0000"/>
            </a:solidFill>
          </a:ln>
          <a:effectLst>
            <a:glow rad="228600">
              <a:schemeClr val="accent4">
                <a:satMod val="175000"/>
                <a:alpha val="40000"/>
              </a:schemeClr>
            </a:glow>
            <a:reflection blurRad="6350" stA="50000" endA="300" endPos="55000" dir="5400000" sy="-100000" algn="bl" rotWithShape="0"/>
          </a:effectLst>
        </p:spPr>
        <p:txBody>
          <a:bodyPr>
            <a:normAutofit fontScale="90000"/>
          </a:bodyPr>
          <a:lstStyle/>
          <a:p>
            <a:r>
              <a:rPr lang="ru-RU" sz="2800" b="1" i="1" dirty="0" smtClean="0">
                <a:solidFill>
                  <a:srgbClr val="FF0000"/>
                </a:solidFill>
              </a:rPr>
              <a:t/>
            </a:r>
            <a:br>
              <a:rPr lang="ru-RU" sz="2800" b="1" i="1" dirty="0" smtClean="0">
                <a:solidFill>
                  <a:srgbClr val="FF0000"/>
                </a:solidFill>
              </a:rPr>
            </a:br>
            <a:r>
              <a:rPr lang="ru-RU" sz="2800" b="1" i="1" dirty="0" smtClean="0">
                <a:solidFill>
                  <a:srgbClr val="FF0000"/>
                </a:solidFill>
              </a:rPr>
              <a:t>Патриотический </a:t>
            </a:r>
            <a:r>
              <a:rPr lang="ru-RU" sz="2800" b="1" i="1" dirty="0">
                <a:solidFill>
                  <a:srgbClr val="FF0000"/>
                </a:solidFill>
              </a:rPr>
              <a:t>проект «Игра Зарница»</a:t>
            </a:r>
            <a:br>
              <a:rPr lang="ru-RU" sz="2800" b="1" i="1" dirty="0">
                <a:solidFill>
                  <a:srgbClr val="FF0000"/>
                </a:solidFill>
              </a:rPr>
            </a:br>
            <a:endParaRPr lang="ru-RU" sz="28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772816"/>
            <a:ext cx="8229600" cy="4536504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0" indent="0">
              <a:buNone/>
            </a:pPr>
            <a:r>
              <a:rPr lang="ru-RU" sz="1600" dirty="0">
                <a:solidFill>
                  <a:srgbClr val="C00000"/>
                </a:solidFill>
              </a:rPr>
              <a:t>Игра «зарница» необычна по организации  и требует  некоторой подготовки для взрослых- подбор иллюстративного материала, разработки  схем движения, продумывание безопасного маршрута.</a:t>
            </a:r>
          </a:p>
          <a:p>
            <a:pPr marL="0" indent="0">
              <a:buNone/>
            </a:pPr>
            <a:r>
              <a:rPr lang="ru-RU" sz="1600" dirty="0">
                <a:solidFill>
                  <a:srgbClr val="C00000"/>
                </a:solidFill>
              </a:rPr>
              <a:t> </a:t>
            </a:r>
            <a:r>
              <a:rPr lang="ru-RU" sz="1600" b="1" dirty="0" smtClean="0">
                <a:solidFill>
                  <a:srgbClr val="C00000"/>
                </a:solidFill>
              </a:rPr>
              <a:t>Сроки </a:t>
            </a:r>
            <a:r>
              <a:rPr lang="ru-RU" sz="1600" b="1" dirty="0">
                <a:solidFill>
                  <a:srgbClr val="C00000"/>
                </a:solidFill>
              </a:rPr>
              <a:t>проведения</a:t>
            </a:r>
            <a:r>
              <a:rPr lang="ru-RU" sz="1600" dirty="0">
                <a:solidFill>
                  <a:srgbClr val="C00000"/>
                </a:solidFill>
              </a:rPr>
              <a:t>: январь-февраль.</a:t>
            </a:r>
          </a:p>
          <a:p>
            <a:pPr marL="0" indent="0">
              <a:buNone/>
            </a:pPr>
            <a:r>
              <a:rPr lang="ru-RU" sz="1600" dirty="0">
                <a:solidFill>
                  <a:srgbClr val="C00000"/>
                </a:solidFill>
              </a:rPr>
              <a:t> </a:t>
            </a:r>
            <a:r>
              <a:rPr lang="ru-RU" sz="1600" dirty="0" smtClean="0">
                <a:solidFill>
                  <a:srgbClr val="C00000"/>
                </a:solidFill>
              </a:rPr>
              <a:t>В </a:t>
            </a:r>
            <a:r>
              <a:rPr lang="ru-RU" sz="1600" dirty="0">
                <a:solidFill>
                  <a:srgbClr val="C00000"/>
                </a:solidFill>
              </a:rPr>
              <a:t>качестве </a:t>
            </a:r>
            <a:r>
              <a:rPr lang="ru-RU" sz="1600" b="1" dirty="0">
                <a:solidFill>
                  <a:srgbClr val="C00000"/>
                </a:solidFill>
              </a:rPr>
              <a:t>основных задач</a:t>
            </a:r>
            <a:r>
              <a:rPr lang="ru-RU" sz="1600" dirty="0">
                <a:solidFill>
                  <a:srgbClr val="C00000"/>
                </a:solidFill>
              </a:rPr>
              <a:t> проекта были определены:</a:t>
            </a:r>
          </a:p>
          <a:p>
            <a:pPr marL="0" indent="0">
              <a:buNone/>
            </a:pPr>
            <a:r>
              <a:rPr lang="ru-RU" sz="1600" dirty="0">
                <a:solidFill>
                  <a:srgbClr val="C00000"/>
                </a:solidFill>
              </a:rPr>
              <a:t>-расширение представлений детей о Российской армии</a:t>
            </a:r>
          </a:p>
          <a:p>
            <a:pPr marL="0" indent="0">
              <a:buNone/>
            </a:pPr>
            <a:r>
              <a:rPr lang="ru-RU" sz="1600" dirty="0">
                <a:solidFill>
                  <a:srgbClr val="C00000"/>
                </a:solidFill>
              </a:rPr>
              <a:t>-воспитание чувства уважения к российскому воину, его силе и смелости</a:t>
            </a:r>
          </a:p>
          <a:p>
            <a:pPr marL="0" indent="0">
              <a:buNone/>
            </a:pPr>
            <a:r>
              <a:rPr lang="ru-RU" sz="1600" dirty="0">
                <a:solidFill>
                  <a:srgbClr val="C00000"/>
                </a:solidFill>
              </a:rPr>
              <a:t>-воспитание соревновательных качеств, чувства взаимовыручки, поддержки</a:t>
            </a:r>
          </a:p>
          <a:p>
            <a:pPr marL="0" indent="0">
              <a:buNone/>
            </a:pPr>
            <a:r>
              <a:rPr lang="ru-RU" sz="1600" dirty="0">
                <a:solidFill>
                  <a:srgbClr val="C00000"/>
                </a:solidFill>
              </a:rPr>
              <a:t>-обеспечение  высокой двигательной активности детей</a:t>
            </a:r>
          </a:p>
          <a:p>
            <a:pPr marL="0" indent="0">
              <a:buNone/>
            </a:pPr>
            <a:r>
              <a:rPr lang="ru-RU" sz="1600" dirty="0">
                <a:solidFill>
                  <a:srgbClr val="C00000"/>
                </a:solidFill>
              </a:rPr>
              <a:t>-организация работы с родителями по привлечению их к патриотическому воспитанию детей в семье</a:t>
            </a:r>
          </a:p>
          <a:p>
            <a:pPr marL="0" indent="0">
              <a:buNone/>
            </a:pPr>
            <a:r>
              <a:rPr lang="ru-RU" sz="1600" dirty="0">
                <a:solidFill>
                  <a:srgbClr val="C00000"/>
                </a:solidFill>
              </a:rPr>
              <a:t>-создание атмосферы доброжелательности, потребности коллективного общения, дружеского состязания и удовольствия</a:t>
            </a:r>
          </a:p>
          <a:p>
            <a:pPr marL="0" indent="0">
              <a:buNone/>
            </a:pPr>
            <a:r>
              <a:rPr lang="ru-RU" sz="1600" dirty="0">
                <a:solidFill>
                  <a:srgbClr val="C00000"/>
                </a:solidFill>
              </a:rPr>
              <a:t> -пропаганда здорового образа жизни.</a:t>
            </a:r>
          </a:p>
          <a:p>
            <a:pPr marL="0" indent="0">
              <a:buNone/>
            </a:pPr>
            <a:r>
              <a:rPr lang="ru-RU" sz="1600" dirty="0">
                <a:solidFill>
                  <a:srgbClr val="C00000"/>
                </a:solidFill>
              </a:rPr>
              <a:t> </a:t>
            </a:r>
          </a:p>
          <a:p>
            <a:endParaRPr lang="ru-RU" sz="1600" dirty="0"/>
          </a:p>
        </p:txBody>
      </p:sp>
    </p:spTree>
    <p:extLst>
      <p:ext uri="{BB962C8B-B14F-4D97-AF65-F5344CB8AC3E}">
        <p14:creationId xmlns="" xmlns:p14="http://schemas.microsoft.com/office/powerpoint/2010/main" val="40272791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  <a:solidFill>
            <a:schemeClr val="accent6">
              <a:lumMod val="40000"/>
              <a:lumOff val="60000"/>
            </a:schemeClr>
          </a:solidFill>
          <a:ln>
            <a:solidFill>
              <a:srgbClr val="FF0000"/>
            </a:solidFill>
          </a:ln>
          <a:effectLst>
            <a:glow rad="228600">
              <a:schemeClr val="accent4">
                <a:satMod val="175000"/>
                <a:alpha val="40000"/>
              </a:schemeClr>
            </a:glow>
            <a:reflection blurRad="6350" stA="50000" endA="300" endPos="55000" dir="5400000" sy="-100000" algn="bl" rotWithShape="0"/>
          </a:effectLst>
        </p:spPr>
        <p:txBody>
          <a:bodyPr>
            <a:normAutofit fontScale="90000"/>
          </a:bodyPr>
          <a:lstStyle/>
          <a:p>
            <a:r>
              <a:rPr lang="ru-RU" sz="2800" b="1" i="1" dirty="0">
                <a:solidFill>
                  <a:srgbClr val="FF0000"/>
                </a:solidFill>
              </a:rPr>
              <a:t>Патриотический проект «Игра Зарница»</a:t>
            </a:r>
            <a:br>
              <a:rPr lang="ru-RU" sz="2800" b="1" i="1" dirty="0">
                <a:solidFill>
                  <a:srgbClr val="FF0000"/>
                </a:solidFill>
              </a:rPr>
            </a:br>
            <a:endParaRPr lang="ru-RU" sz="2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marL="0" indent="0">
              <a:buNone/>
            </a:pPr>
            <a:r>
              <a:rPr lang="ru-RU" sz="1600" b="1" dirty="0">
                <a:solidFill>
                  <a:srgbClr val="C00000"/>
                </a:solidFill>
              </a:rPr>
              <a:t>Ожидаемые результаты:</a:t>
            </a:r>
            <a:endParaRPr lang="ru-RU" sz="1600" dirty="0">
              <a:solidFill>
                <a:srgbClr val="C00000"/>
              </a:solidFill>
            </a:endParaRPr>
          </a:p>
          <a:p>
            <a:r>
              <a:rPr lang="ru-RU" sz="1600" dirty="0">
                <a:solidFill>
                  <a:srgbClr val="C00000"/>
                </a:solidFill>
              </a:rPr>
              <a:t>-повышение чувства патриотизма у  детей: любовь к родине, уважение к защитникам Отечества</a:t>
            </a:r>
          </a:p>
          <a:p>
            <a:r>
              <a:rPr lang="ru-RU" sz="1600" dirty="0">
                <a:solidFill>
                  <a:srgbClr val="C00000"/>
                </a:solidFill>
              </a:rPr>
              <a:t>- укрепление сотрудничества с родителями в военно-патриотическом  воспитании детей </a:t>
            </a:r>
          </a:p>
          <a:p>
            <a:r>
              <a:rPr lang="ru-RU" sz="1600" dirty="0">
                <a:solidFill>
                  <a:srgbClr val="C00000"/>
                </a:solidFill>
              </a:rPr>
              <a:t>-приобщение детей и родителей к здоровому образу жизни</a:t>
            </a:r>
          </a:p>
          <a:p>
            <a:r>
              <a:rPr lang="ru-RU" sz="1600" dirty="0">
                <a:solidFill>
                  <a:srgbClr val="C00000"/>
                </a:solidFill>
              </a:rPr>
              <a:t>-создание активизирующей предметной среды в ДОУ.</a:t>
            </a:r>
          </a:p>
          <a:p>
            <a:r>
              <a:rPr lang="ru-RU" sz="1600" dirty="0">
                <a:solidFill>
                  <a:srgbClr val="C00000"/>
                </a:solidFill>
              </a:rPr>
              <a:t> </a:t>
            </a:r>
          </a:p>
          <a:p>
            <a:pPr marL="0" indent="0">
              <a:buNone/>
            </a:pPr>
            <a:r>
              <a:rPr lang="ru-RU" sz="1600" b="1" dirty="0">
                <a:solidFill>
                  <a:srgbClr val="C00000"/>
                </a:solidFill>
              </a:rPr>
              <a:t>Этапы реализации проекта:</a:t>
            </a:r>
            <a:endParaRPr lang="ru-RU" sz="1600" dirty="0">
              <a:solidFill>
                <a:srgbClr val="C00000"/>
              </a:solidFill>
            </a:endParaRPr>
          </a:p>
          <a:p>
            <a:r>
              <a:rPr lang="ru-RU" sz="1600" dirty="0">
                <a:solidFill>
                  <a:srgbClr val="C00000"/>
                </a:solidFill>
              </a:rPr>
              <a:t>Проект осуществляется в несколько этапов:</a:t>
            </a:r>
          </a:p>
          <a:p>
            <a:r>
              <a:rPr lang="ru-RU" sz="1600" dirty="0">
                <a:solidFill>
                  <a:srgbClr val="C00000"/>
                </a:solidFill>
              </a:rPr>
              <a:t>-организационно-подготовительный </a:t>
            </a:r>
          </a:p>
          <a:p>
            <a:r>
              <a:rPr lang="ru-RU" sz="1600" dirty="0">
                <a:solidFill>
                  <a:srgbClr val="C00000"/>
                </a:solidFill>
              </a:rPr>
              <a:t>-основной</a:t>
            </a:r>
          </a:p>
          <a:p>
            <a:r>
              <a:rPr lang="ru-RU" sz="1600" dirty="0">
                <a:solidFill>
                  <a:srgbClr val="C00000"/>
                </a:solidFill>
              </a:rPr>
              <a:t>-итоговый (результативный)</a:t>
            </a:r>
          </a:p>
          <a:p>
            <a:r>
              <a:rPr lang="ru-RU" sz="1600" dirty="0">
                <a:solidFill>
                  <a:srgbClr val="C00000"/>
                </a:solidFill>
              </a:rPr>
              <a:t>На организационно-подготовительном этапе были обозначены : проблема и тема будущего проекта, поставлена цель и определены основные задачи, разработано положение о смотре-конкурсе чтецов (приложение №1), тематическое меню, схемы маршрутов.  </a:t>
            </a:r>
          </a:p>
          <a:p>
            <a:r>
              <a:rPr lang="ru-RU" sz="1600" dirty="0"/>
              <a:t> 	</a:t>
            </a:r>
          </a:p>
        </p:txBody>
      </p:sp>
    </p:spTree>
    <p:extLst>
      <p:ext uri="{BB962C8B-B14F-4D97-AF65-F5344CB8AC3E}">
        <p14:creationId xmlns="" xmlns:p14="http://schemas.microsoft.com/office/powerpoint/2010/main" val="32731455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94122"/>
          </a:xfrm>
          <a:solidFill>
            <a:schemeClr val="accent6">
              <a:lumMod val="40000"/>
              <a:lumOff val="60000"/>
            </a:schemeClr>
          </a:solidFill>
          <a:ln>
            <a:solidFill>
              <a:srgbClr val="FF0000"/>
            </a:solidFill>
          </a:ln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txBody>
          <a:bodyPr>
            <a:normAutofit fontScale="90000"/>
          </a:bodyPr>
          <a:lstStyle/>
          <a:p>
            <a:r>
              <a:rPr lang="ru-RU" b="1" i="1" dirty="0" smtClean="0">
                <a:solidFill>
                  <a:srgbClr val="FF0000"/>
                </a:solidFill>
              </a:rPr>
              <a:t/>
            </a:r>
            <a:br>
              <a:rPr lang="ru-RU" b="1" i="1" dirty="0" smtClean="0">
                <a:solidFill>
                  <a:srgbClr val="FF0000"/>
                </a:solidFill>
              </a:rPr>
            </a:br>
            <a:r>
              <a:rPr lang="ru-RU" sz="2700" b="1" i="1" dirty="0" smtClean="0">
                <a:solidFill>
                  <a:srgbClr val="FF0000"/>
                </a:solidFill>
              </a:rPr>
              <a:t>Патриотический </a:t>
            </a:r>
            <a:r>
              <a:rPr lang="ru-RU" sz="2700" b="1" i="1" dirty="0">
                <a:solidFill>
                  <a:srgbClr val="FF0000"/>
                </a:solidFill>
              </a:rPr>
              <a:t>проект «Игра Зарница»</a:t>
            </a:r>
            <a:br>
              <a:rPr lang="ru-RU" sz="2700" b="1" i="1" dirty="0">
                <a:solidFill>
                  <a:srgbClr val="FF0000"/>
                </a:solidFill>
              </a:rPr>
            </a:br>
            <a:endParaRPr lang="ru-RU" sz="27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0" indent="0">
              <a:buNone/>
            </a:pPr>
            <a:endParaRPr lang="ru-RU" sz="1700" dirty="0" smtClean="0">
              <a:solidFill>
                <a:srgbClr val="C00000"/>
              </a:solidFill>
            </a:endParaRPr>
          </a:p>
          <a:p>
            <a:pPr marL="0" indent="0">
              <a:buNone/>
            </a:pPr>
            <a:r>
              <a:rPr lang="ru-RU" sz="1700" dirty="0" smtClean="0">
                <a:solidFill>
                  <a:srgbClr val="C00000"/>
                </a:solidFill>
              </a:rPr>
              <a:t>С </a:t>
            </a:r>
            <a:r>
              <a:rPr lang="ru-RU" sz="1700" dirty="0">
                <a:solidFill>
                  <a:srgbClr val="C00000"/>
                </a:solidFill>
              </a:rPr>
              <a:t>детьми были проведены конкурсы чтецов стихотворений об армии, воинской службе, спортивные конкурсы (самый меткий, самый ловкий), смотр  плакатов: « Я и мой папа», «23 февраля»; организованы выставки книг на тему «Патриотическое воспитание детей»; выставки детского творчества детей. Формированию у детей любви к Родине, уважения к Российской армии и солдату способствовала также художественная деятельность. Кроме того дети разучивали песни ( «Бравые солдаты», « Бескозырка белая», «Мой папа», « Мы солдаты»  т. д.), учили маршировать. Педагогами были разработаны  комплексы утренней гимнастики «Мы моряки», « Весёлая гимнастика», «Мы - военные лётчики». Во время непосредственно- образовательной деятельности знакомили детей с воинскими званиями, родами войск, изучали художественную литературу, разучивали стихотворения (к конкурсу чтецов), шла подготовка к смотру – конкурсу « Парад войск». Во время непосредственно- образовательной деятельности по рисованию дошкольники отражали свою позицию в рисунках «Мир глазами ребёнка». </a:t>
            </a:r>
          </a:p>
          <a:p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1712452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94122"/>
          </a:xfrm>
          <a:solidFill>
            <a:schemeClr val="accent6">
              <a:lumMod val="40000"/>
              <a:lumOff val="60000"/>
            </a:schemeClr>
          </a:solidFill>
          <a:ln>
            <a:solidFill>
              <a:srgbClr val="FF0000"/>
            </a:solidFill>
          </a:ln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txBody>
          <a:bodyPr>
            <a:normAutofit fontScale="90000"/>
          </a:bodyPr>
          <a:lstStyle/>
          <a:p>
            <a:r>
              <a:rPr lang="ru-RU" b="1" i="1" dirty="0" smtClean="0">
                <a:solidFill>
                  <a:srgbClr val="FF0000"/>
                </a:solidFill>
              </a:rPr>
              <a:t/>
            </a:r>
            <a:br>
              <a:rPr lang="ru-RU" b="1" i="1" dirty="0" smtClean="0">
                <a:solidFill>
                  <a:srgbClr val="FF0000"/>
                </a:solidFill>
              </a:rPr>
            </a:br>
            <a:r>
              <a:rPr lang="ru-RU" sz="3100" b="1" i="1" dirty="0" smtClean="0">
                <a:solidFill>
                  <a:srgbClr val="FF0000"/>
                </a:solidFill>
              </a:rPr>
              <a:t>Патриотический </a:t>
            </a:r>
            <a:r>
              <a:rPr lang="ru-RU" sz="3100" b="1" i="1" dirty="0">
                <a:solidFill>
                  <a:srgbClr val="FF0000"/>
                </a:solidFill>
              </a:rPr>
              <a:t>проект «Игра Зарница»</a:t>
            </a:r>
            <a:br>
              <a:rPr lang="ru-RU" sz="3100" b="1" i="1" dirty="0">
                <a:solidFill>
                  <a:srgbClr val="FF0000"/>
                </a:solidFill>
              </a:rPr>
            </a:br>
            <a:endParaRPr lang="ru-RU" sz="31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indent="0">
              <a:lnSpc>
                <a:spcPct val="150000"/>
              </a:lnSpc>
              <a:spcAft>
                <a:spcPts val="0"/>
              </a:spcAft>
              <a:buNone/>
            </a:pPr>
            <a:r>
              <a:rPr lang="ru-RU" sz="1600" dirty="0">
                <a:solidFill>
                  <a:srgbClr val="C00000"/>
                </a:solidFill>
                <a:latin typeface="Times New Roman"/>
                <a:ea typeface="Times New Roman"/>
              </a:rPr>
              <a:t>Родители  воспитанников шили военные  костюмы и  готовили атрибуты к игре «Зарница»: пилотки,  флаги,  знаки  различия, эмблемы,  гранаты, макеты танков, «мины» и т.д.).</a:t>
            </a:r>
          </a:p>
          <a:p>
            <a:pPr marL="0" indent="0">
              <a:lnSpc>
                <a:spcPct val="150000"/>
              </a:lnSpc>
              <a:spcAft>
                <a:spcPts val="0"/>
              </a:spcAft>
              <a:buNone/>
            </a:pPr>
            <a:r>
              <a:rPr lang="ru-RU" sz="1600" dirty="0">
                <a:solidFill>
                  <a:srgbClr val="C00000"/>
                </a:solidFill>
                <a:latin typeface="Times New Roman"/>
                <a:ea typeface="Times New Roman"/>
              </a:rPr>
              <a:t>Основной этап предусматривал проведение непосредственно игры « Зарница», в которой родители принимали активное участие, что способствовало созданию  благоприятной эмоциональной обстановки, психологическому сближению детей и родителей.  Ведь для ребёнка нет ничего лучше, чем поиграть вместе с папой  и мамой, продемонстрировать им свою силу и ловкость, умения.</a:t>
            </a:r>
          </a:p>
          <a:p>
            <a:pPr indent="0">
              <a:lnSpc>
                <a:spcPct val="150000"/>
              </a:lnSpc>
              <a:spcAft>
                <a:spcPts val="0"/>
              </a:spcAft>
              <a:buNone/>
            </a:pPr>
            <a:r>
              <a:rPr lang="ru-RU" sz="1600" dirty="0">
                <a:solidFill>
                  <a:srgbClr val="C00000"/>
                </a:solidFill>
                <a:latin typeface="Times New Roman"/>
                <a:ea typeface="Times New Roman"/>
              </a:rPr>
              <a:t>Участие детей старшего дошкольного возраста в « Смотре строевой песни» являлось  подготовительным этапом при подготовке к игре « Зарница». Всё это послужило серьёзной мотивацией для проведения игры</a:t>
            </a:r>
            <a:r>
              <a:rPr lang="ru-RU" sz="1600" dirty="0" smtClean="0">
                <a:solidFill>
                  <a:srgbClr val="C00000"/>
                </a:solidFill>
                <a:latin typeface="Times New Roman"/>
                <a:ea typeface="Times New Roman"/>
              </a:rPr>
              <a:t>.</a:t>
            </a:r>
            <a:endParaRPr lang="ru-RU" sz="1600" dirty="0">
              <a:solidFill>
                <a:srgbClr val="C00000"/>
              </a:solidFill>
              <a:latin typeface="Times New Roman"/>
              <a:ea typeface="Times New Roman"/>
            </a:endParaRPr>
          </a:p>
          <a:p>
            <a:pPr marL="0" indent="0">
              <a:lnSpc>
                <a:spcPct val="150000"/>
              </a:lnSpc>
              <a:spcAft>
                <a:spcPts val="0"/>
              </a:spcAft>
              <a:buNone/>
            </a:pPr>
            <a:r>
              <a:rPr lang="ru-RU" sz="1600" dirty="0">
                <a:latin typeface="Times New Roman"/>
                <a:ea typeface="Times New Roman"/>
              </a:rPr>
              <a:t> </a:t>
            </a:r>
            <a:endParaRPr lang="ru-RU" sz="1600" dirty="0">
              <a:effectLst/>
              <a:latin typeface="Times New Roman"/>
              <a:ea typeface="Times New Roman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9033602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1143000"/>
          </a:xfrm>
          <a:solidFill>
            <a:schemeClr val="accent6">
              <a:lumMod val="40000"/>
              <a:lumOff val="60000"/>
            </a:schemeClr>
          </a:solidFill>
          <a:ln>
            <a:solidFill>
              <a:srgbClr val="FF0000"/>
            </a:solidFill>
          </a:ln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txBody>
          <a:bodyPr>
            <a:normAutofit/>
          </a:bodyPr>
          <a:lstStyle/>
          <a:p>
            <a:r>
              <a:rPr lang="ru-RU" sz="2800" b="1" i="1" dirty="0" smtClean="0">
                <a:solidFill>
                  <a:srgbClr val="FF0000"/>
                </a:solidFill>
              </a:rPr>
              <a:t>Моя педагогическая  концепция</a:t>
            </a:r>
            <a:endParaRPr lang="ru-RU" sz="2800" b="1" i="1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 fontScale="92500" lnSpcReduction="20000"/>
          </a:bodyPr>
          <a:lstStyle/>
          <a:p>
            <a:pPr marL="0" indent="0" algn="ctr">
              <a:buNone/>
            </a:pPr>
            <a:r>
              <a:rPr lang="ru-RU" sz="1900" b="1" i="1" dirty="0">
                <a:solidFill>
                  <a:srgbClr val="C00000"/>
                </a:solidFill>
              </a:rPr>
              <a:t> </a:t>
            </a:r>
            <a:r>
              <a:rPr lang="ru-RU" sz="1900" b="1" i="1" dirty="0">
                <a:solidFill>
                  <a:srgbClr val="7030A0"/>
                </a:solidFill>
              </a:rPr>
              <a:t>«Сердце отдаю детям»</a:t>
            </a:r>
          </a:p>
          <a:p>
            <a:pPr marL="0" indent="0" algn="ctr">
              <a:buNone/>
            </a:pPr>
            <a:r>
              <a:rPr lang="ru-RU" sz="1900" b="1" i="1" dirty="0">
                <a:solidFill>
                  <a:srgbClr val="7030A0"/>
                </a:solidFill>
              </a:rPr>
              <a:t>                                                                                                              </a:t>
            </a:r>
            <a:r>
              <a:rPr lang="ru-RU" sz="1600" b="1" i="1" dirty="0" err="1">
                <a:solidFill>
                  <a:srgbClr val="7030A0"/>
                </a:solidFill>
              </a:rPr>
              <a:t>В.А.Сухомлинский</a:t>
            </a:r>
            <a:r>
              <a:rPr lang="ru-RU" sz="1600" b="1" i="1" dirty="0">
                <a:solidFill>
                  <a:srgbClr val="7030A0"/>
                </a:solidFill>
              </a:rPr>
              <a:t>.</a:t>
            </a:r>
            <a:endParaRPr lang="ru-RU" sz="1600" b="1" i="1" dirty="0" smtClean="0">
              <a:solidFill>
                <a:srgbClr val="002060"/>
              </a:solidFill>
            </a:endParaRPr>
          </a:p>
          <a:p>
            <a:pPr marL="0" indent="0">
              <a:buNone/>
            </a:pPr>
            <a:r>
              <a:rPr lang="ru-RU" sz="1600" b="1" i="1" dirty="0" smtClean="0">
                <a:solidFill>
                  <a:srgbClr val="002060"/>
                </a:solidFill>
              </a:rPr>
              <a:t> </a:t>
            </a:r>
            <a:r>
              <a:rPr lang="ru-RU" sz="1600" b="1" i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От того, кто будет воспитывать ребенка, зависит его будущее, его </a:t>
            </a:r>
            <a:r>
              <a:rPr lang="ru-RU" sz="1600" b="1" i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мировоззрение, вся его дальнейшая жизнь. </a:t>
            </a:r>
            <a:r>
              <a:rPr lang="ru-RU" sz="1600" b="1" i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Воспитатель в детском саду- состояние души. Он дарит детям тепло своего сердца. Работа воспитателя-призвание, способность не считаться со своими </a:t>
            </a:r>
            <a:r>
              <a:rPr lang="ru-RU" sz="1600" b="1" i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проблемами, </a:t>
            </a:r>
            <a:r>
              <a:rPr lang="ru-RU" sz="1600" b="1" i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 своим временем и </a:t>
            </a:r>
            <a:r>
              <a:rPr lang="ru-RU" sz="1600" b="1" i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видеть </a:t>
            </a:r>
            <a:r>
              <a:rPr lang="ru-RU" sz="1600" b="1" i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 этом </a:t>
            </a:r>
            <a:r>
              <a:rPr lang="ru-RU" sz="1600" b="1" i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свет. Я </a:t>
            </a:r>
            <a:r>
              <a:rPr lang="ru-RU" sz="1600" b="1" i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считаю свою работу призванием.</a:t>
            </a:r>
          </a:p>
          <a:p>
            <a:pPr marL="0" indent="0">
              <a:buNone/>
            </a:pPr>
            <a:r>
              <a:rPr lang="ru-RU" sz="1600" b="1" i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В современном мире педагог должен не преподносить детям готовые истины, а учить эти истины находить. Я стараюсь развивать в детях потребность трудиться, добиваться успехов своим трудом. Мне очень </a:t>
            </a:r>
            <a:r>
              <a:rPr lang="ru-RU" sz="1600" b="1" i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хочется, </a:t>
            </a:r>
            <a:r>
              <a:rPr lang="ru-RU" sz="1600" b="1" i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чтобы дети моей группы приобрели способность развиваться самостоятельно, без помощи взрослого. Для этого я стараюсь  подобрать соответствующие </a:t>
            </a:r>
            <a:r>
              <a:rPr lang="ru-RU" sz="1600" b="1" i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технологии, методы и приемы. </a:t>
            </a:r>
          </a:p>
          <a:p>
            <a:pPr marL="0" indent="0" algn="ctr">
              <a:buNone/>
            </a:pPr>
            <a:r>
              <a:rPr lang="ru-RU" sz="1500" b="1" i="1" dirty="0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                                                            «Дети должны жить в мире красоты, игры,</a:t>
            </a:r>
          </a:p>
          <a:p>
            <a:pPr marL="0" indent="0" algn="ctr">
              <a:buNone/>
            </a:pPr>
            <a:r>
              <a:rPr lang="ru-RU" sz="1500" b="1" i="1" dirty="0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                                                       </a:t>
            </a:r>
            <a:r>
              <a:rPr lang="ru-RU" sz="1500" b="1" i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сказки, музыки, рисунка, фантазии, творчества»                                                             </a:t>
            </a:r>
          </a:p>
          <a:p>
            <a:pPr marL="0" indent="0">
              <a:buNone/>
            </a:pPr>
            <a:r>
              <a:rPr lang="ru-RU" sz="1500" b="1" i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500" b="1" i="1" dirty="0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                                                                                                                                         </a:t>
            </a:r>
            <a:r>
              <a:rPr lang="ru-RU" sz="1500" b="1" i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						</a:t>
            </a:r>
            <a:r>
              <a:rPr lang="ru-RU" sz="1500" b="1" i="1" dirty="0" err="1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В.А.Сухомлинский</a:t>
            </a:r>
            <a:r>
              <a:rPr lang="ru-RU" sz="1600" b="1" i="1" dirty="0">
                <a:solidFill>
                  <a:srgbClr val="7030A0"/>
                </a:solidFill>
              </a:rPr>
              <a:t>.</a:t>
            </a:r>
            <a:r>
              <a:rPr lang="ru-RU" sz="1600" b="1" i="1" dirty="0" smtClean="0">
                <a:solidFill>
                  <a:srgbClr val="7030A0"/>
                </a:solidFill>
              </a:rPr>
              <a:t>                                                                         </a:t>
            </a:r>
            <a:r>
              <a:rPr lang="ru-RU" sz="1600" b="1" i="1" dirty="0" smtClean="0">
                <a:solidFill>
                  <a:srgbClr val="002060"/>
                </a:solidFill>
              </a:rPr>
              <a:t>					</a:t>
            </a:r>
            <a:endParaRPr lang="ru-RU" sz="1600" b="1" i="1" dirty="0">
              <a:solidFill>
                <a:srgbClr val="002060"/>
              </a:solidFill>
            </a:endParaRPr>
          </a:p>
          <a:p>
            <a:pPr marL="0" indent="0">
              <a:buNone/>
            </a:pPr>
            <a:r>
              <a:rPr lang="ru-RU" sz="1600" b="1" i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Я стараюсь создать все условия для гармоничного развития </a:t>
            </a:r>
            <a:r>
              <a:rPr lang="ru-RU" sz="1600" b="1" i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детей </a:t>
            </a:r>
            <a:r>
              <a:rPr lang="ru-RU" sz="1600" b="1" i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своей группы.</a:t>
            </a:r>
            <a:endParaRPr lang="ru-RU" sz="1600" b="1" i="1" dirty="0" smtClean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6383747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accent6">
              <a:lumMod val="40000"/>
              <a:lumOff val="60000"/>
            </a:schemeClr>
          </a:solidFill>
          <a:ln>
            <a:solidFill>
              <a:srgbClr val="FF0000"/>
            </a:solidFill>
          </a:ln>
          <a:effectLst>
            <a:glow rad="139700">
              <a:schemeClr val="accent5">
                <a:satMod val="175000"/>
                <a:alpha val="40000"/>
              </a:schemeClr>
            </a:glow>
          </a:effectLst>
        </p:spPr>
        <p:txBody>
          <a:bodyPr>
            <a:normAutofit fontScale="90000"/>
          </a:bodyPr>
          <a:lstStyle/>
          <a:p>
            <a:r>
              <a:rPr lang="ru-RU" sz="2800" b="1" i="1" dirty="0" smtClean="0">
                <a:solidFill>
                  <a:srgbClr val="FF0000"/>
                </a:solidFill>
              </a:rPr>
              <a:t/>
            </a:r>
            <a:br>
              <a:rPr lang="ru-RU" sz="2800" b="1" i="1" dirty="0" smtClean="0">
                <a:solidFill>
                  <a:srgbClr val="FF0000"/>
                </a:solidFill>
              </a:rPr>
            </a:br>
            <a:r>
              <a:rPr lang="ru-RU" sz="2800" b="1" i="1" dirty="0" smtClean="0">
                <a:solidFill>
                  <a:srgbClr val="FF0000"/>
                </a:solidFill>
              </a:rPr>
              <a:t>Патриотический </a:t>
            </a:r>
            <a:r>
              <a:rPr lang="ru-RU" sz="2800" b="1" i="1" dirty="0">
                <a:solidFill>
                  <a:srgbClr val="FF0000"/>
                </a:solidFill>
              </a:rPr>
              <a:t>проект «Игра Зарница»</a:t>
            </a:r>
            <a:br>
              <a:rPr lang="ru-RU" sz="2800" b="1" i="1" dirty="0">
                <a:solidFill>
                  <a:srgbClr val="FF0000"/>
                </a:solidFill>
              </a:rPr>
            </a:br>
            <a:endParaRPr lang="ru-RU" sz="2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772816"/>
            <a:ext cx="8229600" cy="4713387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683568" y="1916832"/>
            <a:ext cx="7776864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>
              <a:solidFill>
                <a:srgbClr val="C00000"/>
              </a:solidFill>
            </a:endParaRPr>
          </a:p>
          <a:p>
            <a:r>
              <a:rPr lang="ru-RU" dirty="0" smtClean="0">
                <a:solidFill>
                  <a:srgbClr val="C00000"/>
                </a:solidFill>
              </a:rPr>
              <a:t>И </a:t>
            </a:r>
            <a:r>
              <a:rPr lang="ru-RU" dirty="0">
                <a:solidFill>
                  <a:srgbClr val="C00000"/>
                </a:solidFill>
              </a:rPr>
              <a:t>на </a:t>
            </a:r>
            <a:r>
              <a:rPr lang="ru-RU" dirty="0" smtClean="0">
                <a:solidFill>
                  <a:srgbClr val="C00000"/>
                </a:solidFill>
              </a:rPr>
              <a:t>заключительном </a:t>
            </a:r>
            <a:r>
              <a:rPr lang="ru-RU" dirty="0">
                <a:solidFill>
                  <a:srgbClr val="C00000"/>
                </a:solidFill>
              </a:rPr>
              <a:t>этапе была организована игра «Зарница», которая проходила по заданному маршруту, по станциям: « бой с танками», «разведка», «минное поле», «мед. Санчасть», нахождение пакета документов и доставка в штаб.</a:t>
            </a:r>
          </a:p>
          <a:p>
            <a:r>
              <a:rPr lang="ru-RU" dirty="0">
                <a:solidFill>
                  <a:srgbClr val="C00000"/>
                </a:solidFill>
              </a:rPr>
              <a:t> 	Итогом игры было награждение участников в разных номинациях ( «лучший командир», «лучший снайпер», «лучший сапёр», награждение команды - победительницы, награждение самых активных  и творческих родителей</a:t>
            </a:r>
          </a:p>
          <a:p>
            <a:r>
              <a:rPr lang="ru-RU" dirty="0">
                <a:solidFill>
                  <a:srgbClr val="C00000"/>
                </a:solidFill>
              </a:rPr>
              <a:t> </a:t>
            </a:r>
          </a:p>
          <a:p>
            <a:r>
              <a:rPr lang="ru-RU" b="1" dirty="0">
                <a:solidFill>
                  <a:srgbClr val="C00000"/>
                </a:solidFill>
              </a:rPr>
              <a:t> </a:t>
            </a:r>
            <a:endParaRPr lang="ru-RU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4094899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  <a:solidFill>
            <a:schemeClr val="accent6">
              <a:lumMod val="40000"/>
              <a:lumOff val="60000"/>
            </a:schemeClr>
          </a:solidFill>
          <a:ln>
            <a:solidFill>
              <a:srgbClr val="FF0000"/>
            </a:solidFill>
          </a:ln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txBody>
          <a:bodyPr>
            <a:normAutofit/>
          </a:bodyPr>
          <a:lstStyle/>
          <a:p>
            <a:r>
              <a:rPr lang="ru-RU" sz="3200" b="1" i="1" dirty="0" smtClean="0">
                <a:solidFill>
                  <a:srgbClr val="FF0000"/>
                </a:solidFill>
              </a:rPr>
              <a:t>Сценарий игры «Зарница»</a:t>
            </a:r>
            <a:endParaRPr lang="ru-RU" sz="3200" b="1" i="1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 fontScale="32500" lnSpcReduction="20000"/>
          </a:bodyPr>
          <a:lstStyle/>
          <a:p>
            <a:pPr marL="0" indent="0">
              <a:buNone/>
            </a:pPr>
            <a:r>
              <a:rPr lang="ru-RU" dirty="0"/>
              <a:t> </a:t>
            </a:r>
          </a:p>
          <a:p>
            <a:pPr marL="0" indent="0">
              <a:buNone/>
            </a:pPr>
            <a:r>
              <a:rPr lang="ru-RU" sz="4300" b="1" dirty="0">
                <a:solidFill>
                  <a:srgbClr val="C00000"/>
                </a:solidFill>
              </a:rPr>
              <a:t>Распорядок дня:</a:t>
            </a:r>
          </a:p>
          <a:p>
            <a:pPr marL="0" indent="0">
              <a:buNone/>
            </a:pPr>
            <a:r>
              <a:rPr lang="ru-RU" sz="4300" dirty="0">
                <a:solidFill>
                  <a:srgbClr val="C00000"/>
                </a:solidFill>
              </a:rPr>
              <a:t> </a:t>
            </a:r>
          </a:p>
          <a:p>
            <a:pPr marL="0" indent="0">
              <a:buNone/>
            </a:pPr>
            <a:r>
              <a:rPr lang="ru-RU" sz="4300" dirty="0">
                <a:solidFill>
                  <a:srgbClr val="C00000"/>
                </a:solidFill>
              </a:rPr>
              <a:t>8-00 Утреннее  построение, готовность участников игры (амуниция, рюкзаки, костюмы, наличие атрибутов). Общая утренняя гимнастика.</a:t>
            </a:r>
          </a:p>
          <a:p>
            <a:pPr marL="0" indent="0">
              <a:buNone/>
            </a:pPr>
            <a:r>
              <a:rPr lang="ru-RU" sz="4300" dirty="0">
                <a:solidFill>
                  <a:srgbClr val="C00000"/>
                </a:solidFill>
              </a:rPr>
              <a:t>8-30 Завтрак молодого бойца </a:t>
            </a:r>
            <a:endParaRPr lang="ru-RU" sz="4300" dirty="0" smtClean="0">
              <a:solidFill>
                <a:srgbClr val="C00000"/>
              </a:solidFill>
            </a:endParaRPr>
          </a:p>
          <a:p>
            <a:pPr marL="0" indent="0">
              <a:buNone/>
            </a:pPr>
            <a:r>
              <a:rPr lang="ru-RU" sz="4300" dirty="0" smtClean="0">
                <a:solidFill>
                  <a:srgbClr val="C00000"/>
                </a:solidFill>
              </a:rPr>
              <a:t>9-15 </a:t>
            </a:r>
            <a:r>
              <a:rPr lang="ru-RU" sz="4300" dirty="0">
                <a:solidFill>
                  <a:srgbClr val="C00000"/>
                </a:solidFill>
              </a:rPr>
              <a:t>Смотр- конкурс «Строевой песни».</a:t>
            </a:r>
          </a:p>
          <a:p>
            <a:pPr marL="0" indent="0">
              <a:buNone/>
            </a:pPr>
            <a:r>
              <a:rPr lang="ru-RU" sz="4300" dirty="0">
                <a:solidFill>
                  <a:srgbClr val="C00000"/>
                </a:solidFill>
              </a:rPr>
              <a:t>10-00 Игра «Зарница» (проводится на улице).</a:t>
            </a:r>
          </a:p>
          <a:p>
            <a:pPr marL="0" indent="0">
              <a:buNone/>
            </a:pPr>
            <a:r>
              <a:rPr lang="ru-RU" sz="4300" dirty="0">
                <a:solidFill>
                  <a:srgbClr val="C00000"/>
                </a:solidFill>
              </a:rPr>
              <a:t>11-00 Подведение итогов, награждение.</a:t>
            </a:r>
          </a:p>
          <a:p>
            <a:pPr marL="0" indent="0">
              <a:buNone/>
            </a:pPr>
            <a:r>
              <a:rPr lang="ru-RU" sz="4300" b="1" dirty="0" smtClean="0">
                <a:solidFill>
                  <a:srgbClr val="C00000"/>
                </a:solidFill>
              </a:rPr>
              <a:t>Программа </a:t>
            </a:r>
            <a:r>
              <a:rPr lang="ru-RU" sz="4300" b="1" dirty="0">
                <a:solidFill>
                  <a:srgbClr val="C00000"/>
                </a:solidFill>
              </a:rPr>
              <a:t>игры « Зарница»:</a:t>
            </a:r>
            <a:endParaRPr lang="ru-RU" sz="4300" dirty="0">
              <a:solidFill>
                <a:srgbClr val="C00000"/>
              </a:solidFill>
            </a:endParaRPr>
          </a:p>
          <a:p>
            <a:pPr marL="0" indent="0">
              <a:buNone/>
            </a:pPr>
            <a:r>
              <a:rPr lang="ru-RU" sz="4300" dirty="0">
                <a:solidFill>
                  <a:srgbClr val="C00000"/>
                </a:solidFill>
              </a:rPr>
              <a:t> </a:t>
            </a:r>
          </a:p>
          <a:p>
            <a:pPr marL="0" indent="0">
              <a:buNone/>
            </a:pPr>
            <a:r>
              <a:rPr lang="ru-RU" sz="4300" dirty="0">
                <a:solidFill>
                  <a:srgbClr val="C00000"/>
                </a:solidFill>
              </a:rPr>
              <a:t>1.Торжественное построение.</a:t>
            </a:r>
          </a:p>
          <a:p>
            <a:pPr marL="0" indent="0">
              <a:buNone/>
            </a:pPr>
            <a:r>
              <a:rPr lang="ru-RU" sz="4300" dirty="0">
                <a:solidFill>
                  <a:srgbClr val="C00000"/>
                </a:solidFill>
              </a:rPr>
              <a:t>Для торжественного открытия игры отряды строятся в шеренги.</a:t>
            </a:r>
          </a:p>
          <a:p>
            <a:pPr marL="0" indent="0">
              <a:buNone/>
            </a:pPr>
            <a:r>
              <a:rPr lang="ru-RU" sz="4300" dirty="0">
                <a:solidFill>
                  <a:srgbClr val="C00000"/>
                </a:solidFill>
              </a:rPr>
              <a:t>Командиры отрядов сдают рапорт главнокомандующему  соревнований.</a:t>
            </a:r>
          </a:p>
          <a:p>
            <a:pPr marL="0" indent="0">
              <a:buNone/>
            </a:pPr>
            <a:r>
              <a:rPr lang="ru-RU" sz="4300" dirty="0">
                <a:solidFill>
                  <a:srgbClr val="C00000"/>
                </a:solidFill>
              </a:rPr>
              <a:t>Форма рапорта:</a:t>
            </a:r>
          </a:p>
          <a:p>
            <a:pPr marL="0" indent="0">
              <a:buNone/>
            </a:pPr>
            <a:r>
              <a:rPr lang="ru-RU" sz="4300" dirty="0">
                <a:solidFill>
                  <a:srgbClr val="C00000"/>
                </a:solidFill>
              </a:rPr>
              <a:t>-Отряд, равняйсь! Смирно! Товарищ главнокомандующий, отряд-------- к проведению игры «Зарница» готов! Командир отряда------!</a:t>
            </a:r>
          </a:p>
          <a:p>
            <a:pPr marL="0" indent="0">
              <a:buNone/>
            </a:pPr>
            <a:r>
              <a:rPr lang="ru-RU" sz="4300" dirty="0">
                <a:solidFill>
                  <a:srgbClr val="C00000"/>
                </a:solidFill>
              </a:rPr>
              <a:t>Рапорт является первым конкурсом игры. Оценивается чёткость действий командира и команды. Конкурс оценивается  по 5-ти бальной системе.</a:t>
            </a:r>
          </a:p>
          <a:p>
            <a:pPr marL="0" indent="0">
              <a:buNone/>
            </a:pPr>
            <a:r>
              <a:rPr lang="ru-RU" sz="4300" dirty="0">
                <a:solidFill>
                  <a:srgbClr val="C00000"/>
                </a:solidFill>
              </a:rPr>
              <a:t>2.После сдачи рапорта командирами отрядов, главнокомандующий представляет почётных гостей, судейскую бригаду. Под звучание государственного гимна происходит  подъём флага, открытие игры « Зарница». Под государственный Гимн поднимается Флаг.</a:t>
            </a:r>
          </a:p>
          <a:p>
            <a:endParaRPr lang="ru-RU" sz="4000" dirty="0"/>
          </a:p>
        </p:txBody>
      </p:sp>
    </p:spTree>
    <p:extLst>
      <p:ext uri="{BB962C8B-B14F-4D97-AF65-F5344CB8AC3E}">
        <p14:creationId xmlns="" xmlns:p14="http://schemas.microsoft.com/office/powerpoint/2010/main" val="15889234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114"/>
          </a:xfrm>
          <a:solidFill>
            <a:schemeClr val="accent6">
              <a:lumMod val="40000"/>
              <a:lumOff val="60000"/>
            </a:schemeClr>
          </a:solidFill>
          <a:ln>
            <a:solidFill>
              <a:srgbClr val="FF0000"/>
            </a:solidFill>
          </a:ln>
          <a:effectLst>
            <a:glow rad="228600">
              <a:schemeClr val="accent4">
                <a:satMod val="175000"/>
                <a:alpha val="40000"/>
              </a:schemeClr>
            </a:glow>
            <a:reflection blurRad="6350" stA="50000" endA="300" endPos="55000" dir="5400000" sy="-100000" algn="bl" rotWithShape="0"/>
          </a:effectLst>
        </p:spPr>
        <p:txBody>
          <a:bodyPr>
            <a:normAutofit fontScale="90000"/>
          </a:bodyPr>
          <a:lstStyle/>
          <a:p>
            <a:r>
              <a:rPr lang="ru-RU" sz="2800" b="1" i="1" dirty="0" smtClean="0">
                <a:solidFill>
                  <a:srgbClr val="FF0000"/>
                </a:solidFill>
              </a:rPr>
              <a:t/>
            </a:r>
            <a:br>
              <a:rPr lang="ru-RU" sz="2800" b="1" i="1" dirty="0" smtClean="0">
                <a:solidFill>
                  <a:srgbClr val="FF0000"/>
                </a:solidFill>
              </a:rPr>
            </a:br>
            <a:r>
              <a:rPr lang="ru-RU" sz="2800" b="1" i="1" dirty="0" smtClean="0">
                <a:solidFill>
                  <a:srgbClr val="FF0000"/>
                </a:solidFill>
              </a:rPr>
              <a:t>Патриотический </a:t>
            </a:r>
            <a:r>
              <a:rPr lang="ru-RU" sz="2800" b="1" i="1" dirty="0">
                <a:solidFill>
                  <a:srgbClr val="FF0000"/>
                </a:solidFill>
              </a:rPr>
              <a:t>проект «Игра Зарница»</a:t>
            </a:r>
            <a:br>
              <a:rPr lang="ru-RU" sz="2800" b="1" i="1" dirty="0">
                <a:solidFill>
                  <a:srgbClr val="FF0000"/>
                </a:solidFill>
              </a:rPr>
            </a:br>
            <a:endParaRPr lang="ru-RU" sz="2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772816"/>
            <a:ext cx="8229600" cy="4525963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 fontScale="25000" lnSpcReduction="20000"/>
          </a:bodyPr>
          <a:lstStyle/>
          <a:p>
            <a:pPr marL="0" indent="0">
              <a:buNone/>
            </a:pPr>
            <a:r>
              <a:rPr lang="ru-RU" sz="6400" dirty="0">
                <a:solidFill>
                  <a:srgbClr val="C00000"/>
                </a:solidFill>
              </a:rPr>
              <a:t>3.Главнокомандующий вручает командирам отрядов маршрутные листы .</a:t>
            </a:r>
          </a:p>
          <a:p>
            <a:pPr marL="0" indent="0">
              <a:buNone/>
            </a:pPr>
            <a:r>
              <a:rPr lang="ru-RU" sz="6400" dirty="0">
                <a:solidFill>
                  <a:srgbClr val="C00000"/>
                </a:solidFill>
              </a:rPr>
              <a:t>4.Игра по станциям:</a:t>
            </a:r>
          </a:p>
          <a:p>
            <a:pPr marL="0" indent="0">
              <a:buNone/>
            </a:pPr>
            <a:r>
              <a:rPr lang="ru-RU" sz="6400" dirty="0">
                <a:solidFill>
                  <a:srgbClr val="C00000"/>
                </a:solidFill>
              </a:rPr>
              <a:t>- «Минное поле»: в кратчайшее время «саперы» должны обнаружить и «обезвредить» 6 «мин». Задание выполняется на время,</a:t>
            </a:r>
          </a:p>
          <a:p>
            <a:pPr marL="0" indent="0">
              <a:buNone/>
            </a:pPr>
            <a:r>
              <a:rPr lang="ru-RU" sz="6400" dirty="0">
                <a:solidFill>
                  <a:srgbClr val="C00000"/>
                </a:solidFill>
              </a:rPr>
              <a:t>- « Бой с танками»: снайперы должны 5-тью гранатами поразить  «танки» противника. «Танк» считается подбитым, если граната попала в «танк». Побеждает отряд, подбивший большее количество «танков»,</a:t>
            </a:r>
          </a:p>
          <a:p>
            <a:pPr marL="0" indent="0">
              <a:buNone/>
            </a:pPr>
            <a:r>
              <a:rPr lang="ru-RU" sz="6400" dirty="0">
                <a:solidFill>
                  <a:srgbClr val="C00000"/>
                </a:solidFill>
              </a:rPr>
              <a:t>- «Строевые упражнения»: учитывается правильное выполнение команд, </a:t>
            </a:r>
          </a:p>
          <a:p>
            <a:pPr marL="0" indent="0">
              <a:buNone/>
            </a:pPr>
            <a:r>
              <a:rPr lang="ru-RU" sz="6400" dirty="0">
                <a:solidFill>
                  <a:srgbClr val="C00000"/>
                </a:solidFill>
              </a:rPr>
              <a:t>-«Разведка»: группа разведчиков должна в кратчайший срок преодолеть полосу препятствий,</a:t>
            </a:r>
          </a:p>
          <a:p>
            <a:pPr marL="0" indent="0">
              <a:buNone/>
            </a:pPr>
            <a:r>
              <a:rPr lang="ru-RU" sz="6400" dirty="0">
                <a:solidFill>
                  <a:srgbClr val="C00000"/>
                </a:solidFill>
              </a:rPr>
              <a:t>- «Мед. санчасть»: группа медсестёр должна в кратчайший срок оказать помощь и эвакуировать пострадавших. Задание выполняется на время </a:t>
            </a:r>
          </a:p>
          <a:p>
            <a:pPr marL="0" indent="0">
              <a:buNone/>
            </a:pPr>
            <a:r>
              <a:rPr lang="ru-RU" sz="6400" dirty="0">
                <a:solidFill>
                  <a:srgbClr val="C00000"/>
                </a:solidFill>
              </a:rPr>
              <a:t>5. Нахождение пакета документов и доставка главнокомандующему. Победившей считается отряд, быстрее всех справившийся с </a:t>
            </a:r>
            <a:r>
              <a:rPr lang="ru-RU" sz="6400" dirty="0" smtClean="0">
                <a:solidFill>
                  <a:srgbClr val="C00000"/>
                </a:solidFill>
              </a:rPr>
              <a:t>заданием.6.Общее </a:t>
            </a:r>
            <a:r>
              <a:rPr lang="ru-RU" sz="6400" dirty="0">
                <a:solidFill>
                  <a:srgbClr val="C00000"/>
                </a:solidFill>
              </a:rPr>
              <a:t>построение отрядов, подведение итогов игры.</a:t>
            </a:r>
          </a:p>
          <a:p>
            <a:pPr marL="0" indent="0">
              <a:buNone/>
            </a:pPr>
            <a:r>
              <a:rPr lang="ru-RU" sz="6400" dirty="0">
                <a:solidFill>
                  <a:srgbClr val="C00000"/>
                </a:solidFill>
              </a:rPr>
              <a:t>7.Награждение участников и отличившихся родителей.</a:t>
            </a:r>
          </a:p>
          <a:p>
            <a:pPr marL="0" indent="0">
              <a:buNone/>
            </a:pPr>
            <a:r>
              <a:rPr lang="ru-RU" sz="6400" dirty="0">
                <a:solidFill>
                  <a:srgbClr val="C00000"/>
                </a:solidFill>
              </a:rPr>
              <a:t> </a:t>
            </a:r>
            <a:r>
              <a:rPr lang="ru-RU" dirty="0">
                <a:solidFill>
                  <a:srgbClr val="C00000"/>
                </a:solidFill>
              </a:rPr>
              <a:t> </a:t>
            </a:r>
          </a:p>
          <a:p>
            <a:pPr marL="0" indent="0">
              <a:buNone/>
            </a:pPr>
            <a:r>
              <a:rPr lang="ru-RU" dirty="0">
                <a:solidFill>
                  <a:srgbClr val="C00000"/>
                </a:solidFill>
              </a:rPr>
              <a:t> </a:t>
            </a:r>
          </a:p>
          <a:p>
            <a:pPr marL="0" indent="0">
              <a:buNone/>
            </a:pPr>
            <a:r>
              <a:rPr lang="ru-RU" dirty="0">
                <a:solidFill>
                  <a:srgbClr val="C00000"/>
                </a:solidFill>
              </a:rPr>
              <a:t> </a:t>
            </a:r>
          </a:p>
          <a:p>
            <a:pPr marL="0" indent="0">
              <a:buNone/>
            </a:pPr>
            <a:r>
              <a:rPr lang="ru-RU" dirty="0">
                <a:solidFill>
                  <a:srgbClr val="C00000"/>
                </a:solidFill>
              </a:rPr>
              <a:t> </a:t>
            </a:r>
          </a:p>
          <a:p>
            <a:pPr marL="0" indent="0">
              <a:buNone/>
            </a:pPr>
            <a:r>
              <a:rPr lang="ru-RU" dirty="0">
                <a:solidFill>
                  <a:srgbClr val="C00000"/>
                </a:solidFill>
              </a:rPr>
              <a:t> </a:t>
            </a:r>
          </a:p>
          <a:p>
            <a:pPr marL="0" indent="0">
              <a:buNone/>
            </a:pPr>
            <a:r>
              <a:rPr lang="ru-RU" dirty="0"/>
              <a:t> </a:t>
            </a:r>
          </a:p>
          <a:p>
            <a:pPr marL="0" indent="0">
              <a:buNone/>
            </a:pPr>
            <a:r>
              <a:rPr lang="ru-RU" dirty="0"/>
              <a:t> </a:t>
            </a:r>
          </a:p>
          <a:p>
            <a:r>
              <a:rPr lang="ru-RU" dirty="0"/>
              <a:t> </a:t>
            </a:r>
          </a:p>
          <a:p>
            <a:r>
              <a:rPr lang="ru-RU" dirty="0"/>
              <a:t> </a:t>
            </a:r>
          </a:p>
          <a:p>
            <a:r>
              <a:rPr lang="ru-RU" dirty="0"/>
              <a:t> </a:t>
            </a:r>
          </a:p>
          <a:p>
            <a:r>
              <a:rPr lang="ru-RU" dirty="0"/>
              <a:t> </a:t>
            </a:r>
          </a:p>
          <a:p>
            <a:r>
              <a:rPr lang="ru-RU" dirty="0"/>
              <a:t> </a:t>
            </a:r>
          </a:p>
          <a:p>
            <a:r>
              <a:rPr lang="ru-RU" dirty="0"/>
              <a:t> </a:t>
            </a:r>
          </a:p>
          <a:p>
            <a:r>
              <a:rPr lang="ru-RU" b="1" dirty="0"/>
              <a:t> </a:t>
            </a:r>
            <a:endParaRPr lang="ru-RU" dirty="0"/>
          </a:p>
          <a:p>
            <a:r>
              <a:rPr lang="ru-RU" b="1" dirty="0"/>
              <a:t> </a:t>
            </a:r>
            <a:endParaRPr lang="ru-RU" dirty="0"/>
          </a:p>
          <a:p>
            <a:r>
              <a:rPr lang="ru-RU" b="1" dirty="0"/>
              <a:t> </a:t>
            </a:r>
            <a:endParaRPr lang="ru-RU" dirty="0"/>
          </a:p>
          <a:p>
            <a:r>
              <a:rPr lang="ru-RU" b="1" dirty="0"/>
              <a:t> </a:t>
            </a:r>
            <a:endParaRPr lang="ru-RU" dirty="0"/>
          </a:p>
          <a:p>
            <a:r>
              <a:rPr lang="ru-RU" b="1" dirty="0"/>
              <a:t> </a:t>
            </a:r>
            <a:endParaRPr lang="ru-RU" dirty="0"/>
          </a:p>
          <a:p>
            <a:r>
              <a:rPr lang="ru-RU" b="1" dirty="0"/>
              <a:t> </a:t>
            </a:r>
            <a:endParaRPr lang="ru-RU" dirty="0"/>
          </a:p>
          <a:p>
            <a:r>
              <a:rPr lang="ru-RU" b="1" dirty="0"/>
              <a:t> </a:t>
            </a: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9929390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accent6">
              <a:lumMod val="40000"/>
              <a:lumOff val="60000"/>
            </a:schemeClr>
          </a:solidFill>
          <a:ln>
            <a:solidFill>
              <a:srgbClr val="FF0000"/>
            </a:solidFill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txBody>
          <a:bodyPr>
            <a:normAutofit/>
          </a:bodyPr>
          <a:lstStyle/>
          <a:p>
            <a:r>
              <a:rPr lang="ru-RU" sz="2800" b="1" i="1" dirty="0">
                <a:solidFill>
                  <a:srgbClr val="FF0000"/>
                </a:solidFill>
              </a:rPr>
              <a:t>Патриотический проект «Игра Зарница»</a:t>
            </a:r>
            <a:br>
              <a:rPr lang="ru-RU" sz="2800" b="1" i="1" dirty="0">
                <a:solidFill>
                  <a:srgbClr val="FF0000"/>
                </a:solidFill>
              </a:rPr>
            </a:br>
            <a:endParaRPr lang="ru-RU" sz="2800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082213">
            <a:off x="50827" y="1498970"/>
            <a:ext cx="3141791" cy="236099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39" y="1052736"/>
            <a:ext cx="3096473" cy="241935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929907">
            <a:off x="425699" y="3606686"/>
            <a:ext cx="3888695" cy="292227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76656" y="3472086"/>
            <a:ext cx="4367657" cy="326928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6" name="Picture 8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112864">
            <a:off x="5998359" y="1374143"/>
            <a:ext cx="2851544" cy="231474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403306731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accent6">
              <a:lumMod val="40000"/>
              <a:lumOff val="60000"/>
            </a:schemeClr>
          </a:solidFill>
          <a:ln>
            <a:solidFill>
              <a:srgbClr val="FF0000"/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>
            <a:normAutofit/>
          </a:bodyPr>
          <a:lstStyle/>
          <a:p>
            <a:r>
              <a:rPr lang="ru-RU" sz="2800" dirty="0" smtClean="0"/>
              <a:t> </a:t>
            </a:r>
            <a:r>
              <a:rPr lang="ru-RU" sz="2800" i="1" dirty="0">
                <a:solidFill>
                  <a:srgbClr val="FF0000"/>
                </a:solidFill>
              </a:rPr>
              <a:t>Обобщение личного педагогического опыта.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3845024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v"/>
            </a:pPr>
            <a:endParaRPr lang="ru-RU" sz="1600" dirty="0" smtClean="0">
              <a:solidFill>
                <a:srgbClr val="C00000"/>
              </a:solidFill>
            </a:endParaRPr>
          </a:p>
          <a:p>
            <a:pPr>
              <a:buFont typeface="Wingdings" panose="05000000000000000000" pitchFamily="2" charset="2"/>
              <a:buChar char="v"/>
            </a:pPr>
            <a:r>
              <a:rPr lang="ru-RU" sz="1600" dirty="0" smtClean="0">
                <a:solidFill>
                  <a:srgbClr val="C00000"/>
                </a:solidFill>
              </a:rPr>
              <a:t>В </a:t>
            </a:r>
            <a:r>
              <a:rPr lang="ru-RU" sz="1600" dirty="0">
                <a:solidFill>
                  <a:srgbClr val="C00000"/>
                </a:solidFill>
              </a:rPr>
              <a:t>рамках использования образовательных технологий в соавторстве с коллегами по ДОУ было разработано перспективное планирование «Опытно-экспериментальная деятельность в ДОУ» по четырём </a:t>
            </a:r>
            <a:r>
              <a:rPr lang="ru-RU" sz="1600" dirty="0" smtClean="0">
                <a:solidFill>
                  <a:srgbClr val="C00000"/>
                </a:solidFill>
              </a:rPr>
              <a:t>возрастам.» Участвовала в конкурсе «</a:t>
            </a:r>
            <a:r>
              <a:rPr lang="ru-RU" sz="1600" dirty="0" err="1" smtClean="0">
                <a:solidFill>
                  <a:srgbClr val="C00000"/>
                </a:solidFill>
              </a:rPr>
              <a:t>Крибле</a:t>
            </a:r>
            <a:r>
              <a:rPr lang="ru-RU" sz="1600" dirty="0" smtClean="0">
                <a:solidFill>
                  <a:srgbClr val="C00000"/>
                </a:solidFill>
              </a:rPr>
              <a:t> !</a:t>
            </a:r>
            <a:r>
              <a:rPr lang="ru-RU" sz="1600" dirty="0" err="1">
                <a:solidFill>
                  <a:srgbClr val="C00000"/>
                </a:solidFill>
              </a:rPr>
              <a:t>К</a:t>
            </a:r>
            <a:r>
              <a:rPr lang="ru-RU" sz="1600" dirty="0" err="1" smtClean="0">
                <a:solidFill>
                  <a:srgbClr val="C00000"/>
                </a:solidFill>
              </a:rPr>
              <a:t>рабле</a:t>
            </a:r>
            <a:r>
              <a:rPr lang="ru-RU" sz="1600" dirty="0" smtClean="0">
                <a:solidFill>
                  <a:srgbClr val="C00000"/>
                </a:solidFill>
              </a:rPr>
              <a:t>! </a:t>
            </a:r>
            <a:r>
              <a:rPr lang="ru-RU" sz="1600" dirty="0" err="1">
                <a:solidFill>
                  <a:srgbClr val="C00000"/>
                </a:solidFill>
              </a:rPr>
              <a:t>Б</a:t>
            </a:r>
            <a:r>
              <a:rPr lang="ru-RU" sz="1600" dirty="0" err="1" smtClean="0">
                <a:solidFill>
                  <a:srgbClr val="C00000"/>
                </a:solidFill>
              </a:rPr>
              <a:t>умс</a:t>
            </a:r>
            <a:r>
              <a:rPr lang="ru-RU" sz="1600" dirty="0" smtClean="0">
                <a:solidFill>
                  <a:srgbClr val="C00000"/>
                </a:solidFill>
              </a:rPr>
              <a:t>!», которое проводило издательство «Детство Пресс»</a:t>
            </a:r>
            <a:endParaRPr lang="ru-RU" sz="1600" dirty="0">
              <a:solidFill>
                <a:srgbClr val="C00000"/>
              </a:solidFill>
            </a:endParaRPr>
          </a:p>
          <a:p>
            <a:pPr>
              <a:buFont typeface="Wingdings" panose="05000000000000000000" pitchFamily="2" charset="2"/>
              <a:buChar char="v"/>
            </a:pPr>
            <a:r>
              <a:rPr lang="ru-RU" sz="1600" dirty="0" smtClean="0">
                <a:solidFill>
                  <a:srgbClr val="C00000"/>
                </a:solidFill>
              </a:rPr>
              <a:t>Обобщала </a:t>
            </a:r>
            <a:r>
              <a:rPr lang="ru-RU" sz="1600" dirty="0">
                <a:solidFill>
                  <a:srgbClr val="C00000"/>
                </a:solidFill>
              </a:rPr>
              <a:t>опыт «Основы личностно-ориентированного взаимодействия воспитателя с детьми</a:t>
            </a:r>
            <a:r>
              <a:rPr lang="ru-RU" sz="1600" dirty="0" smtClean="0">
                <a:solidFill>
                  <a:srgbClr val="C00000"/>
                </a:solidFill>
              </a:rPr>
              <a:t>» на базе МБДОУ  «Детский сад № 74»</a:t>
            </a:r>
            <a:endParaRPr lang="ru-RU" sz="1600" dirty="0">
              <a:solidFill>
                <a:srgbClr val="C00000"/>
              </a:solidFill>
            </a:endParaRPr>
          </a:p>
          <a:p>
            <a:pPr>
              <a:buFont typeface="Wingdings" panose="05000000000000000000" pitchFamily="2" charset="2"/>
              <a:buChar char="v"/>
            </a:pPr>
            <a:r>
              <a:rPr lang="ru-RU" sz="1600" dirty="0" smtClean="0">
                <a:solidFill>
                  <a:srgbClr val="C00000"/>
                </a:solidFill>
              </a:rPr>
              <a:t> </a:t>
            </a:r>
            <a:r>
              <a:rPr lang="ru-RU" sz="1600" dirty="0">
                <a:solidFill>
                  <a:srgbClr val="C00000"/>
                </a:solidFill>
              </a:rPr>
              <a:t>Написала программу по обучению детей элементам грамоты «Раз-ступенька, два-ступенька»,  на основе авторской программы «От звука к букве» Е. В. Колесниковой </a:t>
            </a:r>
            <a:r>
              <a:rPr lang="ru-RU" sz="1600" dirty="0" smtClean="0">
                <a:solidFill>
                  <a:srgbClr val="C00000"/>
                </a:solidFill>
              </a:rPr>
              <a:t> По данной программе проводится в группе  кружок «Раз словечко, два –словечко». </a:t>
            </a:r>
            <a:endParaRPr lang="ru-RU" sz="1600" dirty="0">
              <a:solidFill>
                <a:srgbClr val="C00000"/>
              </a:solidFill>
            </a:endParaRPr>
          </a:p>
          <a:p>
            <a:pPr>
              <a:buFont typeface="Wingdings" panose="05000000000000000000" pitchFamily="2" charset="2"/>
              <a:buChar char="v"/>
            </a:pPr>
            <a:r>
              <a:rPr lang="ru-RU" sz="1600" dirty="0" smtClean="0">
                <a:solidFill>
                  <a:srgbClr val="C00000"/>
                </a:solidFill>
              </a:rPr>
              <a:t>На базе опорно-методической площадки МБДОУ № 84 г. Сыктывкара обобщала опыт  по теме «Проектная деятельность в разделе «познавательное развитие».</a:t>
            </a:r>
            <a:endParaRPr lang="ru-RU" sz="1600" dirty="0">
              <a:solidFill>
                <a:srgbClr val="C00000"/>
              </a:solidFill>
            </a:endParaRP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4315393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1143000"/>
          </a:xfrm>
          <a:solidFill>
            <a:schemeClr val="accent6">
              <a:lumMod val="40000"/>
              <a:lumOff val="60000"/>
            </a:schemeClr>
          </a:solidFill>
          <a:ln>
            <a:solidFill>
              <a:srgbClr val="FF0000"/>
            </a:solidFill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txBody>
          <a:bodyPr>
            <a:normAutofit/>
          </a:bodyPr>
          <a:lstStyle/>
          <a:p>
            <a:r>
              <a:rPr lang="ru-RU" sz="2800" b="1" i="1" dirty="0">
                <a:solidFill>
                  <a:srgbClr val="FF0000"/>
                </a:solidFill>
              </a:rPr>
              <a:t>Обобщение личного педагогического опыта</a:t>
            </a:r>
            <a:endParaRPr lang="ru-RU" sz="2800" b="1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842292">
            <a:off x="452636" y="1973593"/>
            <a:ext cx="3136785" cy="4310732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2" y="1628800"/>
            <a:ext cx="3062940" cy="446449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glow rad="139700">
              <a:schemeClr val="accent4">
                <a:satMod val="175000"/>
                <a:alpha val="40000"/>
              </a:schemeClr>
            </a:glow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/>
        </p:spPr>
      </p:pic>
      <p:pic>
        <p:nvPicPr>
          <p:cNvPr id="3078" name="Picture 6" descr="C:\Users\Пользователь\Desktop\Сканированные документы\2017-09-07 Елина Сертификат\Елина Сертификат 00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79404">
            <a:off x="5732560" y="2231218"/>
            <a:ext cx="2892267" cy="412567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innerShdw blurRad="63500" dist="50800" dir="13500000">
              <a:prstClr val="black">
                <a:alpha val="50000"/>
              </a:prstClr>
            </a:innerShdw>
            <a:reflection blurRad="6350" stA="50000" endA="295" endPos="92000" dist="101600" dir="5400000" sy="-100000" algn="bl" rotWithShape="0"/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/>
        </p:spPr>
      </p:pic>
    </p:spTree>
    <p:extLst>
      <p:ext uri="{BB962C8B-B14F-4D97-AF65-F5344CB8AC3E}">
        <p14:creationId xmlns="" xmlns:p14="http://schemas.microsoft.com/office/powerpoint/2010/main" val="35344397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accent6">
              <a:lumMod val="40000"/>
              <a:lumOff val="60000"/>
            </a:schemeClr>
          </a:solidFill>
        </p:spPr>
        <p:txBody>
          <a:bodyPr>
            <a:normAutofit/>
          </a:bodyPr>
          <a:lstStyle/>
          <a:p>
            <a:r>
              <a:rPr lang="ru-RU" sz="2800" b="1" i="1" dirty="0">
                <a:solidFill>
                  <a:srgbClr val="FF0000"/>
                </a:solidFill>
              </a:rPr>
              <a:t>Участие в </a:t>
            </a:r>
            <a:r>
              <a:rPr lang="ru-RU" sz="2800" b="1" i="1" dirty="0" smtClean="0">
                <a:solidFill>
                  <a:srgbClr val="FF0000"/>
                </a:solidFill>
              </a:rPr>
              <a:t>педагогической  деятельности ДОУ</a:t>
            </a:r>
            <a:endParaRPr lang="ru-RU" sz="2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0" lvl="0" indent="0">
              <a:buNone/>
            </a:pPr>
            <a:r>
              <a:rPr lang="ru-RU" sz="2000" dirty="0">
                <a:solidFill>
                  <a:srgbClr val="C00000"/>
                </a:solidFill>
              </a:rPr>
              <a:t>Являлась председателем творческой группы ДОУ .</a:t>
            </a:r>
          </a:p>
          <a:p>
            <a:pPr marL="0" indent="0">
              <a:buNone/>
            </a:pPr>
            <a:r>
              <a:rPr lang="ru-RU" sz="2000" dirty="0">
                <a:solidFill>
                  <a:srgbClr val="C00000"/>
                </a:solidFill>
              </a:rPr>
              <a:t>Учувствовала в разработке основной общеобразовательной программы ДОУ,  календарно-тематического планирования по образовательным областям, проектов ДОУ, положений о конкурсах и выставках ДОУ, памяток по использованию педагогических технологий в </a:t>
            </a:r>
            <a:r>
              <a:rPr lang="ru-RU" sz="2000" dirty="0" smtClean="0">
                <a:solidFill>
                  <a:srgbClr val="C00000"/>
                </a:solidFill>
              </a:rPr>
              <a:t>ДОУ</a:t>
            </a:r>
            <a:r>
              <a:rPr lang="ru-RU" sz="2000" dirty="0">
                <a:solidFill>
                  <a:srgbClr val="C00000"/>
                </a:solidFill>
              </a:rPr>
              <a:t>.</a:t>
            </a:r>
          </a:p>
          <a:p>
            <a:pPr marL="0" lvl="0" indent="0">
              <a:buNone/>
            </a:pPr>
            <a:r>
              <a:rPr lang="ru-RU" sz="2000" dirty="0">
                <a:solidFill>
                  <a:srgbClr val="C00000"/>
                </a:solidFill>
              </a:rPr>
              <a:t>Активно участвую в подготовке педагогических советов, выступаю на педагогических советах, мастер-классах.</a:t>
            </a:r>
          </a:p>
          <a:p>
            <a:pPr marL="0" lvl="0" indent="0">
              <a:buNone/>
            </a:pPr>
            <a:r>
              <a:rPr lang="ru-RU" sz="2000" dirty="0">
                <a:solidFill>
                  <a:srgbClr val="C00000"/>
                </a:solidFill>
              </a:rPr>
              <a:t> В группе организовала кружок «Раз-ступенька,  два-ступенька» по обучению детей элементам грамоты по авторской программе Е. Колесниковой «От звука к букве». Написала программу на 4 года, календарно-тематическое планирование </a:t>
            </a:r>
            <a:r>
              <a:rPr lang="ru-RU" sz="2000" dirty="0" smtClean="0">
                <a:solidFill>
                  <a:srgbClr val="C00000"/>
                </a:solidFill>
              </a:rPr>
              <a:t>.</a:t>
            </a:r>
          </a:p>
          <a:p>
            <a:pPr marL="0" lvl="0" indent="0">
              <a:buNone/>
            </a:pPr>
            <a:r>
              <a:rPr lang="ru-RU" sz="2000" dirty="0" smtClean="0">
                <a:solidFill>
                  <a:srgbClr val="C00000"/>
                </a:solidFill>
              </a:rPr>
              <a:t>Являюсь наставником молодых специалистов своего ДОУ.</a:t>
            </a:r>
            <a:endParaRPr lang="ru-RU" sz="2000" dirty="0">
              <a:solidFill>
                <a:srgbClr val="C00000"/>
              </a:solidFill>
            </a:endParaRPr>
          </a:p>
          <a:p>
            <a:endParaRPr lang="ru-RU" sz="16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303757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94122"/>
          </a:xfrm>
          <a:solidFill>
            <a:schemeClr val="accent6">
              <a:lumMod val="40000"/>
              <a:lumOff val="60000"/>
            </a:schemeClr>
          </a:solidFill>
          <a:ln>
            <a:solidFill>
              <a:srgbClr val="FF0000"/>
            </a:solidFill>
          </a:ln>
          <a:effectLst>
            <a:glow rad="228600">
              <a:schemeClr val="accent4">
                <a:satMod val="175000"/>
                <a:alpha val="40000"/>
              </a:schemeClr>
            </a:glow>
            <a:reflection blurRad="6350" stA="50000" endA="300" endPos="90000" dir="5400000" sy="-100000" algn="bl" rotWithShape="0"/>
          </a:effectLst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2400" b="1" i="1" dirty="0">
                <a:solidFill>
                  <a:srgbClr val="FF0000"/>
                </a:solidFill>
              </a:rPr>
              <a:t>Вовлечение родителей в образовательный процесс.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 fontScale="47500" lnSpcReduction="20000"/>
          </a:bodyPr>
          <a:lstStyle/>
          <a:p>
            <a:pPr marL="0" indent="0">
              <a:buNone/>
            </a:pPr>
            <a:r>
              <a:rPr lang="ru-RU" dirty="0">
                <a:solidFill>
                  <a:srgbClr val="C00000"/>
                </a:solidFill>
              </a:rPr>
              <a:t>Наш детский сад находится в социально неблагополучном районе </a:t>
            </a:r>
            <a:r>
              <a:rPr lang="ru-RU" dirty="0" err="1">
                <a:solidFill>
                  <a:srgbClr val="C00000"/>
                </a:solidFill>
              </a:rPr>
              <a:t>Эжвы</a:t>
            </a:r>
            <a:r>
              <a:rPr lang="ru-RU" dirty="0">
                <a:solidFill>
                  <a:srgbClr val="C00000"/>
                </a:solidFill>
              </a:rPr>
              <a:t>, поэтому работа с родителями для нас приобретает особое значение и является актуальной проблемой .</a:t>
            </a:r>
            <a:r>
              <a:rPr lang="ru-RU" dirty="0" smtClean="0">
                <a:solidFill>
                  <a:srgbClr val="C00000"/>
                </a:solidFill>
              </a:rPr>
              <a:t> </a:t>
            </a:r>
            <a:r>
              <a:rPr lang="ru-RU" dirty="0">
                <a:solidFill>
                  <a:srgbClr val="C00000"/>
                </a:solidFill>
              </a:rPr>
              <a:t>Наша работа направлена на решение следующих задач:</a:t>
            </a:r>
          </a:p>
          <a:p>
            <a:pPr lvl="0"/>
            <a:r>
              <a:rPr lang="ru-RU" dirty="0">
                <a:solidFill>
                  <a:srgbClr val="C00000"/>
                </a:solidFill>
              </a:rPr>
              <a:t>Изучение семьи ребенка .</a:t>
            </a:r>
          </a:p>
          <a:p>
            <a:pPr lvl="0"/>
            <a:r>
              <a:rPr lang="ru-RU" dirty="0">
                <a:solidFill>
                  <a:srgbClr val="C00000"/>
                </a:solidFill>
              </a:rPr>
              <a:t>Повышение педагогической культуры родителей путем их активного просвещения.</a:t>
            </a:r>
          </a:p>
          <a:p>
            <a:pPr lvl="0"/>
            <a:r>
              <a:rPr lang="ru-RU" dirty="0">
                <a:solidFill>
                  <a:srgbClr val="C00000"/>
                </a:solidFill>
              </a:rPr>
              <a:t>Формирование положительных взаимоотношений в семье.</a:t>
            </a:r>
          </a:p>
          <a:p>
            <a:pPr lvl="0"/>
            <a:r>
              <a:rPr lang="ru-RU" dirty="0">
                <a:solidFill>
                  <a:srgbClr val="C00000"/>
                </a:solidFill>
              </a:rPr>
              <a:t>Увеличение охвата родителей разнообразными формами сотрудничества.</a:t>
            </a:r>
          </a:p>
          <a:p>
            <a:r>
              <a:rPr lang="ru-RU" dirty="0">
                <a:solidFill>
                  <a:srgbClr val="C00000"/>
                </a:solidFill>
              </a:rPr>
              <a:t> </a:t>
            </a:r>
          </a:p>
          <a:p>
            <a:r>
              <a:rPr lang="ru-RU" dirty="0">
                <a:solidFill>
                  <a:srgbClr val="C00000"/>
                </a:solidFill>
              </a:rPr>
              <a:t>В связи с этим было разработано перспективно-календарное планирование работы с родителями. </a:t>
            </a:r>
          </a:p>
          <a:p>
            <a:pPr marL="0" indent="0">
              <a:buNone/>
            </a:pPr>
            <a:r>
              <a:rPr lang="ru-RU" dirty="0">
                <a:solidFill>
                  <a:srgbClr val="C00000"/>
                </a:solidFill>
              </a:rPr>
              <a:t> </a:t>
            </a:r>
            <a:r>
              <a:rPr lang="ru-RU" dirty="0" smtClean="0">
                <a:solidFill>
                  <a:srgbClr val="C00000"/>
                </a:solidFill>
              </a:rPr>
              <a:t>Организация </a:t>
            </a:r>
            <a:r>
              <a:rPr lang="ru-RU" dirty="0">
                <a:solidFill>
                  <a:srgbClr val="C00000"/>
                </a:solidFill>
              </a:rPr>
              <a:t>взаимодействия детского сада и родителей осуществляется в следующих традиционных и нетрадиционных формах работы: </a:t>
            </a:r>
          </a:p>
          <a:p>
            <a:pPr lvl="0"/>
            <a:r>
              <a:rPr lang="ru-RU" dirty="0" smtClean="0">
                <a:solidFill>
                  <a:srgbClr val="C00000"/>
                </a:solidFill>
              </a:rPr>
              <a:t>Анкетирование</a:t>
            </a:r>
            <a:r>
              <a:rPr lang="ru-RU" dirty="0">
                <a:solidFill>
                  <a:srgbClr val="C00000"/>
                </a:solidFill>
              </a:rPr>
              <a:t>.</a:t>
            </a:r>
          </a:p>
          <a:p>
            <a:pPr lvl="0"/>
            <a:r>
              <a:rPr lang="ru-RU" dirty="0">
                <a:solidFill>
                  <a:srgbClr val="C00000"/>
                </a:solidFill>
              </a:rPr>
              <a:t>Родительские </a:t>
            </a:r>
            <a:r>
              <a:rPr lang="ru-RU" dirty="0" smtClean="0">
                <a:solidFill>
                  <a:srgbClr val="C00000"/>
                </a:solidFill>
              </a:rPr>
              <a:t>собрания.</a:t>
            </a:r>
            <a:endParaRPr lang="ru-RU" dirty="0">
              <a:solidFill>
                <a:srgbClr val="C00000"/>
              </a:solidFill>
            </a:endParaRPr>
          </a:p>
          <a:p>
            <a:pPr lvl="0"/>
            <a:r>
              <a:rPr lang="ru-RU" dirty="0">
                <a:solidFill>
                  <a:srgbClr val="C00000"/>
                </a:solidFill>
              </a:rPr>
              <a:t>Посещения на </a:t>
            </a:r>
            <a:r>
              <a:rPr lang="ru-RU" dirty="0" smtClean="0">
                <a:solidFill>
                  <a:srgbClr val="C00000"/>
                </a:solidFill>
              </a:rPr>
              <a:t>дому.</a:t>
            </a:r>
            <a:endParaRPr lang="ru-RU" dirty="0">
              <a:solidFill>
                <a:srgbClr val="C00000"/>
              </a:solidFill>
            </a:endParaRPr>
          </a:p>
          <a:p>
            <a:pPr lvl="0"/>
            <a:r>
              <a:rPr lang="ru-RU" dirty="0">
                <a:solidFill>
                  <a:srgbClr val="C00000"/>
                </a:solidFill>
              </a:rPr>
              <a:t>Индивидуальные беседы и консультации</a:t>
            </a:r>
          </a:p>
          <a:p>
            <a:pPr lvl="0"/>
            <a:r>
              <a:rPr lang="ru-RU" dirty="0">
                <a:solidFill>
                  <a:srgbClr val="C00000"/>
                </a:solidFill>
              </a:rPr>
              <a:t>Конференции</a:t>
            </a:r>
          </a:p>
          <a:p>
            <a:pPr lvl="0"/>
            <a:r>
              <a:rPr lang="ru-RU" dirty="0">
                <a:solidFill>
                  <a:srgbClr val="C00000"/>
                </a:solidFill>
              </a:rPr>
              <a:t>Групповые </a:t>
            </a:r>
            <a:r>
              <a:rPr lang="ru-RU" dirty="0" smtClean="0">
                <a:solidFill>
                  <a:srgbClr val="C00000"/>
                </a:solidFill>
              </a:rPr>
              <a:t>праздники</a:t>
            </a:r>
          </a:p>
          <a:p>
            <a:pPr lvl="0"/>
            <a:r>
              <a:rPr lang="ru-RU" dirty="0" smtClean="0">
                <a:solidFill>
                  <a:srgbClr val="C00000"/>
                </a:solidFill>
              </a:rPr>
              <a:t>Работа с неблагополучными семьями.</a:t>
            </a:r>
            <a:endParaRPr lang="ru-RU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622462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114"/>
          </a:xfrm>
          <a:solidFill>
            <a:schemeClr val="accent6">
              <a:lumMod val="40000"/>
              <a:lumOff val="60000"/>
            </a:schemeClr>
          </a:solidFill>
          <a:ln>
            <a:solidFill>
              <a:srgbClr val="FF0000"/>
            </a:solidFill>
          </a:ln>
          <a:effectLst>
            <a:glow rad="139700">
              <a:schemeClr val="accent4">
                <a:satMod val="175000"/>
                <a:alpha val="40000"/>
              </a:schemeClr>
            </a:glow>
            <a:reflection blurRad="6350" stA="50000" endA="300" endPos="55000" dir="5400000" sy="-100000" algn="bl" rotWithShape="0"/>
          </a:effectLst>
        </p:spPr>
        <p:txBody>
          <a:bodyPr>
            <a:normAutofit fontScale="90000"/>
          </a:bodyPr>
          <a:lstStyle/>
          <a:p>
            <a:r>
              <a:rPr lang="ru-RU" sz="2800" b="1" i="1" dirty="0">
                <a:solidFill>
                  <a:srgbClr val="FF0000"/>
                </a:solidFill>
              </a:rPr>
              <a:t>Вовлечение родителей в образовательный процесс.</a:t>
            </a:r>
            <a:endParaRPr lang="ru-RU" sz="28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700808"/>
            <a:ext cx="8229600" cy="4425355"/>
          </a:xfrm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 fontScale="47500" lnSpcReduction="20000"/>
          </a:bodyPr>
          <a:lstStyle/>
          <a:p>
            <a:pPr lvl="0"/>
            <a:endParaRPr lang="ru-RU" sz="3400" dirty="0" smtClean="0">
              <a:solidFill>
                <a:srgbClr val="C00000"/>
              </a:solidFill>
            </a:endParaRPr>
          </a:p>
          <a:p>
            <a:pPr lvl="0"/>
            <a:r>
              <a:rPr lang="ru-RU" sz="3400" dirty="0" smtClean="0">
                <a:solidFill>
                  <a:srgbClr val="C00000"/>
                </a:solidFill>
              </a:rPr>
              <a:t>Тематические </a:t>
            </a:r>
            <a:r>
              <a:rPr lang="ru-RU" sz="3400" dirty="0">
                <a:solidFill>
                  <a:srgbClr val="C00000"/>
                </a:solidFill>
              </a:rPr>
              <a:t>стенды, выставки</a:t>
            </a:r>
          </a:p>
          <a:p>
            <a:pPr lvl="0"/>
            <a:r>
              <a:rPr lang="ru-RU" sz="3400" dirty="0">
                <a:solidFill>
                  <a:srgbClr val="C00000"/>
                </a:solidFill>
              </a:rPr>
              <a:t>Дни открытых дверей</a:t>
            </a:r>
          </a:p>
          <a:p>
            <a:pPr lvl="0"/>
            <a:r>
              <a:rPr lang="ru-RU" sz="3400" dirty="0">
                <a:solidFill>
                  <a:srgbClr val="C00000"/>
                </a:solidFill>
              </a:rPr>
              <a:t>Папки-передвижки</a:t>
            </a:r>
          </a:p>
          <a:p>
            <a:pPr lvl="0"/>
            <a:r>
              <a:rPr lang="ru-RU" sz="3400" dirty="0">
                <a:solidFill>
                  <a:srgbClr val="C00000"/>
                </a:solidFill>
              </a:rPr>
              <a:t>Работа с родительским комитетом</a:t>
            </a:r>
          </a:p>
          <a:p>
            <a:pPr lvl="0"/>
            <a:r>
              <a:rPr lang="ru-RU" sz="3400" dirty="0">
                <a:solidFill>
                  <a:srgbClr val="C00000"/>
                </a:solidFill>
              </a:rPr>
              <a:t>Дни здоровья (совместные походы на лыжах, ватрушках, санках, коньках)</a:t>
            </a:r>
          </a:p>
          <a:p>
            <a:pPr lvl="0"/>
            <a:r>
              <a:rPr lang="ru-RU" sz="3400" dirty="0">
                <a:solidFill>
                  <a:srgbClr val="C00000"/>
                </a:solidFill>
              </a:rPr>
              <a:t>Военно-спортивная игра «Зарница»</a:t>
            </a:r>
          </a:p>
          <a:p>
            <a:pPr lvl="0"/>
            <a:r>
              <a:rPr lang="ru-RU" sz="3400" dirty="0">
                <a:solidFill>
                  <a:srgbClr val="C00000"/>
                </a:solidFill>
              </a:rPr>
              <a:t>Заседание клуба «Молодая семья»</a:t>
            </a:r>
          </a:p>
          <a:p>
            <a:pPr lvl="0"/>
            <a:r>
              <a:rPr lang="ru-RU" sz="3400" dirty="0">
                <a:solidFill>
                  <a:srgbClr val="C00000"/>
                </a:solidFill>
              </a:rPr>
              <a:t>Привлечение родителей к изготовлению пособий для занятий, атрибутов к сюжетно-ролевой игре, обогащению развивающей среды группы.</a:t>
            </a:r>
          </a:p>
          <a:p>
            <a:pPr lvl="0"/>
            <a:r>
              <a:rPr lang="ru-RU" sz="3400" dirty="0">
                <a:solidFill>
                  <a:srgbClr val="C00000"/>
                </a:solidFill>
              </a:rPr>
              <a:t>Постройка снежного городка, (см. приложение № 3)</a:t>
            </a:r>
          </a:p>
          <a:p>
            <a:pPr lvl="0"/>
            <a:r>
              <a:rPr lang="ru-RU" sz="3400" dirty="0">
                <a:solidFill>
                  <a:srgbClr val="C00000"/>
                </a:solidFill>
              </a:rPr>
              <a:t>Привлечение родителей с детьми для участия в конкурсах, фестивалях, выставках, соревнований различного уровня</a:t>
            </a:r>
          </a:p>
          <a:p>
            <a:pPr lvl="0"/>
            <a:r>
              <a:rPr lang="ru-RU" sz="3400" dirty="0">
                <a:solidFill>
                  <a:srgbClr val="C00000"/>
                </a:solidFill>
              </a:rPr>
              <a:t>Привлечение родителей для активного участия в утренниках, семинарах, заседаний клуба ДОУ.</a:t>
            </a:r>
          </a:p>
          <a:p>
            <a:r>
              <a:rPr lang="ru-RU" sz="3400" dirty="0" smtClean="0">
                <a:solidFill>
                  <a:srgbClr val="C00000"/>
                </a:solidFill>
              </a:rPr>
              <a:t>Участие </a:t>
            </a:r>
            <a:r>
              <a:rPr lang="ru-RU" sz="3400" dirty="0">
                <a:solidFill>
                  <a:srgbClr val="C00000"/>
                </a:solidFill>
              </a:rPr>
              <a:t>самых активных родителей поощряется на собраниях, утренниках, совместных концертах, грамотами, благодарственными письмами и подарками.</a:t>
            </a:r>
          </a:p>
          <a:p>
            <a:pPr marL="0" indent="0">
              <a:buNone/>
            </a:pPr>
            <a:r>
              <a:rPr lang="ru-RU" sz="3400" dirty="0">
                <a:solidFill>
                  <a:srgbClr val="C00000"/>
                </a:solidFill>
              </a:rPr>
              <a:t> </a:t>
            </a:r>
          </a:p>
          <a:p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8495045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94122"/>
          </a:xfrm>
          <a:solidFill>
            <a:schemeClr val="accent6">
              <a:lumMod val="40000"/>
              <a:lumOff val="60000"/>
            </a:schemeClr>
          </a:solidFill>
          <a:ln>
            <a:solidFill>
              <a:srgbClr val="FF0000"/>
            </a:solidFill>
          </a:ln>
          <a:effectLst>
            <a:reflection blurRad="6350" stA="50000" endA="300" endPos="38500" dist="50800" dir="5400000" sy="-100000" algn="bl" rotWithShape="0"/>
          </a:effectLst>
        </p:spPr>
        <p:txBody>
          <a:bodyPr>
            <a:normAutofit/>
          </a:bodyPr>
          <a:lstStyle/>
          <a:p>
            <a:r>
              <a:rPr lang="ru-RU" sz="2400" b="1" i="1" dirty="0" smtClean="0">
                <a:solidFill>
                  <a:srgbClr val="FF0000"/>
                </a:solidFill>
              </a:rPr>
              <a:t>Участие детей и родителей группы «Дружная Семейка» в фестивалях, выставках, конкурсах, соревнованиях</a:t>
            </a:r>
            <a:endParaRPr lang="ru-RU" sz="2400" b="1" i="1" dirty="0">
              <a:solidFill>
                <a:srgbClr val="FF0000"/>
              </a:solidFill>
            </a:endParaRPr>
          </a:p>
        </p:txBody>
      </p:sp>
      <p:graphicFrame>
        <p:nvGraphicFramePr>
          <p:cNvPr id="7" name="Объект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4193372298"/>
              </p:ext>
            </p:extLst>
          </p:nvPr>
        </p:nvGraphicFramePr>
        <p:xfrm>
          <a:off x="1541025" y="1600200"/>
          <a:ext cx="6061949" cy="4525963"/>
        </p:xfrm>
        <a:graphic>
          <a:graphicData uri="http://schemas.openxmlformats.org/drawingml/2006/table">
            <a:tbl>
              <a:tblPr firstRow="1" firstCol="1" bandRow="1"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tableStyleId>{5C22544A-7EE6-4342-B048-85BDC9FD1C3A}</a:tableStyleId>
              </a:tblPr>
              <a:tblGrid>
                <a:gridCol w="1937443"/>
                <a:gridCol w="1937443"/>
                <a:gridCol w="2187063"/>
              </a:tblGrid>
              <a:tr h="53641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500" dirty="0">
                          <a:effectLst/>
                        </a:rPr>
                        <a:t>Уровень. Год.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594" marR="6559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500">
                          <a:effectLst/>
                        </a:rPr>
                        <a:t>Наименование конкурса.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594" marR="6559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500">
                          <a:effectLst/>
                        </a:rPr>
                        <a:t>Участники.</a:t>
                      </a:r>
                      <a:endParaRPr lang="ru-RU" sz="110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500">
                          <a:effectLst/>
                        </a:rPr>
                        <a:t>Награда.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594" marR="65594" marT="0" marB="0"/>
                </a:tc>
              </a:tr>
              <a:tr h="46935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</a:rPr>
                        <a:t>1</a:t>
                      </a:r>
                      <a:r>
                        <a:rPr lang="ru-RU" sz="1300" dirty="0" smtClean="0">
                          <a:effectLst/>
                        </a:rPr>
                        <a:t>.     Муниципальный</a:t>
                      </a:r>
                      <a:r>
                        <a:rPr lang="ru-RU" sz="1300" dirty="0">
                          <a:effectLst/>
                        </a:rPr>
                        <a:t>.</a:t>
                      </a:r>
                      <a:endParaRPr lang="ru-RU" sz="1100" dirty="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 smtClean="0">
                          <a:effectLst/>
                        </a:rPr>
                        <a:t>        2014 </a:t>
                      </a:r>
                      <a:r>
                        <a:rPr lang="ru-RU" sz="1300" dirty="0">
                          <a:effectLst/>
                        </a:rPr>
                        <a:t>октябрь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594" marR="6559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</a:rPr>
                        <a:t>Выставка «Моя любимая  Эжва».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594" marR="6559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</a:rPr>
                        <a:t>Южина Полина.</a:t>
                      </a:r>
                      <a:endParaRPr lang="ru-RU" sz="110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</a:rPr>
                        <a:t>Благодарность.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594" marR="65594" marT="0" marB="0"/>
                </a:tc>
              </a:tr>
              <a:tr h="46935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</a:rPr>
                        <a:t>2</a:t>
                      </a:r>
                      <a:r>
                        <a:rPr lang="ru-RU" sz="1300" dirty="0" smtClean="0">
                          <a:effectLst/>
                        </a:rPr>
                        <a:t>.       Российский</a:t>
                      </a:r>
                      <a:r>
                        <a:rPr lang="ru-RU" sz="1300" dirty="0">
                          <a:effectLst/>
                        </a:rPr>
                        <a:t>.</a:t>
                      </a:r>
                      <a:endParaRPr lang="ru-RU" sz="1100" dirty="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 smtClean="0">
                          <a:effectLst/>
                        </a:rPr>
                        <a:t>         2015 </a:t>
                      </a:r>
                      <a:r>
                        <a:rPr lang="ru-RU" sz="1300" dirty="0">
                          <a:effectLst/>
                        </a:rPr>
                        <a:t>январь.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594" marR="6559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</a:rPr>
                        <a:t>Творческий конкурс «Елочка-красавица».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594" marR="6559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</a:rPr>
                        <a:t>Грамоты</a:t>
                      </a:r>
                      <a:endParaRPr lang="ru-RU" sz="110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</a:rPr>
                        <a:t>10 человек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594" marR="65594" marT="0" marB="0"/>
                </a:tc>
              </a:tr>
              <a:tr h="70403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</a:rPr>
                        <a:t>3</a:t>
                      </a:r>
                      <a:r>
                        <a:rPr lang="ru-RU" sz="1300" dirty="0" smtClean="0">
                          <a:effectLst/>
                        </a:rPr>
                        <a:t>.     Международный</a:t>
                      </a:r>
                      <a:r>
                        <a:rPr lang="ru-RU" sz="1300" dirty="0">
                          <a:effectLst/>
                        </a:rPr>
                        <a:t>.</a:t>
                      </a:r>
                      <a:endParaRPr lang="ru-RU" sz="1100" dirty="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 smtClean="0">
                          <a:effectLst/>
                        </a:rPr>
                        <a:t>         2015 </a:t>
                      </a:r>
                      <a:r>
                        <a:rPr lang="ru-RU" sz="1300" dirty="0">
                          <a:effectLst/>
                        </a:rPr>
                        <a:t>апрель.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594" marR="6559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</a:rPr>
                        <a:t>Творческий конкурс «С любовью к мамам».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594" marR="6559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</a:rPr>
                        <a:t>Дипломы</a:t>
                      </a:r>
                      <a:endParaRPr lang="ru-RU" sz="110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</a:rPr>
                        <a:t>Южина Полина,</a:t>
                      </a:r>
                      <a:endParaRPr lang="ru-RU" sz="110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</a:rPr>
                        <a:t>Сокол Оля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594" marR="65594" marT="0" marB="0"/>
                </a:tc>
              </a:tr>
              <a:tr h="93871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</a:rPr>
                        <a:t>4</a:t>
                      </a:r>
                      <a:r>
                        <a:rPr lang="ru-RU" sz="1300" dirty="0" smtClean="0">
                          <a:effectLst/>
                        </a:rPr>
                        <a:t>.     Российский </a:t>
                      </a:r>
                      <a:r>
                        <a:rPr lang="ru-RU" sz="1300" dirty="0">
                          <a:effectLst/>
                        </a:rPr>
                        <a:t>с </a:t>
                      </a:r>
                      <a:r>
                        <a:rPr lang="ru-RU" sz="1300" dirty="0" smtClean="0">
                          <a:effectLst/>
                        </a:rPr>
                        <a:t>             международным                   участием</a:t>
                      </a:r>
                      <a:r>
                        <a:rPr lang="ru-RU" sz="1300" dirty="0">
                          <a:effectLst/>
                        </a:rPr>
                        <a:t>.</a:t>
                      </a:r>
                      <a:endParaRPr lang="ru-RU" sz="1100" dirty="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 smtClean="0">
                          <a:effectLst/>
                        </a:rPr>
                        <a:t>       2015 </a:t>
                      </a:r>
                      <a:r>
                        <a:rPr lang="ru-RU" sz="1300" dirty="0">
                          <a:effectLst/>
                        </a:rPr>
                        <a:t>апрель.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594" marR="6559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</a:rPr>
                        <a:t>Творческий «Дорога в космос начинается с мечты».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594" marR="6559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</a:rPr>
                        <a:t>Диплом 1 степени  и благодарственное письмо.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594" marR="65594" marT="0" marB="0"/>
                </a:tc>
              </a:tr>
              <a:tr h="70403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</a:rPr>
                        <a:t>5</a:t>
                      </a:r>
                      <a:r>
                        <a:rPr lang="ru-RU" sz="1300" dirty="0" smtClean="0">
                          <a:effectLst/>
                        </a:rPr>
                        <a:t>.       Российский </a:t>
                      </a:r>
                      <a:r>
                        <a:rPr lang="ru-RU" sz="1300" dirty="0">
                          <a:effectLst/>
                        </a:rPr>
                        <a:t>с </a:t>
                      </a:r>
                      <a:r>
                        <a:rPr lang="ru-RU" sz="1300" dirty="0" smtClean="0">
                          <a:effectLst/>
                        </a:rPr>
                        <a:t>    международным   участием</a:t>
                      </a:r>
                      <a:r>
                        <a:rPr lang="ru-RU" sz="1300" dirty="0">
                          <a:effectLst/>
                        </a:rPr>
                        <a:t>.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594" marR="6559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</a:rPr>
                        <a:t>Викторина «Эрудит сказок».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594" marR="6559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</a:rPr>
                        <a:t>Благодарственное письмо.</a:t>
                      </a:r>
                      <a:endParaRPr lang="ru-RU" sz="110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</a:rPr>
                        <a:t>Пройдаков Артем.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594" marR="65594" marT="0" marB="0"/>
                </a:tc>
              </a:tr>
              <a:tr h="70403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</a:rPr>
                        <a:t>6</a:t>
                      </a:r>
                      <a:r>
                        <a:rPr lang="ru-RU" sz="1300" dirty="0" smtClean="0">
                          <a:effectLst/>
                        </a:rPr>
                        <a:t>.       Российский</a:t>
                      </a:r>
                      <a:r>
                        <a:rPr lang="ru-RU" sz="1300" dirty="0">
                          <a:effectLst/>
                        </a:rPr>
                        <a:t>.</a:t>
                      </a:r>
                      <a:endParaRPr lang="ru-RU" sz="1100" dirty="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 smtClean="0">
                          <a:effectLst/>
                        </a:rPr>
                        <a:t>         2015 </a:t>
                      </a:r>
                      <a:r>
                        <a:rPr lang="ru-RU" sz="1300" dirty="0">
                          <a:effectLst/>
                        </a:rPr>
                        <a:t>Май.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594" marR="6559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</a:rPr>
                        <a:t>Творческий «Победе посвящается».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594" marR="6559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</a:rPr>
                        <a:t>Диплом 2 степени,</a:t>
                      </a:r>
                      <a:endParaRPr lang="ru-RU" sz="1100" dirty="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</a:rPr>
                        <a:t>4 диплома 3 степени,</a:t>
                      </a:r>
                      <a:endParaRPr lang="ru-RU" sz="1100" dirty="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</a:rPr>
                        <a:t>5 дипломов </a:t>
                      </a:r>
                      <a:r>
                        <a:rPr lang="ru-RU" sz="1300" dirty="0" err="1">
                          <a:effectLst/>
                        </a:rPr>
                        <a:t>участика</a:t>
                      </a:r>
                      <a:r>
                        <a:rPr lang="ru-RU" sz="1300" dirty="0">
                          <a:effectLst/>
                        </a:rPr>
                        <a:t>.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594" marR="65594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28951489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accent6">
              <a:lumMod val="40000"/>
              <a:lumOff val="60000"/>
            </a:schemeClr>
          </a:solidFill>
          <a:ln>
            <a:solidFill>
              <a:srgbClr val="FF0000"/>
            </a:solidFill>
          </a:ln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txBody>
          <a:bodyPr>
            <a:normAutofit/>
          </a:bodyPr>
          <a:lstStyle/>
          <a:p>
            <a:r>
              <a:rPr lang="ru-RU" sz="2800" b="1" i="1" dirty="0" smtClean="0">
                <a:solidFill>
                  <a:srgbClr val="FF0000"/>
                </a:solidFill>
              </a:rPr>
              <a:t>Моя педагогическая  концепция</a:t>
            </a:r>
            <a:endParaRPr lang="ru-RU" sz="2800" b="1" i="1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sz="1600" b="1" i="1" dirty="0" smtClean="0">
                <a:solidFill>
                  <a:srgbClr val="7030A0"/>
                </a:solidFill>
              </a:rPr>
              <a:t>                   «Учитель должен не только обладать знаниями, но и вести правильный образ жизни. Второе даже более важно»</a:t>
            </a:r>
          </a:p>
          <a:p>
            <a:pPr marL="0" indent="0">
              <a:buNone/>
            </a:pPr>
            <a:r>
              <a:rPr lang="ru-RU" sz="1600" b="1" i="1" dirty="0" smtClean="0">
                <a:solidFill>
                  <a:srgbClr val="7030A0"/>
                </a:solidFill>
              </a:rPr>
              <a:t>                                                                                                                                   Туру-</a:t>
            </a:r>
            <a:r>
              <a:rPr lang="ru-RU" sz="1600" b="1" i="1" dirty="0" err="1" smtClean="0">
                <a:solidFill>
                  <a:srgbClr val="7030A0"/>
                </a:solidFill>
              </a:rPr>
              <a:t>Валлювар</a:t>
            </a:r>
            <a:r>
              <a:rPr lang="ru-RU" sz="1600" b="1" i="1" dirty="0" smtClean="0">
                <a:solidFill>
                  <a:srgbClr val="7030A0"/>
                </a:solidFill>
              </a:rPr>
              <a:t>.</a:t>
            </a:r>
          </a:p>
          <a:p>
            <a:pPr marL="0" indent="0">
              <a:buNone/>
            </a:pPr>
            <a:r>
              <a:rPr lang="ru-RU" sz="1600" b="1" dirty="0" smtClean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Для своих детей стараюсь быть во всем примером:  быть дисциплинированной, хорошо выглядеть, быть оптимистом, заниматься  творчеством , спортом в совместной деятельности</a:t>
            </a:r>
            <a:r>
              <a:rPr lang="ru-RU" sz="1600" dirty="0" smtClean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0" indent="0">
              <a:buNone/>
            </a:pPr>
            <a:r>
              <a:rPr lang="ru-RU" sz="1600" dirty="0">
                <a:solidFill>
                  <a:srgbClr val="7030A0"/>
                </a:solidFill>
              </a:rPr>
              <a:t> </a:t>
            </a:r>
            <a:r>
              <a:rPr lang="ru-RU" sz="1600" dirty="0" smtClean="0">
                <a:solidFill>
                  <a:srgbClr val="7030A0"/>
                </a:solidFill>
              </a:rPr>
              <a:t>                          </a:t>
            </a:r>
            <a:r>
              <a:rPr lang="ru-RU" sz="1800" b="1" i="1" dirty="0" smtClean="0">
                <a:solidFill>
                  <a:srgbClr val="7030A0"/>
                </a:solidFill>
              </a:rPr>
              <a:t>«У каждого человека есть задатки, дарования, талант к определенному виду… деятельности».</a:t>
            </a:r>
          </a:p>
          <a:p>
            <a:pPr marL="0" indent="0">
              <a:buNone/>
            </a:pPr>
            <a:r>
              <a:rPr lang="ru-RU" sz="1800" b="1" i="1" dirty="0">
                <a:solidFill>
                  <a:srgbClr val="7030A0"/>
                </a:solidFill>
              </a:rPr>
              <a:t> </a:t>
            </a:r>
            <a:r>
              <a:rPr lang="ru-RU" sz="1800" b="1" i="1" dirty="0" smtClean="0">
                <a:solidFill>
                  <a:srgbClr val="7030A0"/>
                </a:solidFill>
              </a:rPr>
              <a:t>                                                                                                                             В.А. Сухомлинский.</a:t>
            </a:r>
          </a:p>
          <a:p>
            <a:pPr marL="0" indent="0">
              <a:buNone/>
            </a:pPr>
            <a:r>
              <a:rPr lang="ru-RU" sz="1800" b="1" i="1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Я стараюсь распознать, раскрыть индивидуальные способности своих детей, а для их развития привлекаю ребят к участию в различных выставках, фестивалях, конкурсах и соревнованиях</a:t>
            </a:r>
            <a:r>
              <a:rPr lang="ru-RU" sz="1800" b="1" i="1" dirty="0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0" indent="0">
              <a:buNone/>
            </a:pPr>
            <a:r>
              <a:rPr lang="ru-RU" sz="1800" b="1" i="1" dirty="0">
                <a:solidFill>
                  <a:srgbClr val="7030A0"/>
                </a:solidFill>
              </a:rPr>
              <a:t> </a:t>
            </a:r>
            <a:r>
              <a:rPr lang="ru-RU" sz="1800" b="1" i="1" dirty="0" smtClean="0">
                <a:solidFill>
                  <a:srgbClr val="7030A0"/>
                </a:solidFill>
              </a:rPr>
              <a:t>          «Лучший способ сделать детей хорошими-это сделать их счастливыми»</a:t>
            </a:r>
          </a:p>
          <a:p>
            <a:pPr marL="0" indent="0">
              <a:buNone/>
            </a:pPr>
            <a:r>
              <a:rPr lang="ru-RU" sz="1800" b="1" i="1" dirty="0">
                <a:solidFill>
                  <a:srgbClr val="7030A0"/>
                </a:solidFill>
              </a:rPr>
              <a:t> </a:t>
            </a:r>
            <a:r>
              <a:rPr lang="ru-RU" sz="1800" b="1" i="1" dirty="0" smtClean="0">
                <a:solidFill>
                  <a:srgbClr val="7030A0"/>
                </a:solidFill>
              </a:rPr>
              <a:t>                                                                                                                                  Оскар </a:t>
            </a:r>
            <a:r>
              <a:rPr lang="ru-RU" sz="1800" b="1" i="1" dirty="0" err="1" smtClean="0">
                <a:solidFill>
                  <a:srgbClr val="7030A0"/>
                </a:solidFill>
              </a:rPr>
              <a:t>Уальд</a:t>
            </a:r>
            <a:r>
              <a:rPr lang="ru-RU" sz="1800" b="1" i="1" dirty="0" smtClean="0">
                <a:solidFill>
                  <a:srgbClr val="7030A0"/>
                </a:solidFill>
              </a:rPr>
              <a:t>.</a:t>
            </a:r>
          </a:p>
          <a:p>
            <a:pPr marL="0" indent="0">
              <a:buNone/>
            </a:pPr>
            <a:r>
              <a:rPr lang="ru-RU" sz="1800" b="1" i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Если утром ребенок с радостью заходит в группу, чтобы сделать еще одно маленькое открытие в своей жизни-это ли не самое большое счастье для его педагога!</a:t>
            </a:r>
          </a:p>
          <a:p>
            <a:pPr marL="0" indent="0">
              <a:buNone/>
            </a:pPr>
            <a:endParaRPr lang="ru-RU" sz="1800" b="1" i="1" dirty="0" smtClean="0">
              <a:solidFill>
                <a:srgbClr val="002060"/>
              </a:solidFill>
            </a:endParaRPr>
          </a:p>
          <a:p>
            <a:pPr marL="0" indent="0">
              <a:buNone/>
            </a:pPr>
            <a:endParaRPr lang="ru-RU" sz="1600" b="1" i="1" dirty="0" smtClean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4846619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94122"/>
          </a:xfrm>
          <a:solidFill>
            <a:schemeClr val="accent6">
              <a:lumMod val="40000"/>
              <a:lumOff val="60000"/>
            </a:schemeClr>
          </a:solidFill>
          <a:ln>
            <a:solidFill>
              <a:srgbClr val="FF0000"/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  <a:reflection blurRad="6350" stA="50000" endA="300" endPos="55000" dir="5400000" sy="-100000" algn="bl" rotWithShape="0"/>
          </a:effectLst>
        </p:spPr>
        <p:txBody>
          <a:bodyPr>
            <a:normAutofit/>
          </a:bodyPr>
          <a:lstStyle/>
          <a:p>
            <a:r>
              <a:rPr lang="ru-RU" sz="2400" b="1" i="1" dirty="0">
                <a:solidFill>
                  <a:srgbClr val="FF0000"/>
                </a:solidFill>
              </a:rPr>
              <a:t>Участие детей и родителей группы «Дружная Семейка» в фестивалях, выставках, </a:t>
            </a:r>
            <a:r>
              <a:rPr lang="ru-RU" sz="2400" b="1" i="1" dirty="0" err="1" smtClean="0">
                <a:solidFill>
                  <a:srgbClr val="FF0000"/>
                </a:solidFill>
              </a:rPr>
              <a:t>конкурсах,соревнованиях</a:t>
            </a:r>
            <a:endParaRPr lang="ru-RU" sz="2800" b="1" dirty="0">
              <a:solidFill>
                <a:srgbClr val="FF0000"/>
              </a:solidFill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3539356657"/>
              </p:ext>
            </p:extLst>
          </p:nvPr>
        </p:nvGraphicFramePr>
        <p:xfrm>
          <a:off x="1403032" y="1654905"/>
          <a:ext cx="6337935" cy="4416552"/>
        </p:xfrm>
        <a:graphic>
          <a:graphicData uri="http://schemas.openxmlformats.org/drawingml/2006/table">
            <a:tbl>
              <a:tblPr firstRow="1" firstCol="1" bandRow="1"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tableStyleId>{5C22544A-7EE6-4342-B048-85BDC9FD1C3A}</a:tableStyleId>
              </a:tblPr>
              <a:tblGrid>
                <a:gridCol w="2025650"/>
                <a:gridCol w="2025650"/>
                <a:gridCol w="2286635"/>
              </a:tblGrid>
              <a:tr h="7899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7.Российский.</a:t>
                      </a:r>
                      <a:endParaRPr lang="ru-RU" sz="1100" dirty="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2015май.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 Онлайн конкурс детского рисунка «Галерея Великой победы».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2 сертификата участника.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4066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8</a:t>
                      </a:r>
                      <a:r>
                        <a:rPr lang="ru-RU" sz="1400" dirty="0" smtClean="0">
                          <a:effectLst/>
                        </a:rPr>
                        <a:t>.        Российский </a:t>
                      </a:r>
                      <a:endParaRPr lang="ru-RU" sz="1100" dirty="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          2015сентябрь</a:t>
                      </a:r>
                      <a:r>
                        <a:rPr lang="ru-RU" sz="1400" dirty="0">
                          <a:effectLst/>
                        </a:rPr>
                        <a:t>.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«Правила дорожного движения».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Диплом. </a:t>
                      </a:r>
                      <a:endParaRPr lang="ru-RU" sz="110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1463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9</a:t>
                      </a:r>
                      <a:r>
                        <a:rPr lang="ru-RU" sz="1400" dirty="0" smtClean="0">
                          <a:effectLst/>
                        </a:rPr>
                        <a:t>.        Российский</a:t>
                      </a:r>
                      <a:endParaRPr lang="ru-RU" sz="1100" dirty="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         2015 </a:t>
                      </a:r>
                      <a:r>
                        <a:rPr lang="ru-RU" sz="1400" dirty="0">
                          <a:effectLst/>
                        </a:rPr>
                        <a:t>октябрь.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«Сказки-Чудо»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2 диплома.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1874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10</a:t>
                      </a:r>
                      <a:r>
                        <a:rPr lang="ru-RU" sz="1400" dirty="0" smtClean="0">
                          <a:effectLst/>
                        </a:rPr>
                        <a:t>.    Муниципальный</a:t>
                      </a:r>
                      <a:endParaRPr lang="ru-RU" sz="1100" dirty="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          2015 </a:t>
                      </a:r>
                      <a:r>
                        <a:rPr lang="ru-RU" sz="1400" dirty="0">
                          <a:effectLst/>
                        </a:rPr>
                        <a:t>декабрь.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Творческий конкурс национальной игрушки «Выльвося чача».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Диплом 3 место.</a:t>
                      </a:r>
                      <a:endParaRPr lang="ru-RU" sz="110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Семья Казариновых.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9652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11</a:t>
                      </a:r>
                      <a:r>
                        <a:rPr lang="ru-RU" sz="1400" dirty="0" smtClean="0">
                          <a:effectLst/>
                        </a:rPr>
                        <a:t>.      Российский</a:t>
                      </a:r>
                      <a:endParaRPr lang="ru-RU" sz="1100" dirty="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           2015 </a:t>
                      </a:r>
                      <a:r>
                        <a:rPr lang="ru-RU" sz="1400" dirty="0">
                          <a:effectLst/>
                        </a:rPr>
                        <a:t>ноябрь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Конкурс детского рисунка «Забавные отпечатки».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4 диплома участника.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647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12.    Муниципальный</a:t>
                      </a:r>
                      <a:endParaRPr lang="ru-RU" sz="1100" dirty="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          2015 </a:t>
                      </a:r>
                      <a:r>
                        <a:rPr lang="ru-RU" sz="1400" dirty="0">
                          <a:effectLst/>
                        </a:rPr>
                        <a:t>декабрь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Турнир по футболу «На приз Деда мороза»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Грамота участника</a:t>
                      </a:r>
                      <a:endParaRPr lang="ru-RU" sz="1100" dirty="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Туганов </a:t>
                      </a:r>
                      <a:r>
                        <a:rPr lang="ru-RU" sz="1400" dirty="0" err="1">
                          <a:effectLst/>
                        </a:rPr>
                        <a:t>Ростик</a:t>
                      </a:r>
                      <a:r>
                        <a:rPr lang="ru-RU" sz="1400" dirty="0">
                          <a:effectLst/>
                        </a:rPr>
                        <a:t>,</a:t>
                      </a:r>
                      <a:endParaRPr lang="ru-RU" sz="1100" dirty="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Пройдаков Артем,</a:t>
                      </a:r>
                      <a:endParaRPr lang="ru-RU" sz="1100" dirty="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err="1">
                          <a:effectLst/>
                        </a:rPr>
                        <a:t>Рожкин</a:t>
                      </a:r>
                      <a:r>
                        <a:rPr lang="ru-RU" sz="1400" dirty="0">
                          <a:effectLst/>
                        </a:rPr>
                        <a:t> Антон.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19296328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accent6">
              <a:lumMod val="40000"/>
              <a:lumOff val="60000"/>
            </a:schemeClr>
          </a:solidFill>
          <a:ln>
            <a:solidFill>
              <a:srgbClr val="FF0000"/>
            </a:solidFill>
          </a:ln>
          <a:effectLst>
            <a:reflection blurRad="6350" stA="50000" endA="300" endPos="55500" dist="50800" dir="5400000" sy="-100000" algn="bl" rotWithShape="0"/>
          </a:effectLst>
        </p:spPr>
        <p:txBody>
          <a:bodyPr>
            <a:normAutofit/>
          </a:bodyPr>
          <a:lstStyle/>
          <a:p>
            <a:r>
              <a:rPr lang="ru-RU" sz="2400" b="1" i="1" dirty="0">
                <a:solidFill>
                  <a:srgbClr val="FF0000"/>
                </a:solidFill>
              </a:rPr>
              <a:t>Участие детей и родителей группы «Дружная Семейка» в фестивалях, выставках, </a:t>
            </a:r>
            <a:r>
              <a:rPr lang="ru-RU" sz="2400" b="1" i="1" dirty="0" smtClean="0">
                <a:solidFill>
                  <a:srgbClr val="FF0000"/>
                </a:solidFill>
              </a:rPr>
              <a:t>конкурсах, соревнованиях</a:t>
            </a:r>
            <a:endParaRPr lang="ru-RU" sz="2400" b="1" i="1" dirty="0">
              <a:solidFill>
                <a:srgbClr val="FF0000"/>
              </a:solidFill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3483515448"/>
              </p:ext>
            </p:extLst>
          </p:nvPr>
        </p:nvGraphicFramePr>
        <p:xfrm>
          <a:off x="2195736" y="1628800"/>
          <a:ext cx="5082998" cy="4525963"/>
        </p:xfrm>
        <a:graphic>
          <a:graphicData uri="http://schemas.openxmlformats.org/drawingml/2006/table">
            <a:tbl>
              <a:tblPr firstRow="1" firstCol="1" bandRow="1"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tableStyleId>{5C22544A-7EE6-4342-B048-85BDC9FD1C3A}</a:tableStyleId>
              </a:tblPr>
              <a:tblGrid>
                <a:gridCol w="1624563"/>
                <a:gridCol w="1624563"/>
                <a:gridCol w="1833872"/>
              </a:tblGrid>
              <a:tr h="118068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!3</a:t>
                      </a:r>
                      <a:r>
                        <a:rPr lang="ru-RU" sz="1100" dirty="0" smtClean="0">
                          <a:effectLst/>
                        </a:rPr>
                        <a:t>.    Муниципальный</a:t>
                      </a:r>
                      <a:endParaRPr lang="ru-RU" sz="900" dirty="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</a:rPr>
                        <a:t>          2016 </a:t>
                      </a:r>
                      <a:r>
                        <a:rPr lang="ru-RU" sz="1100" dirty="0">
                          <a:effectLst/>
                        </a:rPr>
                        <a:t>январь.</a:t>
                      </a:r>
                      <a:endParaRPr lang="ru-RU" sz="9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5001" marR="5500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Фестиваль «Рождественская звезда»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5001" marR="5500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Диплом участника</a:t>
                      </a:r>
                      <a:endParaRPr lang="ru-RU" sz="900" dirty="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err="1">
                          <a:effectLst/>
                        </a:rPr>
                        <a:t>Шумидуб</a:t>
                      </a:r>
                      <a:r>
                        <a:rPr lang="ru-RU" sz="1100" dirty="0">
                          <a:effectLst/>
                        </a:rPr>
                        <a:t> Ангелина</a:t>
                      </a:r>
                      <a:endParaRPr lang="ru-RU" sz="900" dirty="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Южина Полина</a:t>
                      </a:r>
                      <a:endParaRPr lang="ru-RU" sz="900" dirty="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Нестерова Арина</a:t>
                      </a:r>
                      <a:endParaRPr lang="ru-RU" sz="900" dirty="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Казаринова Полина</a:t>
                      </a:r>
                      <a:endParaRPr lang="ru-RU" sz="900" dirty="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Аннина Вера</a:t>
                      </a:r>
                      <a:endParaRPr lang="ru-RU" sz="9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5001" marR="55001" marT="0" marB="0"/>
                </a:tc>
              </a:tr>
              <a:tr h="39356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14</a:t>
                      </a:r>
                      <a:r>
                        <a:rPr lang="ru-RU" sz="1100" dirty="0" smtClean="0">
                          <a:effectLst/>
                        </a:rPr>
                        <a:t>.     Городской</a:t>
                      </a:r>
                      <a:endParaRPr lang="ru-RU" sz="900" dirty="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</a:rPr>
                        <a:t>          2016 </a:t>
                      </a:r>
                      <a:r>
                        <a:rPr lang="ru-RU" sz="1100" dirty="0">
                          <a:effectLst/>
                        </a:rPr>
                        <a:t>Февраль</a:t>
                      </a:r>
                      <a:endParaRPr lang="ru-RU" sz="9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5001" marR="5500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«Лыжня России»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5001" marR="5500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5001" marR="55001" marT="0" marB="0"/>
                </a:tc>
              </a:tr>
              <a:tr h="59034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15</a:t>
                      </a:r>
                      <a:r>
                        <a:rPr lang="ru-RU" sz="1100" dirty="0" smtClean="0">
                          <a:effectLst/>
                        </a:rPr>
                        <a:t>.    Муниципальный</a:t>
                      </a:r>
                      <a:endParaRPr lang="ru-RU" sz="900" dirty="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</a:rPr>
                        <a:t>          2016 </a:t>
                      </a:r>
                      <a:r>
                        <a:rPr lang="ru-RU" sz="1100" dirty="0">
                          <a:effectLst/>
                        </a:rPr>
                        <a:t>март.</a:t>
                      </a:r>
                      <a:endParaRPr lang="ru-RU" sz="9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5001" marR="5500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Турнир по мини-футболу «Кожаный мяч»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5001" marR="5500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Грамота Участника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5001" marR="55001" marT="0" marB="0"/>
                </a:tc>
              </a:tr>
              <a:tr h="78712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16</a:t>
                      </a:r>
                      <a:r>
                        <a:rPr lang="ru-RU" sz="1100" dirty="0" smtClean="0">
                          <a:effectLst/>
                        </a:rPr>
                        <a:t>.      Российский</a:t>
                      </a:r>
                      <a:endParaRPr lang="ru-RU" sz="900" dirty="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</a:rPr>
                        <a:t>           2016 </a:t>
                      </a:r>
                      <a:r>
                        <a:rPr lang="ru-RU" sz="1100" dirty="0">
                          <a:effectLst/>
                        </a:rPr>
                        <a:t>апрель.</a:t>
                      </a:r>
                      <a:endParaRPr lang="ru-RU" sz="9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5001" marR="5500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«Радужные облака» номинация «творческая работа» «Шляпки для любимых мам».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5001" marR="5500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Диплом 1 степени</a:t>
                      </a:r>
                      <a:endParaRPr lang="ru-RU" sz="90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Вся группа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5001" marR="55001" marT="0" marB="0"/>
                </a:tc>
              </a:tr>
              <a:tr h="39356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17</a:t>
                      </a:r>
                      <a:r>
                        <a:rPr lang="ru-RU" sz="1100" dirty="0" smtClean="0">
                          <a:effectLst/>
                        </a:rPr>
                        <a:t>.        Российский</a:t>
                      </a:r>
                      <a:endParaRPr lang="ru-RU" sz="900" dirty="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</a:rPr>
                        <a:t>             2016 </a:t>
                      </a:r>
                      <a:r>
                        <a:rPr lang="ru-RU" sz="1100" dirty="0">
                          <a:effectLst/>
                        </a:rPr>
                        <a:t>ноябрь</a:t>
                      </a:r>
                      <a:endParaRPr lang="ru-RU" sz="9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5001" marR="5500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Конкурс «Игрушки»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5001" marR="5500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Грамоты </a:t>
                      </a:r>
                      <a:endParaRPr lang="ru-RU" sz="90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10 участников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5001" marR="55001" marT="0" marB="0"/>
                </a:tc>
              </a:tr>
              <a:tr h="118068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18</a:t>
                      </a:r>
                      <a:r>
                        <a:rPr lang="ru-RU" sz="1100" dirty="0" smtClean="0">
                          <a:effectLst/>
                        </a:rPr>
                        <a:t>.        Российский</a:t>
                      </a:r>
                      <a:endParaRPr lang="ru-RU" sz="900" dirty="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</a:rPr>
                        <a:t>             2017 </a:t>
                      </a:r>
                      <a:r>
                        <a:rPr lang="ru-RU" sz="1100" dirty="0">
                          <a:effectLst/>
                        </a:rPr>
                        <a:t>январь</a:t>
                      </a:r>
                      <a:endParaRPr lang="ru-RU" sz="9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5001" marR="5500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«Радужные облака» номинация «Декоративно-прикладное творчество» «Символ года –веселые петушки»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5001" marR="5500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Диплом 1 степени</a:t>
                      </a:r>
                      <a:endParaRPr lang="ru-RU" sz="900" dirty="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10 семей.</a:t>
                      </a:r>
                      <a:endParaRPr lang="ru-RU" sz="9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5001" marR="55001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14998067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2" name="Picture 4" descr="D:\грамоты ДОУ\грамоты Радужные облака\Елина Наталья Александровна (4)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16781">
            <a:off x="5507875" y="1694587"/>
            <a:ext cx="3520156" cy="215038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accent6">
              <a:lumMod val="40000"/>
              <a:lumOff val="60000"/>
            </a:schemeClr>
          </a:solidFill>
          <a:ln>
            <a:solidFill>
              <a:srgbClr val="FF0000"/>
            </a:solidFill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txBody>
          <a:bodyPr>
            <a:normAutofit/>
          </a:bodyPr>
          <a:lstStyle/>
          <a:p>
            <a:r>
              <a:rPr lang="ru-RU" sz="2800" b="1" i="1" dirty="0" smtClean="0">
                <a:solidFill>
                  <a:srgbClr val="FF0000"/>
                </a:solidFill>
              </a:rPr>
              <a:t>Мои награды, дипломы, благодарности.</a:t>
            </a:r>
            <a:endParaRPr lang="ru-RU" sz="2800" b="1" i="1" dirty="0">
              <a:solidFill>
                <a:srgbClr val="FF0000"/>
              </a:solidFill>
            </a:endParaRPr>
          </a:p>
        </p:txBody>
      </p:sp>
      <p:pic>
        <p:nvPicPr>
          <p:cNvPr id="7170" name="Picture 2" descr="D:\грамоты ДОУ\2016-01-19 благодарность за рождественскую звезду 2016\благодарность за рождественскую звезду 2016 001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087991">
            <a:off x="272982" y="2175278"/>
            <a:ext cx="2802953" cy="3888432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1" name="Picture 3" descr="D:\грамоты ДОУ\грамоты Елочка\Грамота 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42015">
            <a:off x="2714100" y="1886064"/>
            <a:ext cx="2563797" cy="3960440"/>
          </a:xfrm>
          <a:prstGeom prst="rect">
            <a:avLst/>
          </a:prstGeom>
          <a:ln>
            <a:noFill/>
          </a:ln>
          <a:effectLst>
            <a:glow rad="228600">
              <a:schemeClr val="accent5">
                <a:satMod val="175000"/>
                <a:alpha val="40000"/>
              </a:schemeClr>
            </a:glow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3" name="Picture 5" descr="D:\конкурсы\Елина\благодарность Елина 001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679623">
            <a:off x="5071041" y="3462061"/>
            <a:ext cx="2759967" cy="315563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998287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548680"/>
            <a:ext cx="8712968" cy="926976"/>
          </a:xfrm>
          <a:solidFill>
            <a:schemeClr val="accent6">
              <a:lumMod val="40000"/>
              <a:lumOff val="60000"/>
            </a:schemeClr>
          </a:solidFill>
          <a:ln>
            <a:solidFill>
              <a:srgbClr val="FF0000"/>
            </a:solidFill>
          </a:ln>
          <a:effectLst>
            <a:glow rad="228600">
              <a:schemeClr val="accent4">
                <a:satMod val="175000"/>
                <a:alpha val="40000"/>
              </a:schemeClr>
            </a:glow>
            <a:reflection blurRad="6350" stA="50000" endA="300" endPos="90000" dist="50800" dir="5400000" sy="-100000" algn="bl" rotWithShape="0"/>
          </a:effectLst>
        </p:spPr>
        <p:txBody>
          <a:bodyPr>
            <a:normAutofit/>
          </a:bodyPr>
          <a:lstStyle/>
          <a:p>
            <a:r>
              <a:rPr lang="ru-RU" sz="2800" b="1" i="1" dirty="0" smtClean="0">
                <a:solidFill>
                  <a:srgbClr val="FF0000"/>
                </a:solidFill>
              </a:rPr>
              <a:t>Мои награды, дипломы, благодарности</a:t>
            </a:r>
            <a:endParaRPr lang="ru-RU" sz="2800" b="1" i="1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endParaRPr lang="ru-RU" dirty="0"/>
          </a:p>
        </p:txBody>
      </p:sp>
      <p:pic>
        <p:nvPicPr>
          <p:cNvPr id="8194" name="Picture 2" descr="D:\конкурсы\Елина\елина н а 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7" y="1796388"/>
            <a:ext cx="2369565" cy="358646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6699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/>
        </p:spPr>
      </p:pic>
      <p:pic>
        <p:nvPicPr>
          <p:cNvPr id="8195" name="Picture 3" descr="D:\конкурсы\Елина\Елина Наталья Александровна (2)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95437" y="2101145"/>
            <a:ext cx="2930875" cy="383048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glow rad="228600">
              <a:schemeClr val="accent4">
                <a:satMod val="175000"/>
                <a:alpha val="40000"/>
              </a:schemeClr>
            </a:glow>
            <a:reflection blurRad="12700" stA="38000" endPos="28000" dist="5000" dir="5400000" sy="-100000" algn="bl" rotWithShape="0"/>
          </a:effectLst>
          <a:extLst/>
        </p:spPr>
      </p:pic>
      <p:pic>
        <p:nvPicPr>
          <p:cNvPr id="8196" name="Picture 4" descr="D:\конкурсы\Елина\Елина Наталья Александровна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26311" y="1807455"/>
            <a:ext cx="2547259" cy="3586219"/>
          </a:xfrm>
          <a:prstGeom prst="rect">
            <a:avLst/>
          </a:prstGeom>
          <a:ln>
            <a:solidFill>
              <a:schemeClr val="accent1"/>
            </a:soli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prst="relaxedInset"/>
          </a:sp3d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41884671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accent6">
              <a:lumMod val="40000"/>
              <a:lumOff val="60000"/>
            </a:schemeClr>
          </a:solidFill>
          <a:ln>
            <a:solidFill>
              <a:srgbClr val="FF0000"/>
            </a:solidFill>
          </a:ln>
          <a:effectLst>
            <a:reflection blurRad="6350" stA="50000" endA="300" endPos="55000" dir="5400000" sy="-100000" algn="bl" rotWithShape="0"/>
          </a:effectLst>
        </p:spPr>
        <p:txBody>
          <a:bodyPr>
            <a:normAutofit/>
          </a:bodyPr>
          <a:lstStyle/>
          <a:p>
            <a:r>
              <a:rPr lang="ru-RU" sz="2800" b="1" i="1" dirty="0" smtClean="0">
                <a:solidFill>
                  <a:srgbClr val="FF0000"/>
                </a:solidFill>
              </a:rPr>
              <a:t>Мои награды, дипломы, благодарности</a:t>
            </a:r>
            <a:endParaRPr lang="ru-RU" sz="2800" b="1" i="1" dirty="0">
              <a:solidFill>
                <a:srgbClr val="FF0000"/>
              </a:solidFill>
            </a:endParaRPr>
          </a:p>
        </p:txBody>
      </p:sp>
      <p:pic>
        <p:nvPicPr>
          <p:cNvPr id="9218" name="Picture 2" descr="D:\конкурсы\Елина\страница01 (3) (1)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4155" y="1556792"/>
            <a:ext cx="2825415" cy="4280995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9" name="Picture 3" descr="C:\Users\Пользователь\Desktop\Сканированные документы\2017-09-07 Елина центр\Елина центр 001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776049">
            <a:off x="653600" y="1990493"/>
            <a:ext cx="2916067" cy="413475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/>
        </p:spPr>
      </p:pic>
      <p:pic>
        <p:nvPicPr>
          <p:cNvPr id="9220" name="Picture 4" descr="C:\Users\Пользователь\Desktop\Сканированные документы\2017-09-07 Елина центр\Елина Центр 00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62699">
            <a:off x="6125403" y="2304412"/>
            <a:ext cx="2491397" cy="3996199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783759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accent6">
              <a:lumMod val="40000"/>
              <a:lumOff val="60000"/>
            </a:schemeClr>
          </a:solidFill>
          <a:ln>
            <a:solidFill>
              <a:srgbClr val="FF0000"/>
            </a:solidFill>
          </a:ln>
          <a:effectLst>
            <a:glow rad="228600">
              <a:schemeClr val="accent4">
                <a:satMod val="175000"/>
                <a:alpha val="40000"/>
              </a:schemeClr>
            </a:glow>
            <a:reflection blurRad="6350" stA="50000" endA="300" endPos="55000" dir="5400000" sy="-100000" algn="bl" rotWithShape="0"/>
          </a:effectLst>
        </p:spPr>
        <p:txBody>
          <a:bodyPr>
            <a:normAutofit/>
          </a:bodyPr>
          <a:lstStyle/>
          <a:p>
            <a:r>
              <a:rPr lang="ru-RU" sz="2800" b="1" i="1" dirty="0" smtClean="0">
                <a:solidFill>
                  <a:srgbClr val="FF0000"/>
                </a:solidFill>
              </a:rPr>
              <a:t>Мои награды, дипломы, благодарности</a:t>
            </a:r>
            <a:endParaRPr lang="ru-RU" sz="2800" b="1" i="1" dirty="0">
              <a:solidFill>
                <a:srgbClr val="FF0000"/>
              </a:solidFill>
            </a:endParaRPr>
          </a:p>
        </p:txBody>
      </p:sp>
      <p:pic>
        <p:nvPicPr>
          <p:cNvPr id="10243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2204864"/>
            <a:ext cx="3600400" cy="432048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0244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2178336"/>
            <a:ext cx="3745605" cy="4481349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9482100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03379" y="332656"/>
            <a:ext cx="8229600" cy="1143000"/>
          </a:xfrm>
          <a:solidFill>
            <a:schemeClr val="accent6">
              <a:lumMod val="40000"/>
              <a:lumOff val="60000"/>
            </a:schemeClr>
          </a:solidFill>
          <a:ln>
            <a:solidFill>
              <a:srgbClr val="FF0000"/>
            </a:solidFill>
          </a:ln>
          <a:effectLst>
            <a:reflection blurRad="6350" stA="50000" endA="300" endPos="90000" dist="50800" dir="5400000" sy="-100000" algn="bl" rotWithShape="0"/>
          </a:effectLst>
        </p:spPr>
        <p:txBody>
          <a:bodyPr>
            <a:normAutofit/>
          </a:bodyPr>
          <a:lstStyle/>
          <a:p>
            <a:r>
              <a:rPr lang="ru-RU" sz="2800" b="1" i="1" dirty="0" smtClean="0">
                <a:solidFill>
                  <a:srgbClr val="FF0000"/>
                </a:solidFill>
              </a:rPr>
              <a:t>Мои награды, дипломы, благодарности</a:t>
            </a:r>
            <a:endParaRPr lang="ru-RU" sz="2800" b="1" i="1" dirty="0">
              <a:solidFill>
                <a:srgbClr val="FF0000"/>
              </a:solidFill>
            </a:endParaRPr>
          </a:p>
        </p:txBody>
      </p:sp>
      <p:pic>
        <p:nvPicPr>
          <p:cNvPr id="11266" name="Picture 2" descr="C:\Users\Пользователь\Desktop\Сканированные документы\2017-09-07 благодарность елина 2017\благодарность елина 2017 00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063214">
            <a:off x="323528" y="1850094"/>
            <a:ext cx="3054887" cy="4237931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7" name="Picture 3" descr="C:\Users\Пользователь\Desktop\Сканированные документы\2017-09-07 Елина благ.письмо 2\Елина благ.письмо 2 00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2" y="2101957"/>
            <a:ext cx="2916694" cy="4392488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8" name="Picture 4" descr="C:\Users\Пользователь\Desktop\Сканированные документы\2017-09-07 Елина грамота\Елина грамота 00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68809">
            <a:off x="6058702" y="2449268"/>
            <a:ext cx="2809448" cy="4001347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7757487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accent6">
              <a:lumMod val="40000"/>
              <a:lumOff val="60000"/>
            </a:schemeClr>
          </a:solidFill>
          <a:ln>
            <a:solidFill>
              <a:srgbClr val="FF0000"/>
            </a:solidFill>
          </a:ln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txBody>
          <a:bodyPr>
            <a:normAutofit/>
          </a:bodyPr>
          <a:lstStyle/>
          <a:p>
            <a:r>
              <a:rPr lang="ru-RU" sz="3100" b="1" i="1" dirty="0" smtClean="0">
                <a:solidFill>
                  <a:srgbClr val="FF0000"/>
                </a:solidFill>
              </a:rPr>
              <a:t>Мои награды, дипломы, благодарности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484784"/>
            <a:ext cx="8229600" cy="464138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marL="0" indent="0">
              <a:buNone/>
            </a:pPr>
            <a:endParaRPr lang="ru-RU" dirty="0"/>
          </a:p>
        </p:txBody>
      </p:sp>
      <p:pic>
        <p:nvPicPr>
          <p:cNvPr id="12290" name="Picture 2" descr="C:\Users\Пользователь\Desktop\Сканированные документы\2017-09-07 Елина грамота\Елина грамота 00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098874">
            <a:off x="901655" y="1628171"/>
            <a:ext cx="2994462" cy="421289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1" name="Picture 3" descr="C:\Users\Пользователь\Desktop\Сканированные документы\2017-09-07 Елина грамота 1\Елина грамота 1 00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61332">
            <a:off x="4327693" y="1712249"/>
            <a:ext cx="3089074" cy="4184941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40160538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accent6">
              <a:lumMod val="40000"/>
              <a:lumOff val="60000"/>
            </a:schemeClr>
          </a:solidFill>
          <a:ln>
            <a:solidFill>
              <a:srgbClr val="FF0000"/>
            </a:solidFill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2800" b="1" i="1" dirty="0" smtClean="0">
                <a:solidFill>
                  <a:srgbClr val="FF0000"/>
                </a:solidFill>
              </a:rPr>
              <a:t>Достижения детей</a:t>
            </a:r>
            <a:endParaRPr lang="ru-RU" sz="2800" b="1" i="1" dirty="0">
              <a:solidFill>
                <a:srgbClr val="FF0000"/>
              </a:solidFill>
            </a:endParaRPr>
          </a:p>
        </p:txBody>
      </p:sp>
      <p:pic>
        <p:nvPicPr>
          <p:cNvPr id="25602" name="Picture 2" descr="C:\Users\Пользователь\Desktop\Сканированные документы\2017-09-07 Елина\Елина 00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0743" y="1664803"/>
            <a:ext cx="3526204" cy="457251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25604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1694080"/>
            <a:ext cx="3771795" cy="4523624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994977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accent6">
              <a:lumMod val="40000"/>
              <a:lumOff val="60000"/>
            </a:schemeClr>
          </a:solidFill>
          <a:ln>
            <a:solidFill>
              <a:srgbClr val="FF0000"/>
            </a:solidFill>
          </a:ln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  <p:txBody>
          <a:bodyPr>
            <a:normAutofit/>
          </a:bodyPr>
          <a:lstStyle/>
          <a:p>
            <a:r>
              <a:rPr lang="ru-RU" sz="2800" b="1" i="1" dirty="0" smtClean="0">
                <a:solidFill>
                  <a:srgbClr val="FF0000"/>
                </a:solidFill>
              </a:rPr>
              <a:t>Повышение квалификации</a:t>
            </a:r>
            <a:endParaRPr lang="ru-RU" sz="2800" b="1" i="1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0" indent="0">
              <a:buNone/>
            </a:pPr>
            <a:r>
              <a:rPr lang="ru-RU" sz="1600" b="1" dirty="0">
                <a:solidFill>
                  <a:schemeClr val="tx2">
                    <a:lumMod val="75000"/>
                  </a:schemeClr>
                </a:solidFill>
              </a:rPr>
              <a:t>2014 май</a:t>
            </a:r>
            <a:r>
              <a:rPr lang="ru-RU" sz="1600" b="1" dirty="0">
                <a:solidFill>
                  <a:srgbClr val="C00000"/>
                </a:solidFill>
              </a:rPr>
              <a:t>. </a:t>
            </a:r>
            <a:r>
              <a:rPr lang="ru-RU" sz="1600" dirty="0">
                <a:solidFill>
                  <a:srgbClr val="C00000"/>
                </a:solidFill>
              </a:rPr>
              <a:t>«Организация и содержание образовательного процесса с детьми дошкольного возраста в условиях введения ФГОС ДО». Государственное образовательное учреждение дополнительного профессионального образования «Коми республиканский институт развития образования».</a:t>
            </a:r>
          </a:p>
          <a:p>
            <a:pPr marL="0" indent="0">
              <a:buNone/>
            </a:pPr>
            <a:r>
              <a:rPr lang="ru-RU" sz="1600" b="1" dirty="0">
                <a:solidFill>
                  <a:schemeClr val="tx2">
                    <a:lumMod val="75000"/>
                  </a:schemeClr>
                </a:solidFill>
              </a:rPr>
              <a:t>2014 май</a:t>
            </a:r>
            <a:r>
              <a:rPr lang="ru-RU" sz="1600" dirty="0">
                <a:solidFill>
                  <a:srgbClr val="C00000"/>
                </a:solidFill>
              </a:rPr>
              <a:t>. Семинар «Реализация требований Федерального государственного образовательного стандарта  дошкольного образования средствами образовательных программ издательства «Просвещение». (6 часов).</a:t>
            </a:r>
          </a:p>
          <a:p>
            <a:pPr marL="0" indent="0">
              <a:buNone/>
            </a:pPr>
            <a:r>
              <a:rPr lang="ru-RU" sz="1600" b="1" dirty="0">
                <a:solidFill>
                  <a:schemeClr val="tx2">
                    <a:lumMod val="75000"/>
                  </a:schemeClr>
                </a:solidFill>
              </a:rPr>
              <a:t>2013-2014</a:t>
            </a:r>
            <a:r>
              <a:rPr lang="ru-RU" sz="1600" b="1" dirty="0">
                <a:solidFill>
                  <a:srgbClr val="C00000"/>
                </a:solidFill>
              </a:rPr>
              <a:t>. </a:t>
            </a:r>
            <a:r>
              <a:rPr lang="ru-RU" sz="1600" dirty="0">
                <a:solidFill>
                  <a:srgbClr val="C00000"/>
                </a:solidFill>
              </a:rPr>
              <a:t>Обучение по образовательной программе </a:t>
            </a:r>
            <a:r>
              <a:rPr lang="ru-RU" sz="1600" dirty="0" err="1">
                <a:solidFill>
                  <a:srgbClr val="C00000"/>
                </a:solidFill>
              </a:rPr>
              <a:t>стажировочной</a:t>
            </a:r>
            <a:r>
              <a:rPr lang="ru-RU" sz="1600" dirty="0">
                <a:solidFill>
                  <a:srgbClr val="C00000"/>
                </a:solidFill>
              </a:rPr>
              <a:t>  (опорно-методической) площадки Ресурсного центра на базе МБДОУ №84. Сертификат №130</a:t>
            </a:r>
          </a:p>
          <a:p>
            <a:pPr marL="0" indent="0">
              <a:buNone/>
            </a:pPr>
            <a:r>
              <a:rPr lang="ru-RU" sz="1600" b="1" dirty="0">
                <a:solidFill>
                  <a:schemeClr val="tx2">
                    <a:lumMod val="75000"/>
                  </a:schemeClr>
                </a:solidFill>
              </a:rPr>
              <a:t>2016 февраль</a:t>
            </a:r>
            <a:r>
              <a:rPr lang="ru-RU" sz="1600" dirty="0">
                <a:solidFill>
                  <a:srgbClr val="C00000"/>
                </a:solidFill>
              </a:rPr>
              <a:t>. Всероссийский научно-методический семинар «Игровые технологии обучения детей дошкольного возраста в условиях ФГОС ДО». Межрегиональный центр поддержки творчества и инноваций «</a:t>
            </a:r>
            <a:r>
              <a:rPr lang="ru-RU" sz="1600" dirty="0" err="1">
                <a:solidFill>
                  <a:srgbClr val="C00000"/>
                </a:solidFill>
              </a:rPr>
              <a:t>Микс</a:t>
            </a:r>
            <a:r>
              <a:rPr lang="ru-RU" sz="1600" dirty="0">
                <a:solidFill>
                  <a:srgbClr val="C00000"/>
                </a:solidFill>
              </a:rPr>
              <a:t>» при методической поддержке Педагогического института ФГБОУ ВПО «Иркутский государственный университет».</a:t>
            </a:r>
          </a:p>
          <a:p>
            <a:pPr marL="0" indent="0">
              <a:buNone/>
            </a:pPr>
            <a:r>
              <a:rPr lang="ru-RU" sz="1600" b="1" dirty="0">
                <a:solidFill>
                  <a:schemeClr val="tx2">
                    <a:lumMod val="75000"/>
                  </a:schemeClr>
                </a:solidFill>
              </a:rPr>
              <a:t>2017 </a:t>
            </a:r>
            <a:r>
              <a:rPr lang="ru-RU" sz="1600" dirty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ru-RU" sz="1600" b="1" dirty="0">
                <a:solidFill>
                  <a:schemeClr val="tx2">
                    <a:lumMod val="75000"/>
                  </a:schemeClr>
                </a:solidFill>
              </a:rPr>
              <a:t>март</a:t>
            </a:r>
            <a:r>
              <a:rPr lang="ru-RU" sz="1600" dirty="0">
                <a:solidFill>
                  <a:srgbClr val="C00000"/>
                </a:solidFill>
              </a:rPr>
              <a:t>. Всероссийский научно- методический семинар «Поддержка инициативности </a:t>
            </a:r>
            <a:r>
              <a:rPr lang="ru-RU" sz="1600" dirty="0" smtClean="0">
                <a:solidFill>
                  <a:srgbClr val="C00000"/>
                </a:solidFill>
              </a:rPr>
              <a:t>и самостоятельности </a:t>
            </a:r>
            <a:r>
              <a:rPr lang="ru-RU" sz="1600" dirty="0">
                <a:solidFill>
                  <a:srgbClr val="C00000"/>
                </a:solidFill>
              </a:rPr>
              <a:t>детей как приоритет ФГОС ДО». Межрегиональный центр поддержки творчества и инноваций «</a:t>
            </a:r>
            <a:r>
              <a:rPr lang="ru-RU" sz="1600" dirty="0" err="1">
                <a:solidFill>
                  <a:srgbClr val="C00000"/>
                </a:solidFill>
              </a:rPr>
              <a:t>Микс</a:t>
            </a:r>
            <a:r>
              <a:rPr lang="ru-RU" sz="1600" dirty="0">
                <a:solidFill>
                  <a:srgbClr val="C00000"/>
                </a:solidFill>
              </a:rPr>
              <a:t>» при методической поддержке Педагогического института ФГБОУ ВПО «Иркутский государственный университет».</a:t>
            </a:r>
          </a:p>
          <a:p>
            <a:endParaRPr lang="ru-RU" sz="1600" dirty="0"/>
          </a:p>
        </p:txBody>
      </p:sp>
    </p:spTree>
    <p:extLst>
      <p:ext uri="{BB962C8B-B14F-4D97-AF65-F5344CB8AC3E}">
        <p14:creationId xmlns="" xmlns:p14="http://schemas.microsoft.com/office/powerpoint/2010/main" val="3771947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7" y="250726"/>
            <a:ext cx="3130389" cy="1162050"/>
          </a:xfrm>
          <a:solidFill>
            <a:schemeClr val="accent2">
              <a:lumMod val="20000"/>
              <a:lumOff val="80000"/>
            </a:schemeClr>
          </a:solidFill>
          <a:ln>
            <a:solidFill>
              <a:srgbClr val="FF0000"/>
            </a:solidFill>
          </a:ln>
          <a:effectLst>
            <a:glow rad="228600">
              <a:schemeClr val="accent4">
                <a:satMod val="175000"/>
                <a:alpha val="40000"/>
              </a:schemeClr>
            </a:glow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>
            <a:noAutofit/>
          </a:bodyPr>
          <a:lstStyle/>
          <a:p>
            <a:r>
              <a:rPr lang="ru-RU" sz="36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 </a:t>
            </a:r>
            <a:r>
              <a:rPr lang="ru-RU" sz="3600" dirty="0" smtClean="0">
                <a:ln w="12700">
                  <a:solidFill>
                    <a:srgbClr val="FF0000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ПОРТФОЛИО</a:t>
            </a:r>
            <a:endParaRPr lang="ru-RU" sz="3600" dirty="0">
              <a:ln w="12700">
                <a:solidFill>
                  <a:srgbClr val="FF0000"/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ln>
            <a:solidFill>
              <a:srgbClr val="FF0000"/>
            </a:solidFill>
          </a:ln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 fontScale="55000" lnSpcReduction="20000"/>
          </a:bodyPr>
          <a:lstStyle/>
          <a:p>
            <a:pPr marL="0" indent="0" algn="ctr">
              <a:buNone/>
            </a:pPr>
            <a:endParaRPr lang="ru-RU" sz="5100" dirty="0" smtClean="0">
              <a:solidFill>
                <a:srgbClr val="FF0000"/>
              </a:solidFill>
            </a:endParaRPr>
          </a:p>
          <a:p>
            <a:pPr marL="0" indent="0" algn="ctr">
              <a:buNone/>
            </a:pPr>
            <a:r>
              <a:rPr lang="ru-RU" sz="5100" dirty="0" err="1" smtClean="0">
                <a:solidFill>
                  <a:srgbClr val="FF0000"/>
                </a:solidFill>
              </a:rPr>
              <a:t>Елиной</a:t>
            </a:r>
            <a:r>
              <a:rPr lang="ru-RU" sz="5100" dirty="0" smtClean="0">
                <a:solidFill>
                  <a:srgbClr val="FF0000"/>
                </a:solidFill>
              </a:rPr>
              <a:t> </a:t>
            </a:r>
          </a:p>
          <a:p>
            <a:pPr marL="0" indent="0" algn="ctr">
              <a:buNone/>
            </a:pPr>
            <a:r>
              <a:rPr lang="ru-RU" sz="5100" dirty="0" smtClean="0">
                <a:solidFill>
                  <a:srgbClr val="FF0000"/>
                </a:solidFill>
              </a:rPr>
              <a:t>Натальи Александровны</a:t>
            </a:r>
          </a:p>
          <a:p>
            <a:pPr marL="0" indent="0" algn="ctr">
              <a:buNone/>
            </a:pPr>
            <a:endParaRPr lang="ru-RU" sz="5100" dirty="0" smtClean="0">
              <a:solidFill>
                <a:srgbClr val="FF0000"/>
              </a:solidFill>
            </a:endParaRPr>
          </a:p>
          <a:p>
            <a:pPr lvl="0"/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Образование 1992 год – «Сыктывкарское педагогическое училище № 1, им. И. А. Куратова.</a:t>
            </a:r>
            <a:endParaRPr lang="ru-RU" dirty="0" smtClean="0">
              <a:solidFill>
                <a:schemeClr val="tx2">
                  <a:lumMod val="75000"/>
                </a:schemeClr>
              </a:solidFill>
            </a:endParaRPr>
          </a:p>
          <a:p>
            <a:pPr lvl="0"/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Специальность – преподавание в начальных классах общеобразовательной школы.</a:t>
            </a:r>
            <a:endParaRPr lang="ru-RU" dirty="0" smtClean="0">
              <a:solidFill>
                <a:schemeClr val="tx2">
                  <a:lumMod val="75000"/>
                </a:schemeClr>
              </a:solidFill>
            </a:endParaRPr>
          </a:p>
          <a:p>
            <a:pPr lvl="0"/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Квалификация – «Учитель начальных классов, организатор детского досуга».</a:t>
            </a:r>
            <a:endParaRPr lang="ru-RU" dirty="0" smtClean="0">
              <a:solidFill>
                <a:schemeClr val="tx2">
                  <a:lumMod val="75000"/>
                </a:schemeClr>
              </a:solidFill>
            </a:endParaRPr>
          </a:p>
          <a:p>
            <a:pPr lvl="0"/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Общий трудовой стаж – 23 лет.</a:t>
            </a:r>
            <a:endParaRPr lang="ru-RU" dirty="0" smtClean="0">
              <a:solidFill>
                <a:schemeClr val="tx2">
                  <a:lumMod val="75000"/>
                </a:schemeClr>
              </a:solidFill>
            </a:endParaRPr>
          </a:p>
          <a:p>
            <a:pPr lvl="0"/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В данном учреждении – 22 лет.</a:t>
            </a:r>
            <a:endParaRPr lang="ru-RU" dirty="0" smtClean="0">
              <a:solidFill>
                <a:schemeClr val="tx2">
                  <a:lumMod val="75000"/>
                </a:schemeClr>
              </a:solidFill>
            </a:endParaRPr>
          </a:p>
          <a:p>
            <a:pPr lvl="0"/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Ученое звание – нет.</a:t>
            </a:r>
            <a:endParaRPr lang="ru-RU" dirty="0" smtClean="0">
              <a:solidFill>
                <a:schemeClr val="tx2">
                  <a:lumMod val="75000"/>
                </a:schemeClr>
              </a:solidFill>
            </a:endParaRPr>
          </a:p>
          <a:p>
            <a:pPr lvl="0"/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Почетное звание – нет.</a:t>
            </a:r>
            <a:endParaRPr lang="ru-RU" dirty="0" smtClean="0">
              <a:solidFill>
                <a:schemeClr val="tx2">
                  <a:lumMod val="75000"/>
                </a:schemeClr>
              </a:solidFill>
            </a:endParaRPr>
          </a:p>
          <a:p>
            <a:pPr lvl="0"/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Награды – «почетная грамота министерства образования и высшей школы Российской Федерации».</a:t>
            </a:r>
            <a:endParaRPr lang="ru-RU" dirty="0" smtClean="0">
              <a:solidFill>
                <a:schemeClr val="tx2">
                  <a:lumMod val="75000"/>
                </a:schemeClr>
              </a:solidFill>
            </a:endParaRPr>
          </a:p>
          <a:p>
            <a:pPr marL="0" indent="0">
              <a:buNone/>
            </a:pPr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 </a:t>
            </a:r>
            <a:endParaRPr lang="ru-RU" dirty="0" smtClean="0">
              <a:solidFill>
                <a:schemeClr val="tx2">
                  <a:lumMod val="75000"/>
                </a:schemeClr>
              </a:solidFill>
            </a:endParaRPr>
          </a:p>
          <a:p>
            <a:pPr marL="0" indent="0" algn="ctr">
              <a:buNone/>
            </a:pPr>
            <a:endParaRPr lang="ru-RU" dirty="0" smtClean="0"/>
          </a:p>
          <a:p>
            <a:pPr marL="0" indent="0" algn="ctr">
              <a:buNone/>
            </a:pP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484784"/>
            <a:ext cx="3122779" cy="4608511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="" xmlns:p14="http://schemas.microsoft.com/office/powerpoint/2010/main" val="2010026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accent6">
              <a:lumMod val="40000"/>
              <a:lumOff val="60000"/>
            </a:schemeClr>
          </a:solidFill>
          <a:ln>
            <a:solidFill>
              <a:srgbClr val="FF0000"/>
            </a:solidFill>
          </a:ln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txBody>
          <a:bodyPr>
            <a:normAutofit/>
          </a:bodyPr>
          <a:lstStyle/>
          <a:p>
            <a:r>
              <a:rPr lang="ru-RU" sz="2800" b="1" i="1" dirty="0">
                <a:solidFill>
                  <a:srgbClr val="FF0000"/>
                </a:solidFill>
              </a:rPr>
              <a:t>Повышение квалификации</a:t>
            </a:r>
            <a:endParaRPr lang="ru-RU" sz="2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484784"/>
            <a:ext cx="8229600" cy="4641379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endParaRPr lang="ru-RU" dirty="0"/>
          </a:p>
        </p:txBody>
      </p:sp>
      <p:pic>
        <p:nvPicPr>
          <p:cNvPr id="13314" name="Picture 2" descr="C:\Users\Пользователь\Desktop\Сканированные документы\2017-09-07\00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891489">
            <a:off x="597122" y="1475646"/>
            <a:ext cx="2945244" cy="2123062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5" name="Picture 3" descr="C:\Users\Пользователь\Desktop\Сканированные документы\2017-09-07 сертификат елина\сертификат елина 00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627272">
            <a:off x="726898" y="3665113"/>
            <a:ext cx="2889708" cy="2211449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6" name="Picture 4" descr="C:\Users\Пользователь\Desktop\Сканированные документы\2017-09-07 сертификат Елина 1\сертификат Елина 1 00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7324" y="1700808"/>
            <a:ext cx="2948892" cy="3816424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7" name="Picture 5" descr="C:\Users\Пользователь\Desktop\Сканированные документы\2017-09-07 сертификат елина\сертификат Елина 002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28832">
            <a:off x="5916411" y="1921141"/>
            <a:ext cx="2417818" cy="3696949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3517793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accent6">
              <a:lumMod val="40000"/>
              <a:lumOff val="60000"/>
            </a:schemeClr>
          </a:solidFill>
          <a:ln>
            <a:solidFill>
              <a:srgbClr val="FF0000"/>
            </a:solidFill>
          </a:ln>
          <a:effectLst>
            <a:glow rad="139700">
              <a:schemeClr val="accent2">
                <a:satMod val="175000"/>
                <a:alpha val="40000"/>
              </a:schemeClr>
            </a:glow>
          </a:effectLst>
        </p:spPr>
        <p:txBody>
          <a:bodyPr>
            <a:normAutofit/>
          </a:bodyPr>
          <a:lstStyle/>
          <a:p>
            <a:r>
              <a:rPr lang="ru-RU" sz="2800" b="1" i="1" dirty="0" smtClean="0">
                <a:solidFill>
                  <a:srgbClr val="FF0000"/>
                </a:solidFill>
              </a:rPr>
              <a:t>Достижения детей группы «Дружная семейка»</a:t>
            </a:r>
            <a:endParaRPr lang="ru-RU" sz="2800" b="1" i="1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marL="0" indent="0">
              <a:buNone/>
            </a:pPr>
            <a:endParaRPr lang="ru-RU" dirty="0"/>
          </a:p>
        </p:txBody>
      </p:sp>
      <p:graphicFrame>
        <p:nvGraphicFramePr>
          <p:cNvPr id="4" name="Схема 3"/>
          <p:cNvGraphicFramePr/>
          <p:nvPr>
            <p:extLst>
              <p:ext uri="{D42A27DB-BD31-4B8C-83A1-F6EECF244321}">
                <p14:modId xmlns="" xmlns:p14="http://schemas.microsoft.com/office/powerpoint/2010/main" val="1489444996"/>
              </p:ext>
            </p:extLst>
          </p:nvPr>
        </p:nvGraphicFramePr>
        <p:xfrm>
          <a:off x="4355976" y="1700808"/>
          <a:ext cx="3456384" cy="410501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5" name="Схема 4"/>
          <p:cNvGraphicFramePr/>
          <p:nvPr>
            <p:extLst>
              <p:ext uri="{D42A27DB-BD31-4B8C-83A1-F6EECF244321}">
                <p14:modId xmlns="" xmlns:p14="http://schemas.microsoft.com/office/powerpoint/2010/main" val="1557453872"/>
              </p:ext>
            </p:extLst>
          </p:nvPr>
        </p:nvGraphicFramePr>
        <p:xfrm>
          <a:off x="611560" y="1700808"/>
          <a:ext cx="3456384" cy="410501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</p:spTree>
    <p:extLst>
      <p:ext uri="{BB962C8B-B14F-4D97-AF65-F5344CB8AC3E}">
        <p14:creationId xmlns="" xmlns:p14="http://schemas.microsoft.com/office/powerpoint/2010/main" val="2675749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accent6">
              <a:lumMod val="40000"/>
              <a:lumOff val="60000"/>
            </a:schemeClr>
          </a:solidFill>
          <a:ln>
            <a:solidFill>
              <a:srgbClr val="FF0000"/>
            </a:solidFill>
          </a:ln>
        </p:spPr>
        <p:txBody>
          <a:bodyPr>
            <a:norm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</a:rPr>
              <a:t>Достижения детей</a:t>
            </a:r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endParaRPr lang="ru-RU" dirty="0"/>
          </a:p>
        </p:txBody>
      </p:sp>
      <p:pic>
        <p:nvPicPr>
          <p:cNvPr id="16386" name="Picture 2" descr="C:\Users\Пользователь\Downloads\2017-02-11_013 (1)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628800"/>
            <a:ext cx="2664296" cy="396086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87" name="Picture 3" descr="C:\Users\Пользователь\Downloads\2016-02-14 08-54-1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896" y="1916832"/>
            <a:ext cx="4536504" cy="383472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9643770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2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1412776"/>
            <a:ext cx="2755631" cy="37920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3658" y="548680"/>
            <a:ext cx="8883348" cy="854968"/>
          </a:xfrm>
          <a:solidFill>
            <a:schemeClr val="accent6">
              <a:lumMod val="40000"/>
              <a:lumOff val="60000"/>
            </a:schemeClr>
          </a:solidFill>
          <a:ln>
            <a:solidFill>
              <a:srgbClr val="FF0000"/>
            </a:solidFill>
          </a:ln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Достижения детей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17410" name="Picture 2" descr="C:\Users\Пользователь\Downloads\2016-02-14 08-54-1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275132">
            <a:off x="339495" y="3062551"/>
            <a:ext cx="3126739" cy="302697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11" name="Picture 3" descr="C:\Users\Пользователь\Downloads\20160330_113400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74819">
            <a:off x="5297795" y="3014929"/>
            <a:ext cx="3514203" cy="285883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5081158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116632"/>
            <a:ext cx="8964488" cy="1301006"/>
          </a:xfrm>
          <a:solidFill>
            <a:schemeClr val="accent6">
              <a:lumMod val="40000"/>
              <a:lumOff val="60000"/>
            </a:schemeClr>
          </a:solidFill>
          <a:effectLst>
            <a:reflection blurRad="6350" stA="50000" endA="300" endPos="55500" dist="101600" dir="5400000" sy="-100000" algn="bl" rotWithShape="0"/>
          </a:effectLst>
        </p:spPr>
        <p:txBody>
          <a:bodyPr>
            <a:noAutofit/>
          </a:bodyPr>
          <a:lstStyle/>
          <a:p>
            <a:r>
              <a:rPr lang="ru-RU" sz="2400" b="1" i="1" dirty="0" smtClean="0">
                <a:solidFill>
                  <a:srgbClr val="FF0000"/>
                </a:solidFill>
              </a:rPr>
              <a:t>Динамика освоения детьми основной общеобразовательной программы по образовательным областям.</a:t>
            </a:r>
            <a:endParaRPr lang="ru-RU" sz="2400" b="1" i="1" dirty="0">
              <a:solidFill>
                <a:srgbClr val="FF0000"/>
              </a:solidFill>
            </a:endParaRPr>
          </a:p>
        </p:txBody>
      </p:sp>
      <p:pic>
        <p:nvPicPr>
          <p:cNvPr id="18436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628800"/>
            <a:ext cx="3528392" cy="4032448"/>
          </a:xfrm>
          <a:prstGeom prst="rect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</p:pic>
      <p:pic>
        <p:nvPicPr>
          <p:cNvPr id="18437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700808"/>
            <a:ext cx="3925689" cy="4032448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4">
                <a:satMod val="175000"/>
                <a:alpha val="40000"/>
              </a:scheme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3691033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116632"/>
            <a:ext cx="8784976" cy="1301006"/>
          </a:xfrm>
          <a:solidFill>
            <a:schemeClr val="accent6">
              <a:lumMod val="40000"/>
              <a:lumOff val="60000"/>
            </a:schemeClr>
          </a:solidFill>
          <a:ln>
            <a:solidFill>
              <a:srgbClr val="FF000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0000" endA="300" endPos="55500" dist="101600" dir="5400000" sy="-100000" algn="bl" rotWithShape="0"/>
          </a:effectLst>
        </p:spPr>
        <p:txBody>
          <a:bodyPr>
            <a:normAutofit/>
          </a:bodyPr>
          <a:lstStyle/>
          <a:p>
            <a:r>
              <a:rPr lang="ru-RU" sz="2800" b="1" i="1" dirty="0" smtClean="0">
                <a:solidFill>
                  <a:srgbClr val="FF0000"/>
                </a:solidFill>
              </a:rPr>
              <a:t>Динамика освоения детьми основной общеобразовательной программы.</a:t>
            </a:r>
            <a:endParaRPr lang="ru-RU" sz="2800" b="1" i="1" dirty="0">
              <a:solidFill>
                <a:srgbClr val="FF0000"/>
              </a:solidFill>
            </a:endParaRPr>
          </a:p>
        </p:txBody>
      </p:sp>
      <p:pic>
        <p:nvPicPr>
          <p:cNvPr id="19460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628800"/>
            <a:ext cx="5760640" cy="4525963"/>
          </a:xfrm>
          <a:prstGeom prst="rect">
            <a:avLst/>
          </a:prstGeom>
          <a:ln/>
          <a:effectLst>
            <a:glow rad="101600">
              <a:schemeClr val="accent4">
                <a:satMod val="175000"/>
                <a:alpha val="40000"/>
              </a:schemeClr>
            </a:glow>
          </a:effectLst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</p:pic>
    </p:spTree>
    <p:extLst>
      <p:ext uri="{BB962C8B-B14F-4D97-AF65-F5344CB8AC3E}">
        <p14:creationId xmlns="" xmlns:p14="http://schemas.microsoft.com/office/powerpoint/2010/main" val="1987546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2800" b="1" i="1" dirty="0" smtClean="0">
                <a:solidFill>
                  <a:srgbClr val="FF0000"/>
                </a:solidFill>
              </a:rPr>
              <a:t>Достижения детей</a:t>
            </a:r>
            <a:endParaRPr lang="ru-RU" sz="2800" b="1" i="1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/>
          </a:p>
        </p:txBody>
      </p:sp>
      <p:pic>
        <p:nvPicPr>
          <p:cNvPr id="20482" name="Picture 2" descr="D:\грамоты ДОУ\грамоты Елочка\страница1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772816"/>
            <a:ext cx="1296144" cy="1833417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483" name="Picture 3" descr="D:\грамоты ДОУ\грамоты Елочка\страница1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98705" y="1772816"/>
            <a:ext cx="1252844" cy="1773179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484" name="Picture 4" descr="D:\грамоты ДОУ\грамоты Елочка\страница1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3148" y="1723047"/>
            <a:ext cx="1147358" cy="1822948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485" name="Picture 5" descr="D:\грамоты ДОУ\грамоты Елочка\страница16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1742696"/>
            <a:ext cx="1296144" cy="1833417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486" name="Picture 6" descr="D:\грамоты ДОУ\грамоты Елочка\страница17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36" y="1772815"/>
            <a:ext cx="1296144" cy="1773179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487" name="Picture 7" descr="D:\грамоты ДОУ\грамоты Елочка\страница19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0" y="1723047"/>
            <a:ext cx="1446371" cy="1822947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488" name="Picture 8" descr="D:\грамоты ДОУ\грамоты Радужные облака\Семья Казариновыхjpg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530" y="3933056"/>
            <a:ext cx="2388096" cy="159330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20489" name="Picture 9" descr="D:\конкурсы\Елина\страница01 (4) (1)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1938" y="3670069"/>
            <a:ext cx="1504607" cy="212829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20490" name="Picture 10" descr="D:\конкурсы\Елина\страница01 (5)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9457" y="3645647"/>
            <a:ext cx="1504607" cy="212829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20491" name="Picture 11" descr="D:\конкурсы\Елина\страница05 (1).jp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241" y="3664722"/>
            <a:ext cx="1512168" cy="213898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</p:spTree>
    <p:extLst>
      <p:ext uri="{BB962C8B-B14F-4D97-AF65-F5344CB8AC3E}">
        <p14:creationId xmlns="" xmlns:p14="http://schemas.microsoft.com/office/powerpoint/2010/main" val="9393444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accent6">
              <a:lumMod val="40000"/>
              <a:lumOff val="60000"/>
            </a:schemeClr>
          </a:solidFill>
          <a:ln>
            <a:solidFill>
              <a:srgbClr val="FF0000"/>
            </a:solidFill>
          </a:ln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Достижения детей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1560" y="1628800"/>
            <a:ext cx="8229600" cy="4752528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marL="0" indent="0">
              <a:buNone/>
            </a:pPr>
            <a:endParaRPr lang="ru-RU" dirty="0"/>
          </a:p>
        </p:txBody>
      </p:sp>
      <p:graphicFrame>
        <p:nvGraphicFramePr>
          <p:cNvPr id="4" name="Объект 3"/>
          <p:cNvGraphicFramePr>
            <a:graphicFrameLocks noChangeAspect="1"/>
          </p:cNvGraphicFramePr>
          <p:nvPr>
            <p:extLst>
              <p:ext uri="{D42A27DB-BD31-4B8C-83A1-F6EECF244321}">
                <p14:modId xmlns="" xmlns:p14="http://schemas.microsoft.com/office/powerpoint/2010/main" val="3862909927"/>
              </p:ext>
            </p:extLst>
          </p:nvPr>
        </p:nvGraphicFramePr>
        <p:xfrm>
          <a:off x="755576" y="1772816"/>
          <a:ext cx="2943795" cy="4165902"/>
        </p:xfrm>
        <a:graphic>
          <a:graphicData uri="http://schemas.openxmlformats.org/presentationml/2006/ole">
            <p:oleObj spid="_x0000_s22662" name="Acrobat Document" r:id="rId3" imgW="5667139" imgH="8019997" progId="">
              <p:embed/>
            </p:oleObj>
          </a:graphicData>
        </a:graphic>
      </p:graphicFrame>
      <p:graphicFrame>
        <p:nvGraphicFramePr>
          <p:cNvPr id="5" name="Объект 4"/>
          <p:cNvGraphicFramePr>
            <a:graphicFrameLocks noChangeAspect="1"/>
          </p:cNvGraphicFramePr>
          <p:nvPr>
            <p:extLst>
              <p:ext uri="{D42A27DB-BD31-4B8C-83A1-F6EECF244321}">
                <p14:modId xmlns="" xmlns:p14="http://schemas.microsoft.com/office/powerpoint/2010/main" val="126075505"/>
              </p:ext>
            </p:extLst>
          </p:nvPr>
        </p:nvGraphicFramePr>
        <p:xfrm>
          <a:off x="3347864" y="1772816"/>
          <a:ext cx="2871787" cy="4064000"/>
        </p:xfrm>
        <a:graphic>
          <a:graphicData uri="http://schemas.openxmlformats.org/presentationml/2006/ole">
            <p:oleObj spid="_x0000_s22663" name="Acrobat Document" r:id="rId4" imgW="5667139" imgH="8019997" progId="">
              <p:embed/>
            </p:oleObj>
          </a:graphicData>
        </a:graphic>
      </p:graphicFrame>
      <p:graphicFrame>
        <p:nvGraphicFramePr>
          <p:cNvPr id="6" name="Объект 5"/>
          <p:cNvGraphicFramePr>
            <a:graphicFrameLocks noChangeAspect="1"/>
          </p:cNvGraphicFramePr>
          <p:nvPr>
            <p:extLst>
              <p:ext uri="{D42A27DB-BD31-4B8C-83A1-F6EECF244321}">
                <p14:modId xmlns="" xmlns:p14="http://schemas.microsoft.com/office/powerpoint/2010/main" val="3557598870"/>
              </p:ext>
            </p:extLst>
          </p:nvPr>
        </p:nvGraphicFramePr>
        <p:xfrm>
          <a:off x="5868144" y="1772816"/>
          <a:ext cx="2871787" cy="4064000"/>
        </p:xfrm>
        <a:graphic>
          <a:graphicData uri="http://schemas.openxmlformats.org/presentationml/2006/ole">
            <p:oleObj spid="_x0000_s22664" name="Acrobat Document" r:id="rId5" imgW="5667139" imgH="8019997" progId="">
              <p:embed/>
            </p:oleObj>
          </a:graphicData>
        </a:graphic>
      </p:graphicFrame>
    </p:spTree>
    <p:extLst>
      <p:ext uri="{BB962C8B-B14F-4D97-AF65-F5344CB8AC3E}">
        <p14:creationId xmlns="" xmlns:p14="http://schemas.microsoft.com/office/powerpoint/2010/main" val="22970468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703" name="Picture 55" descr="C:\Users\Пользователь\Desktop\Сканированные документы\2017-09-08 Елина Радуга\Елина Радуга 00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06663" y="1700808"/>
            <a:ext cx="3672408" cy="2664543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-30832"/>
            <a:ext cx="8229600" cy="1143000"/>
          </a:xfrm>
          <a:solidFill>
            <a:schemeClr val="accent6">
              <a:lumMod val="40000"/>
              <a:lumOff val="60000"/>
            </a:schemeClr>
          </a:solidFill>
          <a:ln>
            <a:solidFill>
              <a:srgbClr val="FF0000"/>
            </a:solidFill>
          </a:ln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txBody>
          <a:bodyPr>
            <a:normAutofit/>
          </a:bodyPr>
          <a:lstStyle/>
          <a:p>
            <a:r>
              <a:rPr lang="ru-RU" sz="2800" b="1" i="1" dirty="0" smtClean="0">
                <a:solidFill>
                  <a:srgbClr val="FF0000"/>
                </a:solidFill>
              </a:rPr>
              <a:t>Достижения детей</a:t>
            </a:r>
            <a:endParaRPr lang="ru-RU" sz="2800" b="1" i="1" dirty="0">
              <a:solidFill>
                <a:srgbClr val="FF0000"/>
              </a:solidFill>
            </a:endParaRPr>
          </a:p>
        </p:txBody>
      </p:sp>
      <p:pic>
        <p:nvPicPr>
          <p:cNvPr id="27701" name="Picture 53" descr="C:\Users\Пользователь\Desktop\Сканированные документы\2017-09-08 Елина  Эрудит\Елина  Эрудит 001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158941">
            <a:off x="304428" y="1462781"/>
            <a:ext cx="2486746" cy="366160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27702" name="Picture 54" descr="C:\Users\Пользователь\Desktop\Сканированные документы\2017-09-08 Елина Космос\Елина Космос 00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83638">
            <a:off x="5984243" y="1717013"/>
            <a:ext cx="2773811" cy="331505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</p:spTree>
    <p:extLst>
      <p:ext uri="{BB962C8B-B14F-4D97-AF65-F5344CB8AC3E}">
        <p14:creationId xmlns="" xmlns:p14="http://schemas.microsoft.com/office/powerpoint/2010/main" val="30829556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accent6">
              <a:lumMod val="40000"/>
              <a:lumOff val="60000"/>
            </a:schemeClr>
          </a:solidFill>
          <a:ln>
            <a:solidFill>
              <a:srgbClr val="FF0000"/>
            </a:solidFill>
          </a:ln>
        </p:spPr>
        <p:txBody>
          <a:bodyPr>
            <a:normAutofit/>
          </a:bodyPr>
          <a:lstStyle/>
          <a:p>
            <a:r>
              <a:rPr lang="ru-RU" sz="2800" b="1" i="1" dirty="0" smtClean="0">
                <a:solidFill>
                  <a:srgbClr val="C00000"/>
                </a:solidFill>
              </a:rPr>
              <a:t>Достижения детей</a:t>
            </a:r>
            <a:endParaRPr lang="ru-RU" sz="2800" b="1" i="1" dirty="0">
              <a:solidFill>
                <a:srgbClr val="FF0000"/>
              </a:solidFill>
            </a:endParaRPr>
          </a:p>
        </p:txBody>
      </p:sp>
      <p:pic>
        <p:nvPicPr>
          <p:cNvPr id="21506" name="Picture 2" descr="D:\конкурсы\Радужные облака 2\грамоты\Коллектив группы __Дружная семейка__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45792">
            <a:off x="4499992" y="1196752"/>
            <a:ext cx="3888432" cy="2592288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509" name="Picture 5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900740">
            <a:off x="467544" y="1340768"/>
            <a:ext cx="2791201" cy="324036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21510" name="Picture 6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7" y="3789040"/>
            <a:ext cx="3630157" cy="256696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1511" name="Picture 7" descr="D:\конкурсы\2017\Елина  Наталья Александровна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3645024"/>
            <a:ext cx="3859004" cy="272814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</p:spTree>
    <p:extLst>
      <p:ext uri="{BB962C8B-B14F-4D97-AF65-F5344CB8AC3E}">
        <p14:creationId xmlns="" xmlns:p14="http://schemas.microsoft.com/office/powerpoint/2010/main" val="15176854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94122"/>
          </a:xfrm>
          <a:solidFill>
            <a:schemeClr val="accent6">
              <a:lumMod val="40000"/>
              <a:lumOff val="60000"/>
            </a:schemeClr>
          </a:solidFill>
          <a:ln>
            <a:solidFill>
              <a:srgbClr val="FF0000"/>
            </a:solidFill>
          </a:ln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txBody>
          <a:bodyPr>
            <a:normAutofit/>
          </a:bodyPr>
          <a:lstStyle/>
          <a:p>
            <a:r>
              <a:rPr lang="ru-RU" sz="2400" b="1" i="1" dirty="0">
                <a:solidFill>
                  <a:srgbClr val="FF0000"/>
                </a:solidFill>
              </a:rPr>
              <a:t>Современные образовательные технологии в моей педагогической практике</a:t>
            </a:r>
            <a:endParaRPr lang="ru-RU" sz="2400" i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 fontScale="55000" lnSpcReduction="20000"/>
          </a:bodyPr>
          <a:lstStyle/>
          <a:p>
            <a:pPr marL="0" indent="0">
              <a:buNone/>
            </a:pPr>
            <a:r>
              <a:rPr lang="ru-RU" dirty="0">
                <a:solidFill>
                  <a:srgbClr val="C00000"/>
                </a:solidFill>
                <a:ea typeface="Arial Unicode MS" panose="020B0604020202020204" pitchFamily="34" charset="-128"/>
                <a:cs typeface="Arabic Typesetting" panose="03020402040406030203" pitchFamily="66" charset="-78"/>
              </a:rPr>
              <a:t>Ребенок должен развиваться. В ДОУ развитие ребенка происходит в ходе взаимодействия с взрослым. Ни на одном другом возрастном этапе взрослый не играет такой роли в развитии ребенка. Поэтому целью деятельности педагога в условиях ДОУ является построение такого взаимодействия с ребенком, которое будет способствовать формирования его активности в познании окружающей действительности, раскрытию его индивидуальных способностей, появлению потребности у него в саморазвитии. Условием реализации такой цели является </a:t>
            </a:r>
            <a:r>
              <a:rPr lang="ru-RU" b="1" dirty="0">
                <a:solidFill>
                  <a:schemeClr val="tx2"/>
                </a:solidFill>
                <a:latin typeface="Arial Narrow" panose="020B0606020202030204" pitchFamily="34" charset="0"/>
                <a:ea typeface="Arial Unicode MS" panose="020B0604020202020204" pitchFamily="34" charset="-128"/>
                <a:cs typeface="Arabic Typesetting" panose="03020402040406030203" pitchFamily="66" charset="-78"/>
              </a:rPr>
              <a:t>использование педагогических технологий.</a:t>
            </a:r>
            <a:endParaRPr lang="ru-RU" dirty="0">
              <a:solidFill>
                <a:schemeClr val="tx2"/>
              </a:solidFill>
              <a:latin typeface="Arial Narrow" panose="020B0606020202030204" pitchFamily="34" charset="0"/>
              <a:ea typeface="Arial Unicode MS" panose="020B0604020202020204" pitchFamily="34" charset="-128"/>
              <a:cs typeface="Arabic Typesetting" panose="03020402040406030203" pitchFamily="66" charset="-78"/>
            </a:endParaRPr>
          </a:p>
          <a:p>
            <a:pPr marL="0" indent="0">
              <a:buNone/>
            </a:pPr>
            <a:r>
              <a:rPr lang="ru-RU" dirty="0">
                <a:solidFill>
                  <a:srgbClr val="C00000"/>
                </a:solidFill>
                <a:latin typeface="+mj-lt"/>
                <a:ea typeface="Arial Unicode MS" panose="020B0604020202020204" pitchFamily="34" charset="-128"/>
                <a:cs typeface="Arabic Typesetting" panose="03020402040406030203" pitchFamily="66" charset="-78"/>
              </a:rPr>
              <a:t>Наиболее адекватными дошкольному возрасту я считаю следующие технологии, которые я использую в своей работе</a:t>
            </a:r>
            <a:r>
              <a:rPr lang="ru-RU" dirty="0" smtClean="0">
                <a:solidFill>
                  <a:srgbClr val="C000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abic Typesetting" panose="03020402040406030203" pitchFamily="66" charset="-78"/>
              </a:rPr>
              <a:t>: 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abic Typesetting" panose="03020402040406030203" pitchFamily="66" charset="-78"/>
              </a:rPr>
              <a:t>игровые</a:t>
            </a:r>
            <a:r>
              <a:rPr lang="ru-RU" dirty="0">
                <a:solidFill>
                  <a:schemeClr val="tx2">
                    <a:lumMod val="75000"/>
                  </a:schemeClr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abic Typesetting" panose="03020402040406030203" pitchFamily="66" charset="-78"/>
              </a:rPr>
              <a:t>,</a:t>
            </a:r>
            <a:r>
              <a:rPr lang="ru-RU" dirty="0" smtClean="0">
                <a:solidFill>
                  <a:srgbClr val="C000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abic Typesetting" panose="03020402040406030203" pitchFamily="66" charset="-78"/>
              </a:rPr>
              <a:t> </a:t>
            </a:r>
            <a:r>
              <a:rPr lang="ru-RU" b="1" dirty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  <a:ea typeface="Arial Unicode MS" panose="020B0604020202020204" pitchFamily="34" charset="-128"/>
                <a:cs typeface="Arabic Typesetting" panose="03020402040406030203" pitchFamily="66" charset="-78"/>
              </a:rPr>
              <a:t>здоровье-сберегающие, проектной деятельности, исследовательской деятельности, личностно-ориентированного взаимодействия педагога с детьми.</a:t>
            </a:r>
            <a:endParaRPr lang="ru-RU" dirty="0">
              <a:solidFill>
                <a:schemeClr val="tx2">
                  <a:lumMod val="75000"/>
                </a:schemeClr>
              </a:solidFill>
              <a:latin typeface="Arial Narrow" panose="020B0606020202030204" pitchFamily="34" charset="0"/>
              <a:ea typeface="Arial Unicode MS" panose="020B0604020202020204" pitchFamily="34" charset="-128"/>
              <a:cs typeface="Arabic Typesetting" panose="03020402040406030203" pitchFamily="66" charset="-78"/>
            </a:endParaRPr>
          </a:p>
          <a:p>
            <a:pPr marL="0" indent="0">
              <a:buNone/>
            </a:pPr>
            <a:r>
              <a:rPr lang="ru-RU" b="1" dirty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  <a:ea typeface="Arial Unicode MS" panose="020B0604020202020204" pitchFamily="34" charset="-128"/>
                <a:cs typeface="Arabic Typesetting" panose="03020402040406030203" pitchFamily="66" charset="-78"/>
              </a:rPr>
              <a:t>Здоровье-сберегающие технологии</a:t>
            </a:r>
            <a:r>
              <a:rPr lang="ru-RU" dirty="0">
                <a:solidFill>
                  <a:srgbClr val="C000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abic Typesetting" panose="03020402040406030203" pitchFamily="66" charset="-78"/>
              </a:rPr>
              <a:t> </a:t>
            </a:r>
            <a:r>
              <a:rPr lang="ru-RU" dirty="0">
                <a:solidFill>
                  <a:srgbClr val="C00000"/>
                </a:solidFill>
                <a:ea typeface="Arial Unicode MS" panose="020B0604020202020204" pitchFamily="34" charset="-128"/>
                <a:cs typeface="Arabic Typesetting" panose="03020402040406030203" pitchFamily="66" charset="-78"/>
              </a:rPr>
              <a:t>направлены на сохранение, поддержание и обогащение здоровья всех участников педагогического процесса: детей, педагогов и родителей. Целью здоровье-сберегающих технологий является обеспечение ребенку возможности сохранения здоровья, формирования у него необходимых ЗУН по здоровому образу жизни</a:t>
            </a:r>
            <a:r>
              <a:rPr lang="ru-RU" dirty="0">
                <a:solidFill>
                  <a:srgbClr val="C000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abic Typesetting" panose="03020402040406030203" pitchFamily="66" charset="-78"/>
              </a:rPr>
              <a:t>. </a:t>
            </a:r>
          </a:p>
        </p:txBody>
      </p:sp>
    </p:spTree>
    <p:extLst>
      <p:ext uri="{BB962C8B-B14F-4D97-AF65-F5344CB8AC3E}">
        <p14:creationId xmlns="" xmlns:p14="http://schemas.microsoft.com/office/powerpoint/2010/main" val="15912901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60" name="Picture 8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173600">
            <a:off x="3068626" y="1685827"/>
            <a:ext cx="2592287" cy="30803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3559" name="Picture 7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983159">
            <a:off x="4329439" y="2528015"/>
            <a:ext cx="4858135" cy="3312367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114"/>
          </a:xfrm>
          <a:solidFill>
            <a:schemeClr val="accent6">
              <a:lumMod val="40000"/>
              <a:lumOff val="60000"/>
            </a:schemeClr>
          </a:solidFill>
          <a:ln>
            <a:solidFill>
              <a:srgbClr val="FF0000"/>
            </a:solidFill>
          </a:ln>
          <a:effectLst>
            <a:reflection blurRad="6350" stA="50000" endA="300" endPos="55000" dir="5400000" sy="-100000" algn="bl" rotWithShape="0"/>
          </a:effectLst>
        </p:spPr>
        <p:txBody>
          <a:bodyPr>
            <a:normAutofit/>
          </a:bodyPr>
          <a:lstStyle/>
          <a:p>
            <a:r>
              <a:rPr lang="ru-RU" sz="4000" b="1" i="1" dirty="0" smtClean="0">
                <a:solidFill>
                  <a:srgbClr val="FF0000"/>
                </a:solidFill>
              </a:rPr>
              <a:t>О нас писали</a:t>
            </a:r>
            <a:endParaRPr lang="ru-RU" sz="4000" b="1" i="1" dirty="0">
              <a:solidFill>
                <a:srgbClr val="FF0000"/>
              </a:solidFill>
            </a:endParaRPr>
          </a:p>
        </p:txBody>
      </p:sp>
      <p:pic>
        <p:nvPicPr>
          <p:cNvPr id="23558" name="Picture 6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975454">
            <a:off x="319678" y="2471239"/>
            <a:ext cx="3298358" cy="3839142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881422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94122"/>
          </a:xfrm>
          <a:solidFill>
            <a:schemeClr val="accent6">
              <a:lumMod val="40000"/>
              <a:lumOff val="60000"/>
            </a:schemeClr>
          </a:solidFill>
          <a:ln>
            <a:solidFill>
              <a:srgbClr val="FF0000"/>
            </a:solidFill>
          </a:ln>
          <a:effectLst>
            <a:glow rad="228600">
              <a:schemeClr val="accent4">
                <a:satMod val="175000"/>
                <a:alpha val="40000"/>
              </a:schemeClr>
            </a:glow>
            <a:reflection blurRad="6350" stA="50000" endA="300" endPos="38500" dist="50800" dir="5400000" sy="-100000" algn="bl" rotWithShape="0"/>
          </a:effectLst>
        </p:spPr>
        <p:txBody>
          <a:bodyPr/>
          <a:lstStyle/>
          <a:p>
            <a:r>
              <a:rPr lang="ru-RU" b="1" i="1" dirty="0" smtClean="0">
                <a:solidFill>
                  <a:srgbClr val="FF0000"/>
                </a:solidFill>
              </a:rPr>
              <a:t>О нас писали</a:t>
            </a:r>
            <a:endParaRPr lang="ru-RU" b="1" i="1" dirty="0">
              <a:solidFill>
                <a:srgbClr val="FF0000"/>
              </a:solidFill>
            </a:endParaRPr>
          </a:p>
        </p:txBody>
      </p:sp>
      <p:pic>
        <p:nvPicPr>
          <p:cNvPr id="24579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628800"/>
            <a:ext cx="3888432" cy="4813995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24580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1567550"/>
            <a:ext cx="3528392" cy="4823741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409899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114"/>
          </a:xfrm>
          <a:solidFill>
            <a:schemeClr val="accent6">
              <a:lumMod val="40000"/>
              <a:lumOff val="60000"/>
            </a:schemeClr>
          </a:solidFill>
          <a:ln>
            <a:solidFill>
              <a:srgbClr val="FF0000"/>
            </a:solidFill>
          </a:ln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txBody>
          <a:bodyPr>
            <a:normAutofit fontScale="90000"/>
          </a:bodyPr>
          <a:lstStyle/>
          <a:p>
            <a:r>
              <a:rPr lang="ru-RU" sz="2800" b="1" i="1" dirty="0">
                <a:solidFill>
                  <a:srgbClr val="FF0000"/>
                </a:solidFill>
                <a:cs typeface="Arabic Typesetting" panose="03020402040406030203" pitchFamily="66" charset="-78"/>
              </a:rPr>
              <a:t>Современные образовательные технологии в моей педагогической практике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484784"/>
            <a:ext cx="8229600" cy="4824536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marL="0" indent="0">
              <a:buNone/>
            </a:pPr>
            <a:r>
              <a:rPr lang="ru-RU" sz="16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Метод проектов </a:t>
            </a:r>
            <a:r>
              <a:rPr lang="ru-RU" sz="1600" b="1" dirty="0">
                <a:solidFill>
                  <a:srgbClr val="C00000"/>
                </a:solidFill>
              </a:rPr>
              <a:t>–</a:t>
            </a:r>
            <a:r>
              <a:rPr lang="ru-RU" sz="1600" dirty="0">
                <a:solidFill>
                  <a:srgbClr val="C00000"/>
                </a:solidFill>
              </a:rPr>
              <a:t> это деятельность, в ходе которой ребенок открывает для себя много нового и неизведанного ранее. Этот результат достигается в процессе совместной деятельности взрослого (педагога и родителей) и детей над кокой-либо практической проблемой. Его можно применить в реальной практической деятельности. Технология проектов – это одна из форм поисковой деятельности, способствует развитию творческих способностей ребенка.</a:t>
            </a:r>
          </a:p>
          <a:p>
            <a:pPr marL="0" indent="0">
              <a:buNone/>
            </a:pPr>
            <a:r>
              <a:rPr lang="ru-RU" sz="16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Технология исследовательской деятельности </a:t>
            </a:r>
            <a:r>
              <a:rPr lang="ru-RU" sz="1600" b="1" dirty="0">
                <a:solidFill>
                  <a:srgbClr val="C00000"/>
                </a:solidFill>
              </a:rPr>
              <a:t>– </a:t>
            </a:r>
            <a:r>
              <a:rPr lang="ru-RU" sz="1600" dirty="0">
                <a:solidFill>
                  <a:srgbClr val="C00000"/>
                </a:solidFill>
              </a:rPr>
              <a:t>предоставляет путь к знанию через собственный творческий, исследовательский поиск. Ее основные составляющие  проблемы, выработка и постановка гипотез, наблюдения, опыты, эксперименты, а также сделанные на их основе суждения и умозаключения.</a:t>
            </a:r>
          </a:p>
          <a:p>
            <a:pPr marL="0" indent="0">
              <a:buNone/>
            </a:pPr>
            <a:r>
              <a:rPr lang="ru-RU" sz="1600" dirty="0">
                <a:solidFill>
                  <a:srgbClr val="C00000"/>
                </a:solidFill>
              </a:rPr>
              <a:t>Каждый ребенок в нашей группе уникален. К каждому нужен индивидуальный подход. </a:t>
            </a:r>
            <a:r>
              <a:rPr lang="ru-RU" sz="16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Технология личностно-ориентированного взаимодействия педагога с детьми </a:t>
            </a:r>
            <a:r>
              <a:rPr lang="ru-RU" sz="1600" dirty="0">
                <a:solidFill>
                  <a:srgbClr val="C00000"/>
                </a:solidFill>
              </a:rPr>
              <a:t>– это гуманистическая психология и педагогика – она помогает этот подход найти. В традиционной дидактике основой является объяснение, а в личностно-ориентированной – понимание и взаимодействие. На семинаре в ГОУДПО «Коми республиканский институт образования и переподготовки кадров» по теме «Авторские педагогические технологии по развивающему обучению дошкольников» я познакомилась с авторской программой Е. В. Колесниковой «От звука к букве» по обучению детей элементам грамоты. На ее основе разработала программу «Раз-ступенька, два-ступенька» по четырем </a:t>
            </a:r>
            <a:r>
              <a:rPr lang="ru-RU" sz="1600" dirty="0" smtClean="0">
                <a:solidFill>
                  <a:srgbClr val="C00000"/>
                </a:solidFill>
              </a:rPr>
              <a:t>возрастам</a:t>
            </a:r>
            <a:endParaRPr lang="ru-RU" sz="1600" dirty="0"/>
          </a:p>
        </p:txBody>
      </p:sp>
    </p:spTree>
    <p:extLst>
      <p:ext uri="{BB962C8B-B14F-4D97-AF65-F5344CB8AC3E}">
        <p14:creationId xmlns="" xmlns:p14="http://schemas.microsoft.com/office/powerpoint/2010/main" val="27359662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066130"/>
          </a:xfrm>
          <a:solidFill>
            <a:schemeClr val="accent6">
              <a:lumMod val="40000"/>
              <a:lumOff val="60000"/>
            </a:schemeClr>
          </a:solidFill>
          <a:ln>
            <a:solidFill>
              <a:srgbClr val="FF0000"/>
            </a:solidFill>
          </a:ln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txBody>
          <a:bodyPr>
            <a:normAutofit/>
          </a:bodyPr>
          <a:lstStyle/>
          <a:p>
            <a:r>
              <a:rPr lang="ru-RU" sz="2400" dirty="0">
                <a:solidFill>
                  <a:srgbClr val="FF0000"/>
                </a:solidFill>
              </a:rPr>
              <a:t>Планирование образовательной деятельности с детьми на основе образовательных </a:t>
            </a:r>
            <a:r>
              <a:rPr lang="ru-RU" sz="2400" dirty="0" smtClean="0">
                <a:solidFill>
                  <a:srgbClr val="FF0000"/>
                </a:solidFill>
              </a:rPr>
              <a:t>технологий</a:t>
            </a:r>
            <a:endParaRPr lang="ru-RU" sz="2400" dirty="0">
              <a:solidFill>
                <a:srgbClr val="FF0000"/>
              </a:solidFill>
            </a:endParaRPr>
          </a:p>
        </p:txBody>
      </p:sp>
      <p:sp>
        <p:nvSpPr>
          <p:cNvPr id="7" name="Объект 6"/>
          <p:cNvSpPr>
            <a:spLocks noGrp="1"/>
          </p:cNvSpPr>
          <p:nvPr>
            <p:ph idx="1"/>
          </p:nvPr>
        </p:nvSpPr>
        <p:spPr/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 fontScale="55000" lnSpcReduction="20000"/>
          </a:bodyPr>
          <a:lstStyle/>
          <a:p>
            <a:pPr marL="0" indent="0">
              <a:buNone/>
            </a:pPr>
            <a:endParaRPr lang="ru-RU" b="1" dirty="0" smtClean="0"/>
          </a:p>
          <a:p>
            <a:pPr marL="0" indent="0">
              <a:buNone/>
            </a:pPr>
            <a:r>
              <a:rPr lang="ru-RU" b="1" dirty="0" smtClean="0">
                <a:solidFill>
                  <a:srgbClr val="C00000"/>
                </a:solidFill>
              </a:rPr>
              <a:t>Метод </a:t>
            </a:r>
            <a:r>
              <a:rPr lang="ru-RU" b="1" dirty="0">
                <a:solidFill>
                  <a:srgbClr val="C00000"/>
                </a:solidFill>
              </a:rPr>
              <a:t>проектов </a:t>
            </a:r>
            <a:r>
              <a:rPr lang="ru-RU" dirty="0">
                <a:solidFill>
                  <a:srgbClr val="C00000"/>
                </a:solidFill>
              </a:rPr>
              <a:t>позволяет мне строить свою педагогическую деятельность в соответствии с </a:t>
            </a:r>
            <a:r>
              <a:rPr lang="ru-RU" dirty="0" smtClean="0">
                <a:solidFill>
                  <a:srgbClr val="C00000"/>
                </a:solidFill>
              </a:rPr>
              <a:t>ФГОС, </a:t>
            </a:r>
            <a:r>
              <a:rPr lang="ru-RU" dirty="0">
                <a:solidFill>
                  <a:srgbClr val="C00000"/>
                </a:solidFill>
              </a:rPr>
              <a:t>используя принципы интеграции образовательных </a:t>
            </a:r>
            <a:r>
              <a:rPr lang="ru-RU" dirty="0" err="1" smtClean="0">
                <a:solidFill>
                  <a:srgbClr val="C00000"/>
                </a:solidFill>
              </a:rPr>
              <a:t>областей.Реализация</a:t>
            </a:r>
            <a:r>
              <a:rPr lang="ru-RU" dirty="0" smtClean="0">
                <a:solidFill>
                  <a:srgbClr val="C00000"/>
                </a:solidFill>
              </a:rPr>
              <a:t> </a:t>
            </a:r>
            <a:r>
              <a:rPr lang="ru-RU" dirty="0">
                <a:solidFill>
                  <a:srgbClr val="C00000"/>
                </a:solidFill>
              </a:rPr>
              <a:t>этих принципов в ДОУ и в группе обеспечивается на основе планирования тематических недель, </a:t>
            </a:r>
            <a:r>
              <a:rPr lang="ru-RU" dirty="0" smtClean="0">
                <a:solidFill>
                  <a:srgbClr val="C00000"/>
                </a:solidFill>
              </a:rPr>
              <a:t>проектов</a:t>
            </a:r>
            <a:r>
              <a:rPr lang="ru-RU" dirty="0">
                <a:solidFill>
                  <a:srgbClr val="C00000"/>
                </a:solidFill>
              </a:rPr>
              <a:t>.</a:t>
            </a:r>
          </a:p>
          <a:p>
            <a:pPr marL="0" indent="0">
              <a:buNone/>
            </a:pPr>
            <a:r>
              <a:rPr lang="ru-RU" dirty="0">
                <a:solidFill>
                  <a:srgbClr val="C00000"/>
                </a:solidFill>
              </a:rPr>
              <a:t>Проекты строю на основе памяток, разработанных мною в составе творческой группы .</a:t>
            </a:r>
            <a:r>
              <a:rPr lang="ru-RU" dirty="0" smtClean="0">
                <a:solidFill>
                  <a:srgbClr val="C00000"/>
                </a:solidFill>
              </a:rPr>
              <a:t> </a:t>
            </a:r>
            <a:r>
              <a:rPr lang="ru-RU" dirty="0">
                <a:solidFill>
                  <a:srgbClr val="C00000"/>
                </a:solidFill>
              </a:rPr>
              <a:t>Третий этап (заключительный) реализую в виде концертов, спектаклей, выставок, презентаций (также в виде рекламы).</a:t>
            </a:r>
          </a:p>
          <a:p>
            <a:pPr marL="0" indent="0">
              <a:buNone/>
            </a:pPr>
            <a:r>
              <a:rPr lang="ru-RU" dirty="0">
                <a:solidFill>
                  <a:srgbClr val="C00000"/>
                </a:solidFill>
              </a:rPr>
              <a:t>В рамках реализации исследовательской деятельности пользуюсь календарно-тематическим планом </a:t>
            </a:r>
            <a:r>
              <a:rPr lang="ru-RU" dirty="0" smtClean="0">
                <a:solidFill>
                  <a:srgbClr val="C00000"/>
                </a:solidFill>
              </a:rPr>
              <a:t>.  </a:t>
            </a:r>
            <a:r>
              <a:rPr lang="ru-RU" b="1" dirty="0">
                <a:solidFill>
                  <a:srgbClr val="C00000"/>
                </a:solidFill>
              </a:rPr>
              <a:t>Методы исследовательской деятельности </a:t>
            </a:r>
            <a:r>
              <a:rPr lang="ru-RU" dirty="0">
                <a:solidFill>
                  <a:srgbClr val="C00000"/>
                </a:solidFill>
              </a:rPr>
              <a:t>использую, как на организации НОД, так и в совместной деятельности.</a:t>
            </a:r>
          </a:p>
          <a:p>
            <a:pPr marL="0" indent="0">
              <a:buNone/>
            </a:pPr>
            <a:r>
              <a:rPr lang="ru-RU" dirty="0">
                <a:solidFill>
                  <a:srgbClr val="C00000"/>
                </a:solidFill>
              </a:rPr>
              <a:t>В традициях </a:t>
            </a:r>
            <a:r>
              <a:rPr lang="ru-RU" b="1" dirty="0">
                <a:solidFill>
                  <a:srgbClr val="C00000"/>
                </a:solidFill>
              </a:rPr>
              <a:t>личностного-ориентированного</a:t>
            </a:r>
            <a:r>
              <a:rPr lang="ru-RU" dirty="0">
                <a:solidFill>
                  <a:srgbClr val="C00000"/>
                </a:solidFill>
              </a:rPr>
              <a:t> образования, я создаю ситуации успеха. Учитывая индивидуальные особенности детей своей группы на НОД, использую задания трех степеней сложности. Развиваю у детей навыки самоконтроля, самостоятельности, чтобы ребенок мог сделать выбор, с чем он справиться, опираясь на свою зону развития. </a:t>
            </a:r>
          </a:p>
          <a:p>
            <a:pPr marL="0" indent="0">
              <a:buNone/>
            </a:pPr>
            <a:r>
              <a:rPr lang="ru-RU" dirty="0">
                <a:solidFill>
                  <a:srgbClr val="C00000"/>
                </a:solidFill>
              </a:rPr>
              <a:t> 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9772571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260648"/>
            <a:ext cx="8229600" cy="864096"/>
          </a:xfrm>
          <a:solidFill>
            <a:schemeClr val="accent6">
              <a:lumMod val="40000"/>
              <a:lumOff val="60000"/>
            </a:schemeClr>
          </a:solidFill>
          <a:ln>
            <a:solidFill>
              <a:srgbClr val="FF0000"/>
            </a:solidFill>
          </a:ln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txBody>
          <a:bodyPr>
            <a:normAutofit/>
          </a:bodyPr>
          <a:lstStyle/>
          <a:p>
            <a:r>
              <a:rPr lang="ru-RU" sz="2400" i="1" dirty="0">
                <a:solidFill>
                  <a:srgbClr val="FF0000"/>
                </a:solidFill>
              </a:rPr>
              <a:t>Анализ результатов использования образовательных технологий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 fontScale="55000" lnSpcReduction="20000"/>
          </a:bodyPr>
          <a:lstStyle/>
          <a:p>
            <a:pPr marL="0" indent="0">
              <a:buNone/>
            </a:pPr>
            <a:r>
              <a:rPr lang="ru-RU" dirty="0">
                <a:solidFill>
                  <a:srgbClr val="C00000"/>
                </a:solidFill>
              </a:rPr>
              <a:t>Использование образовательных технологий в непосредственно образовательной деятельности и совместной деятельности взрослых и детей способствовало: </a:t>
            </a:r>
          </a:p>
          <a:p>
            <a:pPr marL="0" lvl="0" indent="0">
              <a:buNone/>
            </a:pPr>
            <a:r>
              <a:rPr lang="ru-RU" dirty="0" smtClean="0">
                <a:solidFill>
                  <a:srgbClr val="C00000"/>
                </a:solidFill>
              </a:rPr>
              <a:t>-Получению </a:t>
            </a:r>
            <a:r>
              <a:rPr lang="ru-RU" dirty="0">
                <a:solidFill>
                  <a:srgbClr val="C00000"/>
                </a:solidFill>
              </a:rPr>
              <a:t>у детей представление о планировании своей исследовательской деятельности.</a:t>
            </a:r>
          </a:p>
          <a:p>
            <a:pPr marL="0" lvl="0" indent="0">
              <a:buNone/>
            </a:pPr>
            <a:r>
              <a:rPr lang="ru-RU" dirty="0" smtClean="0">
                <a:solidFill>
                  <a:srgbClr val="C00000"/>
                </a:solidFill>
              </a:rPr>
              <a:t>-Формированию </a:t>
            </a:r>
            <a:r>
              <a:rPr lang="ru-RU" dirty="0">
                <a:solidFill>
                  <a:srgbClr val="C00000"/>
                </a:solidFill>
              </a:rPr>
              <a:t>у детей представлений о простейших приемах сбора информации (второй этап проектной деятельности).</a:t>
            </a:r>
          </a:p>
          <a:p>
            <a:pPr marL="0" lvl="0" indent="0">
              <a:buNone/>
            </a:pPr>
            <a:r>
              <a:rPr lang="ru-RU" dirty="0" smtClean="0">
                <a:solidFill>
                  <a:srgbClr val="C00000"/>
                </a:solidFill>
              </a:rPr>
              <a:t>-Приобретению </a:t>
            </a:r>
            <a:r>
              <a:rPr lang="ru-RU" dirty="0">
                <a:solidFill>
                  <a:srgbClr val="C00000"/>
                </a:solidFill>
              </a:rPr>
              <a:t>у детей навыков сотрудничества со сверстниками, родителями и педагогами.</a:t>
            </a:r>
          </a:p>
          <a:p>
            <a:pPr marL="0" lvl="0" indent="0">
              <a:buNone/>
            </a:pPr>
            <a:r>
              <a:rPr lang="ru-RU" dirty="0" smtClean="0">
                <a:solidFill>
                  <a:srgbClr val="C00000"/>
                </a:solidFill>
              </a:rPr>
              <a:t>-Приобретению </a:t>
            </a:r>
            <a:r>
              <a:rPr lang="ru-RU" dirty="0">
                <a:solidFill>
                  <a:srgbClr val="C00000"/>
                </a:solidFill>
              </a:rPr>
              <a:t>у детей навыков экспериментирования в процессе выдвижения вариантов на этапе планирования проекта, умение выдвигать варианты решения проблемы.</a:t>
            </a:r>
          </a:p>
          <a:p>
            <a:pPr marL="0" lvl="0" indent="0">
              <a:buNone/>
            </a:pPr>
            <a:r>
              <a:rPr lang="ru-RU" dirty="0" smtClean="0">
                <a:solidFill>
                  <a:srgbClr val="C00000"/>
                </a:solidFill>
              </a:rPr>
              <a:t>-Развитию </a:t>
            </a:r>
            <a:r>
              <a:rPr lang="ru-RU" dirty="0">
                <a:solidFill>
                  <a:srgbClr val="C00000"/>
                </a:solidFill>
              </a:rPr>
              <a:t>творческого мышления детей, коммуникативных умений в процессе обучения.</a:t>
            </a:r>
          </a:p>
          <a:p>
            <a:pPr marL="0" lvl="0" indent="0">
              <a:buNone/>
            </a:pPr>
            <a:r>
              <a:rPr lang="ru-RU" dirty="0" smtClean="0">
                <a:solidFill>
                  <a:srgbClr val="C00000"/>
                </a:solidFill>
              </a:rPr>
              <a:t>-Приобретению </a:t>
            </a:r>
            <a:r>
              <a:rPr lang="ru-RU" dirty="0">
                <a:solidFill>
                  <a:srgbClr val="C00000"/>
                </a:solidFill>
              </a:rPr>
              <a:t>умения детей анализировать полученный результат, презентовать продукт своей деятельности: поделку, рисунок, участие в театральной или спортивной деятельности.</a:t>
            </a:r>
          </a:p>
          <a:p>
            <a:pPr marL="0" lvl="0" indent="0">
              <a:buNone/>
            </a:pPr>
            <a:r>
              <a:rPr lang="ru-RU" dirty="0" smtClean="0">
                <a:solidFill>
                  <a:srgbClr val="C00000"/>
                </a:solidFill>
              </a:rPr>
              <a:t>-Приобретению </a:t>
            </a:r>
            <a:r>
              <a:rPr lang="ru-RU" dirty="0">
                <a:solidFill>
                  <a:srgbClr val="C00000"/>
                </a:solidFill>
              </a:rPr>
              <a:t>у детей навыков контроля и самоконтроля.</a:t>
            </a:r>
          </a:p>
          <a:p>
            <a:pPr marL="0" indent="0">
              <a:buNone/>
            </a:pPr>
            <a:endParaRPr lang="ru-RU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1886589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94122"/>
          </a:xfrm>
          <a:solidFill>
            <a:schemeClr val="accent6">
              <a:lumMod val="40000"/>
              <a:lumOff val="60000"/>
            </a:schemeClr>
          </a:solidFill>
          <a:ln>
            <a:solidFill>
              <a:srgbClr val="FF0000"/>
            </a:solidFill>
          </a:ln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txBody>
          <a:bodyPr>
            <a:noAutofit/>
          </a:bodyPr>
          <a:lstStyle/>
          <a:p>
            <a:r>
              <a:rPr lang="ru-RU" sz="2800" b="1" i="1" dirty="0" smtClean="0">
                <a:solidFill>
                  <a:srgbClr val="FF0000"/>
                </a:solidFill>
              </a:rPr>
              <a:t/>
            </a:r>
            <a:br>
              <a:rPr lang="ru-RU" sz="2800" b="1" i="1" dirty="0" smtClean="0">
                <a:solidFill>
                  <a:srgbClr val="FF0000"/>
                </a:solidFill>
              </a:rPr>
            </a:br>
            <a:r>
              <a:rPr lang="ru-RU" sz="2800" b="1" i="1" dirty="0" smtClean="0">
                <a:solidFill>
                  <a:srgbClr val="FF0000"/>
                </a:solidFill>
              </a:rPr>
              <a:t>Проекты</a:t>
            </a:r>
            <a:r>
              <a:rPr lang="ru-RU" sz="2800" i="1" dirty="0">
                <a:solidFill>
                  <a:srgbClr val="FF0000"/>
                </a:solidFill>
              </a:rPr>
              <a:t/>
            </a:r>
            <a:br>
              <a:rPr lang="ru-RU" sz="2800" i="1" dirty="0">
                <a:solidFill>
                  <a:srgbClr val="FF0000"/>
                </a:solidFill>
              </a:rPr>
            </a:br>
            <a:r>
              <a:rPr lang="ru-RU" sz="2800" b="1" i="1" dirty="0">
                <a:solidFill>
                  <a:srgbClr val="FF0000"/>
                </a:solidFill>
              </a:rPr>
              <a:t>Педагогический проект «В гостях у сказки</a:t>
            </a:r>
            <a:r>
              <a:rPr lang="ru-RU" sz="2800" b="1" i="1" dirty="0" smtClean="0">
                <a:solidFill>
                  <a:srgbClr val="FF0000"/>
                </a:solidFill>
              </a:rPr>
              <a:t>»</a:t>
            </a:r>
            <a:r>
              <a:rPr lang="ru-RU" sz="2800" i="1" dirty="0">
                <a:solidFill>
                  <a:srgbClr val="FF0000"/>
                </a:solidFill>
              </a:rPr>
              <a:t/>
            </a:r>
            <a:br>
              <a:rPr lang="ru-RU" sz="2800" i="1" dirty="0">
                <a:solidFill>
                  <a:srgbClr val="FF0000"/>
                </a:solidFill>
              </a:rPr>
            </a:br>
            <a:endParaRPr lang="ru-RU" sz="2800" i="1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781128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marL="0" indent="0">
              <a:buNone/>
            </a:pPr>
            <a:r>
              <a:rPr lang="ru-RU" sz="1500" u="sng" dirty="0">
                <a:solidFill>
                  <a:srgbClr val="C00000"/>
                </a:solidFill>
              </a:rPr>
              <a:t>Вид, тип проекта</a:t>
            </a:r>
            <a:r>
              <a:rPr lang="ru-RU" sz="1500" dirty="0">
                <a:solidFill>
                  <a:srgbClr val="C00000"/>
                </a:solidFill>
              </a:rPr>
              <a:t>: межгрупповой, средней продолжительности, творческий.</a:t>
            </a:r>
          </a:p>
          <a:p>
            <a:pPr marL="0" indent="0">
              <a:buNone/>
            </a:pPr>
            <a:r>
              <a:rPr lang="ru-RU" sz="1500" u="sng" dirty="0">
                <a:solidFill>
                  <a:srgbClr val="C00000"/>
                </a:solidFill>
              </a:rPr>
              <a:t>Цель:</a:t>
            </a:r>
            <a:r>
              <a:rPr lang="ru-RU" sz="1500" dirty="0">
                <a:solidFill>
                  <a:srgbClr val="C00000"/>
                </a:solidFill>
              </a:rPr>
              <a:t> Укрепление взаимодействия с семьей через организацию театральной деятельности     в ДОУ.</a:t>
            </a:r>
          </a:p>
          <a:p>
            <a:pPr marL="0" indent="0">
              <a:buNone/>
            </a:pPr>
            <a:r>
              <a:rPr lang="ru-RU" sz="1500" u="sng" dirty="0">
                <a:solidFill>
                  <a:srgbClr val="C00000"/>
                </a:solidFill>
              </a:rPr>
              <a:t>Участники проекта</a:t>
            </a:r>
            <a:r>
              <a:rPr lang="ru-RU" sz="1500" dirty="0">
                <a:solidFill>
                  <a:srgbClr val="C00000"/>
                </a:solidFill>
              </a:rPr>
              <a:t>: дети младшей, средней, старшей и подготовительной групп; родители, воспитатели, музыкальный руководитель, старший воспитатель.</a:t>
            </a:r>
          </a:p>
          <a:p>
            <a:pPr marL="0" indent="0">
              <a:buNone/>
            </a:pPr>
            <a:r>
              <a:rPr lang="ru-RU" sz="1500" u="sng" dirty="0">
                <a:solidFill>
                  <a:srgbClr val="C00000"/>
                </a:solidFill>
              </a:rPr>
              <a:t>Актуальность проекта</a:t>
            </a:r>
            <a:r>
              <a:rPr lang="ru-RU" sz="1500" dirty="0">
                <a:solidFill>
                  <a:srgbClr val="C00000"/>
                </a:solidFill>
              </a:rPr>
              <a:t>: Потенциальные возможности семьи, ее жизнедеятельность, ценностные ориентации и социальные установки, отношение к образованию и воспитанию детей претерпевают в последние годы серьезные изменения. В современном социуме наблюдается снижение воспитательного потенциала семьи и, соответственно, изменение ее роли в процессе первичной социализации детей. Важным условием изменения сложившейся ситуации является развитие взаимодействия детского сада и семьи адекватными поставленной цели средствами. Одним из таких средств выступает совместная деятельность педагогов, родителей и детей по подготовке и проведению театральной недели, ставшей в нашем детском саду традиционной.</a:t>
            </a:r>
          </a:p>
          <a:p>
            <a:pPr marL="0" indent="0">
              <a:buNone/>
            </a:pPr>
            <a:r>
              <a:rPr lang="ru-RU" sz="1500" dirty="0">
                <a:solidFill>
                  <a:srgbClr val="C00000"/>
                </a:solidFill>
              </a:rPr>
              <a:t>Театральное искусство близко и понятно как детям, так и взрослым, прежде всего потому, что в основе его лежит игра. Театрализованные игры – одно из ярких эмоциональных средств, формирующих художественный вкус и нравственные качества детей. В игре ребенок не только получает информацию об окружающем мире, законах общества, многогранности человеческих отношений, но и учится жить в этом мире, строить взаимоотношения с окружающими, а это, в свою очередь, требует творческой активности личности, умения держать себя в обществе.</a:t>
            </a:r>
          </a:p>
          <a:p>
            <a:pPr marL="0" indent="0">
              <a:buNone/>
            </a:pPr>
            <a:endParaRPr lang="ru-RU" sz="15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2409940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Кнопка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  <a:lumMod val="100000"/>
              </a:schemeClr>
            </a:gs>
            <a:gs pos="40000">
              <a:schemeClr val="phClr">
                <a:tint val="60000"/>
                <a:satMod val="130000"/>
                <a:lumMod val="100000"/>
              </a:schemeClr>
            </a:gs>
            <a:gs pos="100000">
              <a:schemeClr val="phClr">
                <a:tint val="96000"/>
                <a:lumMod val="108000"/>
              </a:schemeClr>
            </a:gs>
          </a:gsLst>
          <a:lin ang="5400000" scaled="0"/>
        </a:gradFill>
        <a:gradFill rotWithShape="1">
          <a:gsLst>
            <a:gs pos="0">
              <a:schemeClr val="phClr"/>
            </a:gs>
            <a:gs pos="100000">
              <a:schemeClr val="phClr">
                <a:shade val="76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80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38100" dir="4800000" sx="98000" sy="98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38100" dist="38100" dir="4800000" sx="96000" sy="96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3240000"/>
            </a:lightRig>
          </a:scene3d>
          <a:sp3d>
            <a:bevelT w="28575" h="28575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711</TotalTime>
  <Words>3338</Words>
  <Application>Microsoft Office PowerPoint</Application>
  <PresentationFormat>Экран (4:3)</PresentationFormat>
  <Paragraphs>394</Paragraphs>
  <Slides>51</Slides>
  <Notes>2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51</vt:i4>
      </vt:variant>
    </vt:vector>
  </HeadingPairs>
  <TitlesOfParts>
    <vt:vector size="53" baseType="lpstr">
      <vt:lpstr>Тема Office</vt:lpstr>
      <vt:lpstr>Acrobat Document</vt:lpstr>
      <vt:lpstr>Муниципальное бюджетное дошкольное образовательное учреждение «Детский сад № 11 комбинированного вида»  г. Сыктывкар «Планета детства»</vt:lpstr>
      <vt:lpstr>Моя педагогическая  концепция</vt:lpstr>
      <vt:lpstr>Моя педагогическая  концепция</vt:lpstr>
      <vt:lpstr>  ПОРТФОЛИО</vt:lpstr>
      <vt:lpstr>Современные образовательные технологии в моей педагогической практике</vt:lpstr>
      <vt:lpstr>Современные образовательные технологии в моей педагогической практике</vt:lpstr>
      <vt:lpstr>Планирование образовательной деятельности с детьми на основе образовательных технологий</vt:lpstr>
      <vt:lpstr>Анализ результатов использования образовательных технологий</vt:lpstr>
      <vt:lpstr> Проекты Педагогический проект «В гостях у сказки» </vt:lpstr>
      <vt:lpstr> Проекты Педагогический проект «В гостях у сказки» </vt:lpstr>
      <vt:lpstr> Проекты Педагогический проект «В гостях у сказки» </vt:lpstr>
      <vt:lpstr> Проекты. Педагогический проект «В гостях у сказки» </vt:lpstr>
      <vt:lpstr> Проекты. Педагогический проект «В гостях у сказки». </vt:lpstr>
      <vt:lpstr> Проекты Педагогический проект «В гостях у сказки». </vt:lpstr>
      <vt:lpstr> Патриотический проект «Игра Зарница» </vt:lpstr>
      <vt:lpstr> Патриотический проект «Игра Зарница» </vt:lpstr>
      <vt:lpstr>Патриотический проект «Игра Зарница» </vt:lpstr>
      <vt:lpstr> Патриотический проект «Игра Зарница» </vt:lpstr>
      <vt:lpstr> Патриотический проект «Игра Зарница» </vt:lpstr>
      <vt:lpstr> Патриотический проект «Игра Зарница» </vt:lpstr>
      <vt:lpstr>Сценарий игры «Зарница»</vt:lpstr>
      <vt:lpstr> Патриотический проект «Игра Зарница» </vt:lpstr>
      <vt:lpstr>Патриотический проект «Игра Зарница» </vt:lpstr>
      <vt:lpstr> Обобщение личного педагогического опыта.</vt:lpstr>
      <vt:lpstr>Обобщение личного педагогического опыта</vt:lpstr>
      <vt:lpstr>Участие в педагогической  деятельности ДОУ</vt:lpstr>
      <vt:lpstr>Вовлечение родителей в образовательный процесс.</vt:lpstr>
      <vt:lpstr>Вовлечение родителей в образовательный процесс.</vt:lpstr>
      <vt:lpstr>Участие детей и родителей группы «Дружная Семейка» в фестивалях, выставках, конкурсах, соревнованиях</vt:lpstr>
      <vt:lpstr>Участие детей и родителей группы «Дружная Семейка» в фестивалях, выставках, конкурсах,соревнованиях</vt:lpstr>
      <vt:lpstr>Участие детей и родителей группы «Дружная Семейка» в фестивалях, выставках, конкурсах, соревнованиях</vt:lpstr>
      <vt:lpstr>Мои награды, дипломы, благодарности.</vt:lpstr>
      <vt:lpstr>Мои награды, дипломы, благодарности</vt:lpstr>
      <vt:lpstr>Мои награды, дипломы, благодарности</vt:lpstr>
      <vt:lpstr>Мои награды, дипломы, благодарности</vt:lpstr>
      <vt:lpstr>Мои награды, дипломы, благодарности</vt:lpstr>
      <vt:lpstr>Мои награды, дипломы, благодарности</vt:lpstr>
      <vt:lpstr>Достижения детей</vt:lpstr>
      <vt:lpstr>Повышение квалификации</vt:lpstr>
      <vt:lpstr>Повышение квалификации</vt:lpstr>
      <vt:lpstr>Достижения детей группы «Дружная семейка»</vt:lpstr>
      <vt:lpstr>Достижения детей</vt:lpstr>
      <vt:lpstr>Достижения детей</vt:lpstr>
      <vt:lpstr>Динамика освоения детьми основной общеобразовательной программы по образовательным областям.</vt:lpstr>
      <vt:lpstr>Динамика освоения детьми основной общеобразовательной программы.</vt:lpstr>
      <vt:lpstr>Достижения детей</vt:lpstr>
      <vt:lpstr>Достижения детей</vt:lpstr>
      <vt:lpstr>Достижения детей</vt:lpstr>
      <vt:lpstr>Достижения детей</vt:lpstr>
      <vt:lpstr>О нас писали</vt:lpstr>
      <vt:lpstr>О нас писали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</dc:creator>
  <cp:lastModifiedBy>Home</cp:lastModifiedBy>
  <cp:revision>106</cp:revision>
  <cp:lastPrinted>2017-09-07T14:49:29Z</cp:lastPrinted>
  <dcterms:created xsi:type="dcterms:W3CDTF">2017-09-04T16:06:12Z</dcterms:created>
  <dcterms:modified xsi:type="dcterms:W3CDTF">2018-01-20T12:56:12Z</dcterms:modified>
</cp:coreProperties>
</file>