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70" r:id="rId3"/>
    <p:sldId id="271" r:id="rId4"/>
    <p:sldId id="278" r:id="rId5"/>
    <p:sldId id="272" r:id="rId6"/>
    <p:sldId id="279" r:id="rId7"/>
    <p:sldId id="273" r:id="rId8"/>
    <p:sldId id="288" r:id="rId9"/>
    <p:sldId id="274" r:id="rId10"/>
    <p:sldId id="282" r:id="rId11"/>
    <p:sldId id="281" r:id="rId12"/>
    <p:sldId id="275" r:id="rId13"/>
    <p:sldId id="286" r:id="rId14"/>
    <p:sldId id="276" r:id="rId15"/>
    <p:sldId id="290" r:id="rId16"/>
    <p:sldId id="289" r:id="rId17"/>
    <p:sldId id="285" r:id="rId18"/>
    <p:sldId id="284" r:id="rId19"/>
    <p:sldId id="283" r:id="rId20"/>
    <p:sldId id="277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7A81D-036B-4083-B63D-EEC37ECFEC9F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E0393-800D-47CE-BFB2-7482406287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501122" cy="192882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«ПРЕДМЕТНО-ПРОСТРАНСТВЕННАЯ РАЗВИВАЮЩАЯ СРЕДА В СООТВЕТСТВИИ с ФГОС дошкольного образования в подготовительной группе «СМЫШЛЁНЫШИ»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15616" y="2276872"/>
            <a:ext cx="7786742" cy="40079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МБДОУ 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детский сад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«Светлячок»</a:t>
            </a:r>
          </a:p>
          <a:p>
            <a:pPr>
              <a:lnSpc>
                <a:spcPct val="80000"/>
              </a:lnSpc>
            </a:pPr>
            <a:endParaRPr lang="ru-RU" sz="2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Воспитатели: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Порошина Светлана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Петровна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Олейникова</a:t>
            </a: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Инна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Владимировна</a:t>
            </a:r>
          </a:p>
          <a:p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г.Кстово 2018 г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4714908" cy="857256"/>
          </a:xfrm>
        </p:spPr>
        <p:txBody>
          <a:bodyPr>
            <a:no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Патриотический уголок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Рисунок 6" descr="IMG_15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96752"/>
            <a:ext cx="4176464" cy="51845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716016" y="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Если не мы, то кто же,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Детям нашим поможет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Россию любить и знать!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Как важно не опоздать….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99796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142984"/>
            <a:ext cx="2571768" cy="5143535"/>
          </a:xfrm>
          <a:solidFill>
            <a:schemeClr val="bg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1800" b="0" kern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0" kern="0" dirty="0" smtClean="0">
                <a:ln w="500">
                  <a:noFill/>
                </a:ln>
                <a:solidFill>
                  <a:schemeClr val="tx2"/>
                </a:solidFill>
              </a:rPr>
              <a:t>Уголок развивающих игр </a:t>
            </a:r>
            <a:endParaRPr lang="ru-RU" sz="2000" b="0" kern="0" dirty="0">
              <a:ln w="500">
                <a:noFill/>
              </a:ln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142852"/>
            <a:ext cx="67866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Познавательное развитие: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IMG_15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032" y="1628800"/>
            <a:ext cx="3923928" cy="3960440"/>
          </a:xfrm>
          <a:prstGeom prst="rect">
            <a:avLst/>
          </a:prstGeom>
        </p:spPr>
      </p:pic>
      <p:pic>
        <p:nvPicPr>
          <p:cNvPr id="9" name="Рисунок 8" descr="IMG_15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700808"/>
            <a:ext cx="4248472" cy="44644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Безопасность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Безопасность среды предполагает соответствие всех ее элементов требованиям по обеспечению надежности и безопасности их использования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-243408"/>
            <a:ext cx="7286676" cy="928694"/>
          </a:xfrm>
        </p:spPr>
        <p:txBody>
          <a:bodyPr>
            <a:normAutofit fontScale="85000" lnSpcReduction="10000"/>
          </a:bodyPr>
          <a:lstStyle/>
          <a:p>
            <a:pPr algn="l"/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Центр музыкально-театрализованной деятельности</a:t>
            </a:r>
          </a:p>
          <a:p>
            <a:endParaRPr lang="ru-RU" dirty="0"/>
          </a:p>
        </p:txBody>
      </p:sp>
      <p:pic>
        <p:nvPicPr>
          <p:cNvPr id="6" name="Рисунок 5" descr="IMG_1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5688632" cy="50405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220072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нашей группе все актеры,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Кукловоды и танцоры. 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Каждый день и каждый час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Мы хотим играть для Вас!!!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Насыщенность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Насыщенность среды должна соответствовать возрастным возможностям детей и содержанию программы.</a:t>
            </a:r>
            <a:endParaRPr lang="ru-RU" sz="4000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6985000" cy="78581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 w="500">
                  <a:noFill/>
                </a:ln>
                <a:solidFill>
                  <a:schemeClr val="tx2"/>
                </a:solidFill>
              </a:rPr>
              <a:t>Физическое</a:t>
            </a:r>
            <a:r>
              <a:rPr lang="ru-RU" sz="360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развитие</a:t>
            </a:r>
            <a:endParaRPr lang="ru-RU" sz="3600" dirty="0">
              <a:ln w="500">
                <a:noFill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1214438"/>
            <a:ext cx="4643438" cy="5000625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</a:rPr>
              <a:t>Центр физического развития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Если день начать с зарядки, 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Значит, будет всё в порядке.</a:t>
            </a:r>
            <a:endParaRPr lang="ru-RU" sz="20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sz="20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600" dirty="0" smtClean="0"/>
          </a:p>
          <a:p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2000" dirty="0" smtClean="0">
              <a:solidFill>
                <a:srgbClr val="FF0000"/>
              </a:solidFill>
            </a:endParaRPr>
          </a:p>
        </p:txBody>
      </p:sp>
      <p:pic>
        <p:nvPicPr>
          <p:cNvPr id="8" name="Рисунок 7" descr="IMG_15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276872"/>
            <a:ext cx="5688632" cy="44644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4937202" cy="36004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центр </a:t>
            </a:r>
            <a:r>
              <a:rPr lang="ru-RU" sz="20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изодеятельности</a:t>
            </a:r>
            <a:endParaRPr lang="ru-RU" sz="2000" b="0" dirty="0">
              <a:ln w="500">
                <a:noFill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8643998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Художественно-эстетическое развитие:</a:t>
            </a: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828836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 descr="IMG_15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564904"/>
            <a:ext cx="4896544" cy="41044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9512" y="13407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Мне кричат, а я не слышу.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То есть слышу, но молчу.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Я рисую то, что вижу, —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отвлекаться не хочу!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3643338" cy="542928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1800" dirty="0" smtClean="0">
                <a:ln w="500">
                  <a:noFill/>
                </a:ln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У нас почти, что зимний сад</a:t>
            </a:r>
            <a:b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В природном уголке.</a:t>
            </a:r>
            <a:b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Здесь потрудиться каждый рад,</a:t>
            </a:r>
            <a:b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Помочь рука к руке!</a:t>
            </a:r>
            <a:br>
              <a:rPr lang="ru-RU" sz="1600" dirty="0" smtClean="0">
                <a:ln w="500">
                  <a:noFill/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endParaRPr lang="ru-RU" sz="1600" dirty="0">
              <a:ln w="500">
                <a:noFill/>
              </a:ln>
              <a:latin typeface="+mn-lt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11760" y="-500066"/>
            <a:ext cx="6893692" cy="1000131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 Уголок природы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IMG_1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7977990" cy="468052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3"/>
            <a:ext cx="3071834" cy="332668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  <a:t>  Центр речевого развития</a:t>
            </a:r>
            <a:b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</a:br>
            <a: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  <a:t>  </a:t>
            </a:r>
            <a:b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</a:br>
            <a: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  <a:t>  Центр «Будем говорить правильно</a:t>
            </a:r>
            <a:b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</a:br>
            <a: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  <a:t/>
            </a:r>
            <a:b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</a:br>
            <a: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  <a:t>  Центр «Здравствуй, книжка!»</a:t>
            </a:r>
            <a:br>
              <a:rPr lang="ru-RU" sz="1600" dirty="0" smtClean="0">
                <a:ln w="500">
                  <a:noFill/>
                </a:ln>
                <a:solidFill>
                  <a:schemeClr val="tx2"/>
                </a:solidFill>
              </a:rPr>
            </a:br>
            <a:endParaRPr lang="ru-RU" sz="1600" dirty="0">
              <a:ln w="500">
                <a:noFill/>
              </a:ln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14291"/>
            <a:ext cx="6750816" cy="50006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Речевое развитие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5085184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Что за чудо эти книжки!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Очень любят их детишки!</a:t>
            </a:r>
          </a:p>
        </p:txBody>
      </p:sp>
      <p:pic>
        <p:nvPicPr>
          <p:cNvPr id="7" name="Рисунок 6" descr="IMG_1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3096344" cy="3456384"/>
          </a:xfrm>
          <a:prstGeom prst="rect">
            <a:avLst/>
          </a:prstGeom>
        </p:spPr>
      </p:pic>
      <p:pic>
        <p:nvPicPr>
          <p:cNvPr id="8" name="Рисунок 7" descr="IMG_15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196752"/>
            <a:ext cx="3528392" cy="4248472"/>
          </a:xfrm>
          <a:prstGeom prst="rect">
            <a:avLst/>
          </a:prstGeom>
        </p:spPr>
      </p:pic>
      <p:pic>
        <p:nvPicPr>
          <p:cNvPr id="10" name="Рисунок 9" descr="IMG_1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869160"/>
            <a:ext cx="3096344" cy="172819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214291"/>
            <a:ext cx="6822254" cy="642941"/>
          </a:xfrm>
        </p:spPr>
        <p:txBody>
          <a:bodyPr>
            <a:norm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  <a:latin typeface="+mn-lt"/>
              </a:rPr>
              <a:t>Центр экспериментирования</a:t>
            </a:r>
            <a:br>
              <a:rPr lang="ru-RU" sz="20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  <a:latin typeface="+mn-lt"/>
              </a:rPr>
            </a:br>
            <a:endParaRPr lang="ru-RU" sz="2000" b="0" dirty="0">
              <a:ln w="500">
                <a:noFill/>
              </a:ln>
              <a:solidFill>
                <a:schemeClr val="tx2"/>
              </a:solidFill>
              <a:latin typeface="+mn-lt"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214282" y="5085184"/>
            <a:ext cx="3500462" cy="93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Рисунок 8" descr="IMG_15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7704856" cy="49411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95736" y="620688"/>
            <a:ext cx="3222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Это всё – эксперименты-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Интересные моменты!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Всё ,всё хотим узнать,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Ничего не прозевать!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704088"/>
            <a:ext cx="6203032" cy="1143000"/>
          </a:xfrm>
        </p:spPr>
        <p:txBody>
          <a:bodyPr/>
          <a:lstStyle/>
          <a:p>
            <a:r>
              <a:rPr lang="ru-RU" dirty="0" smtClean="0"/>
              <a:t>ТРЕБОВАНИЯ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3600" dirty="0" smtClean="0"/>
              <a:t>Предметно –пространственная (развивающая) среда – это естественная, комфортная, уютная обстановка. Рационально организованная и насыщенная разнообразными игровыми материалами.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Предметно – пространственная среда должна: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Иметь привлекательный вид;</a:t>
            </a:r>
          </a:p>
          <a:p>
            <a:r>
              <a:rPr lang="ru-RU" dirty="0" smtClean="0"/>
              <a:t>Выступать в роли естественного фона жизни ребенка;</a:t>
            </a:r>
          </a:p>
          <a:p>
            <a:r>
              <a:rPr lang="ru-RU" dirty="0" smtClean="0"/>
              <a:t>Снимать утомляемость;</a:t>
            </a:r>
          </a:p>
          <a:p>
            <a:r>
              <a:rPr lang="ru-RU" dirty="0" smtClean="0"/>
              <a:t>Положительно влиять на эмоциональное состояние;</a:t>
            </a:r>
          </a:p>
          <a:p>
            <a:r>
              <a:rPr lang="ru-RU" dirty="0" smtClean="0"/>
              <a:t>Помогать ребенку индивидуально познавать окружающий мир;</a:t>
            </a:r>
          </a:p>
          <a:p>
            <a:r>
              <a:rPr lang="ru-RU" dirty="0" smtClean="0"/>
              <a:t>Давать ребенку возможность заниматься самостоятельной деятельностью.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142984"/>
            <a:ext cx="6858048" cy="5286411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1. Доронина Т.Н., Короткова Н.А. Материалы и оборудования для детского сада. М.: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Элти-Кудиц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, 2003г.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2. Комарова О.А. Предметно-игровая среда ДОУ//Управление ДОУ. -2009.-№5.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3.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Микляева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Н. В. Предметно развивающая среда детского сада в контексте ФГТ,.  серия Библиотека Воспитателя / Н. В.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Микляева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. - М.: Сфера.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4. 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Нищева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Н. В. Предметно-пространственная развивающая среда в детском саду. принципы построения, советы, рекомендации / Н. В.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Нищева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. -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Спб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.: ДЕТСТВО-ПРЕСС, 2009 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6. Петровский В.А. Построение развивающей среды в дошкольном учреждении. М., 2003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7. Предметно-пространственная развивающая среда в детском саду. Принципы построения, советы, рекомендации./Сост.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Нищева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Н. В. - СПб., 2007.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8. </a:t>
            </a:r>
            <a:r>
              <a:rPr lang="ru-RU" sz="1600" b="0" dirty="0" err="1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Ясвин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 В.А</a:t>
            </a:r>
            <a:r>
              <a:rPr lang="ru-RU" sz="1600" b="0" i="1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 Образовательная среда от моделирования к проектированию. М., 2000.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 </a:t>
            </a:r>
            <a:br>
              <a:rPr lang="ru-RU" sz="16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</a:br>
            <a:endParaRPr lang="ru-RU" sz="1600" b="0" dirty="0">
              <a:ln w="500">
                <a:noFill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85729"/>
            <a:ext cx="6255488" cy="7143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Используемая литература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04088"/>
            <a:ext cx="7499176" cy="171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Трансформируемость</a:t>
            </a:r>
            <a:r>
              <a:rPr lang="ru-RU" dirty="0" smtClean="0"/>
              <a:t> пространства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471664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Трансформируемость</a:t>
            </a:r>
            <a:r>
              <a:rPr lang="ru-RU" sz="3200" dirty="0" smtClean="0"/>
              <a:t> пространства предполагает возможность изменений предметно – пространственной среды в зависимости от образовательной ситуации, в том числе от меняющихся интересов и возможностей детей.</a:t>
            </a: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3286148" cy="5143536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000" b="0" dirty="0" smtClean="0">
                <a:ln w="500">
                  <a:noFill/>
                </a:ln>
                <a:solidFill>
                  <a:schemeClr val="accent5">
                    <a:lumMod val="75000"/>
                  </a:schemeClr>
                </a:solidFill>
              </a:rPr>
              <a:t>Зона сюжетно-ролевых игр</a:t>
            </a:r>
            <a:endParaRPr lang="ru-RU" sz="2000" b="0" dirty="0">
              <a:ln w="500">
                <a:noFill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14290"/>
            <a:ext cx="8215338" cy="785818"/>
          </a:xfrm>
        </p:spPr>
        <p:txBody>
          <a:bodyPr>
            <a:noAutofit/>
          </a:bodyPr>
          <a:lstStyle/>
          <a:p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Социально-коммуникативное развитие: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323526"/>
            <a:ext cx="35194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А вот любимое местечко,</a:t>
            </a:r>
            <a:endParaRPr lang="ru-RU" b="1" dirty="0" smtClean="0">
              <a:solidFill>
                <a:srgbClr val="FF0000"/>
              </a:solidFill>
            </a:endParaRPr>
          </a:p>
          <a:p>
            <a:pPr lvl="0" eaLnBrk="0" hangingPunct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Здесь время мчится, словно речка,</a:t>
            </a:r>
            <a:endParaRPr lang="ru-RU" b="1" dirty="0" smtClean="0">
              <a:solidFill>
                <a:srgbClr val="FF0000"/>
              </a:solidFill>
            </a:endParaRPr>
          </a:p>
          <a:p>
            <a:pPr lvl="0" eaLnBrk="0" hangingPunct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Тут быстро взрослым можно стать,</a:t>
            </a:r>
            <a:endParaRPr lang="ru-RU" b="1" dirty="0" smtClean="0">
              <a:solidFill>
                <a:srgbClr val="FF0000"/>
              </a:solidFill>
            </a:endParaRPr>
          </a:p>
          <a:p>
            <a:pPr lvl="0" eaLnBrk="0" hangingPunct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И профессии менять!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8" name="Рисунок 7" descr="IMG_15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412776"/>
            <a:ext cx="3888432" cy="3096344"/>
          </a:xfrm>
          <a:prstGeom prst="rect">
            <a:avLst/>
          </a:prstGeom>
        </p:spPr>
      </p:pic>
      <p:pic>
        <p:nvPicPr>
          <p:cNvPr id="9" name="Рисунок 8" descr="IMG_15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060848"/>
            <a:ext cx="3384376" cy="381642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Полифункциональность</a:t>
            </a:r>
            <a:r>
              <a:rPr lang="ru-RU" dirty="0" smtClean="0"/>
              <a:t> материалов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Полифункциональность</a:t>
            </a:r>
            <a:r>
              <a:rPr lang="ru-RU" sz="4000" dirty="0" smtClean="0"/>
              <a:t> материалов предполагает возможность разнообразного использования различных составляющих предметной среды.</a:t>
            </a: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85729"/>
            <a:ext cx="4929222" cy="406967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Центр ППД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4365104"/>
            <a:ext cx="4429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Чтоб аварий избегать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Надо строго соблюдать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Правила движения 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И нормы поведения!</a:t>
            </a:r>
          </a:p>
        </p:txBody>
      </p:sp>
      <p:pic>
        <p:nvPicPr>
          <p:cNvPr id="7" name="Рисунок 6" descr="IMG_1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549" y="908720"/>
            <a:ext cx="7626588" cy="417646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04088"/>
            <a:ext cx="6048672" cy="1143000"/>
          </a:xfrm>
        </p:spPr>
        <p:txBody>
          <a:bodyPr/>
          <a:lstStyle/>
          <a:p>
            <a:r>
              <a:rPr lang="ru-RU" dirty="0" smtClean="0"/>
              <a:t>Вариативность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Вариативность среды предполагает наличие различных пространств и материалов, обеспечивающих свободный выбор детей, а так же периодическую сменяемость игрового материала, появление новых предметов.</a:t>
            </a:r>
            <a:endParaRPr lang="ru-RU" sz="3600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395536" y="260648"/>
            <a:ext cx="7342090" cy="542928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  <a:t>. </a:t>
            </a:r>
            <a:br>
              <a:rPr lang="ru-RU" sz="20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</a:br>
            <a:r>
              <a:rPr lang="ru-RU" sz="18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  <a:t/>
            </a:r>
            <a:br>
              <a:rPr lang="ru-RU" sz="18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</a:br>
            <a:r>
              <a:rPr lang="ru-RU" sz="18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  <a:t/>
            </a:r>
            <a:br>
              <a:rPr lang="ru-RU" sz="1800" cap="none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2143116"/>
            <a:ext cx="750099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 </a:t>
            </a:r>
          </a:p>
        </p:txBody>
      </p:sp>
      <p:pic>
        <p:nvPicPr>
          <p:cNvPr id="6" name="Рисунок 5" descr="IMG_15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4248472" cy="4752528"/>
          </a:xfrm>
          <a:prstGeom prst="rect">
            <a:avLst/>
          </a:prstGeom>
        </p:spPr>
      </p:pic>
      <p:pic>
        <p:nvPicPr>
          <p:cNvPr id="7" name="Рисунок 6" descr="IMG_15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268760"/>
            <a:ext cx="3888432" cy="475252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Доступность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Доступность среды предполагает свободный доступ детей к играм, игрушкам, материалам, пособиям, обеспечивающим все основные виды детской активности. Исправность и сохранность материалов и оборудования.</a:t>
            </a:r>
            <a:endParaRPr lang="ru-RU" sz="3600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6880682</TotalTime>
  <Words>403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«ПРЕДМЕТНО-ПРОСТРАНСТВЕННАЯ РАЗВИВАЮЩАЯ СРЕДА В СООТВЕТСТВИИ с ФГОС дошкольного образования в подготовительной группе «СМЫШЛЁНЫШИ»</vt:lpstr>
      <vt:lpstr>ТРЕБОВАНИЯ</vt:lpstr>
      <vt:lpstr>ПРИНЦИПЫ:  Трансформируемость пространства </vt:lpstr>
      <vt:lpstr>Зона сюжетно-ролевых игр</vt:lpstr>
      <vt:lpstr>Полифункциональность материалов</vt:lpstr>
      <vt:lpstr>Слайд 6</vt:lpstr>
      <vt:lpstr>Вариативность среды</vt:lpstr>
      <vt:lpstr>  .                </vt:lpstr>
      <vt:lpstr>Доступность среды</vt:lpstr>
      <vt:lpstr>Слайд 10</vt:lpstr>
      <vt:lpstr> Уголок развивающих игр </vt:lpstr>
      <vt:lpstr>Безопасность среды</vt:lpstr>
      <vt:lpstr>Слайд 13</vt:lpstr>
      <vt:lpstr>Насыщенность среды</vt:lpstr>
      <vt:lpstr>Физическое развитие</vt:lpstr>
      <vt:lpstr> центр изодеятельности</vt:lpstr>
      <vt:lpstr>                  У нас почти, что зимний сад В природном уголке. Здесь потрудиться каждый рад, Помочь рука к руке! </vt:lpstr>
      <vt:lpstr>  Центр речевого развития      Центр «Будем говорить правильно    Центр «Здравствуй, книжка!» </vt:lpstr>
      <vt:lpstr>Центр экспериментирования </vt:lpstr>
      <vt:lpstr>Предметно – пространственная среда должна:</vt:lpstr>
      <vt:lpstr>1. Доронина Т.Н., Короткова Н.А. Материалы и оборудования для детского сада. М.: Элти-Кудиц, 2003г.  2. Комарова О.А. Предметно-игровая среда ДОУ//Управление ДОУ. -2009.-№5.  3. Микляева Н. В. Предметно развивающая среда детского сада в контексте ФГТ,.  серия Библиотека Воспитателя / Н. В. Микляева. - М.: Сфера.  4.  Нищева Н. В. Предметно-пространственная развивающая среда в детском саду. принципы построения, советы, рекомендации / Н. В. Нищева. - Спб.: ДЕТСТВО-ПРЕСС, 2009   6. Петровский В.А. Построение развивающей среды в дошкольном учреждении. М., 2003  7. Предметно-пространственная развивающая среда в детском саду. Принципы построения, советы, рекомендации./Сост. Нищева Н. В. - СПб., 2007.  8. Ясвин В.А. Образовательная среда от моделирования к проектированию. М., 2000.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«ПРЕДМЕТНО-ПРОСТРАНСТВЕННАЯ РАЗВИВАЮЩАЯ СРЕДА В СООТВЕТСТВИИ С ФГОС дошкольного образования в подготовительной группе «Смешарики»</dc:title>
  <cp:lastModifiedBy>петровна</cp:lastModifiedBy>
  <cp:revision>62</cp:revision>
  <dcterms:modified xsi:type="dcterms:W3CDTF">2018-11-21T11:25:54Z</dcterms:modified>
</cp:coreProperties>
</file>