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74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3982A-BB76-4914-BE1F-4ECC86C59EC1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59D852-E5E0-4C4E-8D1B-6A22FF4A6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397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9D852-E5E0-4C4E-8D1B-6A22FF4A610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486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DB84-A00F-4BA6-9AF8-EA595B21CF1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88DCC85-99F2-441A-B231-EFFD0D08F9A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DB84-A00F-4BA6-9AF8-EA595B21CF1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DCC85-99F2-441A-B231-EFFD0D08F9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DB84-A00F-4BA6-9AF8-EA595B21CF1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DCC85-99F2-441A-B231-EFFD0D08F9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DB84-A00F-4BA6-9AF8-EA595B21CF1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88DCC85-99F2-441A-B231-EFFD0D08F9AC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DB84-A00F-4BA6-9AF8-EA595B21CF1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88DCC85-99F2-441A-B231-EFFD0D08F9A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DB84-A00F-4BA6-9AF8-EA595B21CF1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88DCC85-99F2-441A-B231-EFFD0D08F9A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DB84-A00F-4BA6-9AF8-EA595B21CF1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88DCC85-99F2-441A-B231-EFFD0D08F9AC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DB84-A00F-4BA6-9AF8-EA595B21CF1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88DCC85-99F2-441A-B231-EFFD0D08F9A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DB84-A00F-4BA6-9AF8-EA595B21CF1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88DCC85-99F2-441A-B231-EFFD0D08F9A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DB84-A00F-4BA6-9AF8-EA595B21CF1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88DCC85-99F2-441A-B231-EFFD0D08F9A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DB84-A00F-4BA6-9AF8-EA595B21CF1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88DCC85-99F2-441A-B231-EFFD0D08F9AC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3553DB84-A00F-4BA6-9AF8-EA595B21CF1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288DCC85-99F2-441A-B231-EFFD0D08F9A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8032" y="5229200"/>
            <a:ext cx="7772400" cy="914400"/>
          </a:xfrm>
        </p:spPr>
        <p:txBody>
          <a:bodyPr>
            <a:normAutofit/>
          </a:bodyPr>
          <a:lstStyle/>
          <a:p>
            <a:r>
              <a:rPr lang="ru-RU" dirty="0" smtClean="0"/>
              <a:t>«СЕМЬЯ НА ПОРОГЕ ШКОЛЬНОЙ ЖИЗНИ РЕБЁНКА»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7704856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646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124744"/>
            <a:ext cx="7416824" cy="2376264"/>
          </a:xfrm>
        </p:spPr>
        <p:txBody>
          <a:bodyPr/>
          <a:lstStyle/>
          <a:p>
            <a:pPr marL="18288" indent="0">
              <a:buNone/>
            </a:pPr>
            <a:r>
              <a:rPr lang="ru-RU" dirty="0"/>
              <a:t>Оптимизируйте свои детско-родительские отношения: необходимо, чтобы ребенок рос в атмосфере любви, уважения, бережного отношения к его индивидуальным  особенностям. Заинтересованности в его делах и занятиях, уверенности в его  достижениях; вместе с тем – требовательности и последовательности в воспитательных воздействиях со стороны взрослых.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3789040"/>
            <a:ext cx="3794760" cy="12241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01008"/>
            <a:ext cx="4029075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211" y="4005064"/>
            <a:ext cx="4314011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710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685801"/>
            <a:ext cx="4067944" cy="259918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347864" y="4876800"/>
            <a:ext cx="4392488" cy="914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5328592" cy="3377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343935"/>
            <a:ext cx="5796136" cy="352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127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86392" y="4005064"/>
            <a:ext cx="6377896" cy="249621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723590"/>
            <a:ext cx="7920880" cy="2209466"/>
          </a:xfrm>
        </p:spPr>
        <p:txBody>
          <a:bodyPr/>
          <a:lstStyle/>
          <a:p>
            <a:r>
              <a:rPr lang="ru-RU" sz="2800" b="1" dirty="0"/>
              <a:t>Готовность к школе </a:t>
            </a:r>
            <a:r>
              <a:rPr lang="ru-RU" sz="2000" dirty="0"/>
              <a:t>— это совокупность определенных свойств и способов поведения  ребенка, необходимых ему для восприятия, переработки и усвоения учебных стимулов в начале и при дальнейшем продолжении школьного обучения. Готовность к школе следует рассматривать как разветвленную сеть связанного целого: она всегда зависит от условий в конкретной школе, от качеств ребенка и от профессиональной квалификации работающих в школе учителей.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3933056"/>
            <a:ext cx="6768752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267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764704"/>
            <a:ext cx="7488832" cy="2736304"/>
          </a:xfrm>
        </p:spPr>
        <p:txBody>
          <a:bodyPr/>
          <a:lstStyle/>
          <a:p>
            <a:pPr marL="18288" indent="0" algn="ctr">
              <a:buNone/>
            </a:pPr>
            <a:r>
              <a:rPr lang="ru-RU" sz="3200" b="1" dirty="0"/>
              <a:t>психологической готовности, которая включает</a:t>
            </a:r>
            <a:r>
              <a:rPr lang="ru-RU" sz="3200" b="1" dirty="0" smtClean="0"/>
              <a:t>:</a:t>
            </a:r>
          </a:p>
          <a:p>
            <a:r>
              <a:rPr lang="ru-RU" sz="2000" dirty="0" smtClean="0"/>
              <a:t>ИНТЕЛЕКТУАЛЬНУЮ </a:t>
            </a:r>
            <a:r>
              <a:rPr lang="ru-RU" sz="2000" dirty="0"/>
              <a:t>ГОТОВНОСТЬ</a:t>
            </a:r>
          </a:p>
          <a:p>
            <a:r>
              <a:rPr lang="ru-RU" sz="2000" dirty="0"/>
              <a:t>МОТИВАЦИОННУЮ ГОТОВНОСТЬ</a:t>
            </a:r>
          </a:p>
          <a:p>
            <a:r>
              <a:rPr lang="ru-RU" sz="2000" dirty="0"/>
              <a:t>ЭМОЦИОНАЛЬНО- ВОЛЕВУЮ ГОТОВНОСТЬ</a:t>
            </a:r>
          </a:p>
          <a:p>
            <a:r>
              <a:rPr lang="ru-RU" sz="2000" dirty="0" smtClean="0"/>
              <a:t>КОММУНИКАТИВНАЯ  ГОТОВНОСТЬ</a:t>
            </a:r>
            <a:endParaRPr lang="ru-RU" sz="20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12976"/>
            <a:ext cx="828092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916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33600" y="1268760"/>
            <a:ext cx="1214264" cy="14401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3548" y="4221088"/>
            <a:ext cx="7704856" cy="2304256"/>
          </a:xfrm>
        </p:spPr>
        <p:txBody>
          <a:bodyPr/>
          <a:lstStyle/>
          <a:p>
            <a:r>
              <a:rPr lang="ru-RU" sz="2000" dirty="0"/>
              <a:t>ИНТЕЛЕКТУАЛЬНУЮ ГОТОВНОСТЬ предполагает развитие внимание, памяти, сформированные мыслительные операции анализа, синтеза, обобщения, установление закономерностей, пространственного мышления, умение устанавливать связи между явлениями и событиями, делать простейшие умозаключения на основе аналогии. (Например: морковь – огород, грибы – лес и т.д.)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4704"/>
            <a:ext cx="691276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195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59632" y="1412776"/>
            <a:ext cx="6096000" cy="250547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445224"/>
            <a:ext cx="7200800" cy="914400"/>
          </a:xfrm>
        </p:spPr>
        <p:txBody>
          <a:bodyPr/>
          <a:lstStyle/>
          <a:p>
            <a:r>
              <a:rPr lang="ru-RU" sz="2000" dirty="0"/>
              <a:t>МОТИВАЦИОННУЮ ГОТОВНОСТЬ… </a:t>
            </a:r>
            <a:br>
              <a:rPr lang="ru-RU" sz="2000" dirty="0"/>
            </a:br>
            <a:r>
              <a:rPr lang="ru-RU" sz="2000" dirty="0"/>
              <a:t>Иными словами, он должен ориентироваться во времени, пространстве и подразумевает наличие у ребенка желания принять новую социальную роль — роль школьника.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8720"/>
            <a:ext cx="712879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339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340768"/>
            <a:ext cx="7560840" cy="3002632"/>
          </a:xfrm>
        </p:spPr>
        <p:txBody>
          <a:bodyPr>
            <a:normAutofit fontScale="92500"/>
          </a:bodyPr>
          <a:lstStyle/>
          <a:p>
            <a:pPr marL="18288" indent="0">
              <a:buNone/>
            </a:pPr>
            <a:r>
              <a:rPr lang="ru-RU" dirty="0"/>
              <a:t>ВОЛЕВАЯ ГОТОВНОСТЬ </a:t>
            </a:r>
            <a:r>
              <a:rPr lang="ru-RU" dirty="0" smtClean="0"/>
              <a:t> предполагает </a:t>
            </a:r>
            <a:r>
              <a:rPr lang="ru-RU" dirty="0"/>
              <a:t>наличие у ребенка:</a:t>
            </a:r>
          </a:p>
          <a:p>
            <a:pPr marL="18288" indent="0">
              <a:buNone/>
            </a:pPr>
            <a:r>
              <a:rPr lang="ru-RU" dirty="0" smtClean="0"/>
              <a:t>        •</a:t>
            </a:r>
            <a:r>
              <a:rPr lang="ru-RU" dirty="0"/>
              <a:t>	способностей ставить перед собой цель,</a:t>
            </a:r>
          </a:p>
          <a:p>
            <a:pPr marL="18288" indent="0">
              <a:buNone/>
            </a:pPr>
            <a:r>
              <a:rPr lang="ru-RU" dirty="0" smtClean="0"/>
              <a:t>        •</a:t>
            </a:r>
            <a:r>
              <a:rPr lang="ru-RU" dirty="0"/>
              <a:t>	принять решение о начале деятельности</a:t>
            </a:r>
            <a:r>
              <a:rPr lang="ru-RU" dirty="0" smtClean="0"/>
              <a:t>,</a:t>
            </a:r>
          </a:p>
          <a:p>
            <a:pPr marL="18288" indent="0">
              <a:buNone/>
            </a:pPr>
            <a:r>
              <a:rPr lang="ru-RU" dirty="0" smtClean="0"/>
              <a:t>        •	наметить план действий,</a:t>
            </a:r>
          </a:p>
          <a:p>
            <a:pPr marL="18288" indent="0">
              <a:buNone/>
            </a:pPr>
            <a:r>
              <a:rPr lang="ru-RU" dirty="0" smtClean="0"/>
              <a:t>        •</a:t>
            </a:r>
            <a:r>
              <a:rPr lang="ru-RU" dirty="0"/>
              <a:t>	выполнить его, проявив определенные усилия,</a:t>
            </a:r>
          </a:p>
          <a:p>
            <a:pPr marL="18288" indent="0">
              <a:buNone/>
            </a:pPr>
            <a:r>
              <a:rPr lang="ru-RU" dirty="0" smtClean="0"/>
              <a:t>        •</a:t>
            </a:r>
            <a:r>
              <a:rPr lang="ru-RU" dirty="0"/>
              <a:t>	оценить результат своей деятельности, а также умения длительно выполнять   </a:t>
            </a:r>
            <a:r>
              <a:rPr lang="ru-RU" dirty="0" smtClean="0"/>
              <a:t>  </a:t>
            </a:r>
            <a:r>
              <a:rPr lang="ru-RU" dirty="0"/>
              <a:t>не  </a:t>
            </a:r>
            <a:r>
              <a:rPr lang="ru-RU" dirty="0" smtClean="0"/>
              <a:t>очень </a:t>
            </a:r>
            <a:r>
              <a:rPr lang="ru-RU" dirty="0"/>
              <a:t>привлекательную работу.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876800"/>
            <a:ext cx="5450945" cy="914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60" y="4437112"/>
            <a:ext cx="5616624" cy="242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10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4869160"/>
            <a:ext cx="7543800" cy="1706488"/>
          </a:xfrm>
        </p:spPr>
        <p:txBody>
          <a:bodyPr/>
          <a:lstStyle/>
          <a:p>
            <a:r>
              <a:rPr lang="ru-RU" sz="1800" dirty="0"/>
              <a:t>КОММУНИКАТИВЕАЯ ГОТОВНОСТЬ - Проявляется в умении ребенка подчинять свое поведение законам детских групп и нормам поведения, установленным в классе. Она предполагает способность включиться в детское сообщество, действовать совместно с другими ребятами, в случае необходимости уступать или отстаивать свою правоту, подчиняться или руководить.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76672"/>
            <a:ext cx="6984776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658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124744"/>
            <a:ext cx="7272808" cy="2592288"/>
          </a:xfrm>
        </p:spPr>
        <p:txBody>
          <a:bodyPr>
            <a:normAutofit fontScale="92500"/>
          </a:bodyPr>
          <a:lstStyle/>
          <a:p>
            <a:pPr marL="18288" indent="0">
              <a:buNone/>
            </a:pPr>
            <a:r>
              <a:rPr lang="ru-RU" dirty="0" smtClean="0"/>
              <a:t>Ваше </a:t>
            </a:r>
            <a:r>
              <a:rPr lang="ru-RU" dirty="0"/>
              <a:t>отношение к школе и учёбе вашего ребёнка формирует и отношение вашего ребёнка к этим явлениям. Ваше спокойное и радостное отношение к будущей школе, отсутствие завышенных требований к будущим успехам ребёнка, реалистичные оптимистические рассказы о школе, развитый познавательный интерес к окружающему миру и отсутствие страха у ребёнка перед возможной ошибкой - всё это создаёт положительную мотивацию вашему ребёнку.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4876800"/>
            <a:ext cx="6048672" cy="914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815674"/>
            <a:ext cx="6264696" cy="2925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034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23728" y="707505"/>
            <a:ext cx="6096000" cy="36575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437112"/>
            <a:ext cx="7543800" cy="2160240"/>
          </a:xfrm>
        </p:spPr>
        <p:txBody>
          <a:bodyPr/>
          <a:lstStyle/>
          <a:p>
            <a:r>
              <a:rPr lang="ru-RU" sz="3200" dirty="0"/>
              <a:t>Не  пугайте  ребенка  школой («Вот  пойдешь в школу, там тебе покажут!», «Там тебя научат как надо себя вести</a:t>
            </a:r>
            <a:r>
              <a:rPr lang="ru-RU" sz="3200" dirty="0" smtClean="0"/>
              <a:t>!».</a:t>
            </a:r>
            <a:endParaRPr lang="ru-RU" sz="32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20688"/>
            <a:ext cx="7620000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359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94</TotalTime>
  <Words>334</Words>
  <Application>Microsoft Office PowerPoint</Application>
  <PresentationFormat>Экран (4:3)</PresentationFormat>
  <Paragraphs>20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Базовая</vt:lpstr>
      <vt:lpstr>Презентация PowerPoint</vt:lpstr>
      <vt:lpstr>Готовность к школе — это совокупность определенных свойств и способов поведения  ребенка, необходимых ему для восприятия, переработки и усвоения учебных стимулов в начале и при дальнейшем продолжении школьного обучения. Готовность к школе следует рассматривать как разветвленную сеть связанного целого: она всегда зависит от условий в конкретной школе, от качеств ребенка и от профессиональной квалификации работающих в школе учителей.</vt:lpstr>
      <vt:lpstr>Презентация PowerPoint</vt:lpstr>
      <vt:lpstr>ИНТЕЛЕКТУАЛЬНУЮ ГОТОВНОСТЬ предполагает развитие внимание, памяти, сформированные мыслительные операции анализа, синтеза, обобщения, установление закономерностей, пространственного мышления, умение устанавливать связи между явлениями и событиями, делать простейшие умозаключения на основе аналогии. (Например: морковь – огород, грибы – лес и т.д.)</vt:lpstr>
      <vt:lpstr>МОТИВАЦИОННУЮ ГОТОВНОСТЬ…  Иными словами, он должен ориентироваться во времени, пространстве и подразумевает наличие у ребенка желания принять новую социальную роль — роль школьника. </vt:lpstr>
      <vt:lpstr>Презентация PowerPoint</vt:lpstr>
      <vt:lpstr>КОММУНИКАТИВЕАЯ ГОТОВНОСТЬ - Проявляется в умении ребенка подчинять свое поведение законам детских групп и нормам поведения, установленным в классе. Она предполагает способность включиться в детское сообщество, действовать совместно с другими ребятами, в случае необходимости уступать или отстаивать свою правоту, подчиняться или руководить.</vt:lpstr>
      <vt:lpstr>Презентация PowerPoint</vt:lpstr>
      <vt:lpstr>Не  пугайте  ребенка  школой («Вот  пойдешь в школу, там тебе покажут!», «Там тебя научат как надо себя вести!».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11</cp:revision>
  <dcterms:created xsi:type="dcterms:W3CDTF">2017-02-01T17:00:04Z</dcterms:created>
  <dcterms:modified xsi:type="dcterms:W3CDTF">2018-02-05T19:28:58Z</dcterms:modified>
</cp:coreProperties>
</file>