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92" r:id="rId2"/>
    <p:sldMasterId id="2147483705" r:id="rId3"/>
  </p:sldMasterIdLst>
  <p:notesMasterIdLst>
    <p:notesMasterId r:id="rId40"/>
  </p:notesMasterIdLst>
  <p:sldIdLst>
    <p:sldId id="259" r:id="rId4"/>
    <p:sldId id="308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261" r:id="rId13"/>
    <p:sldId id="318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0" r:id="rId22"/>
    <p:sldId id="265" r:id="rId23"/>
    <p:sldId id="266" r:id="rId24"/>
    <p:sldId id="328" r:id="rId25"/>
    <p:sldId id="329" r:id="rId26"/>
    <p:sldId id="330" r:id="rId27"/>
    <p:sldId id="331" r:id="rId28"/>
    <p:sldId id="332" r:id="rId29"/>
    <p:sldId id="267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97" autoAdjust="0"/>
    <p:restoredTop sz="94660"/>
  </p:normalViewPr>
  <p:slideViewPr>
    <p:cSldViewPr>
      <p:cViewPr varScale="1">
        <p:scale>
          <a:sx n="108" d="100"/>
          <a:sy n="108" d="100"/>
        </p:scale>
        <p:origin x="17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CB4FF-077B-430E-8356-A53CB9B0F7FD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4B1F2-3772-4A11-8873-EE965F37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657CB5-FD14-441B-8C64-97756A4F4F2C}" type="datetimeFigureOut">
              <a:rPr lang="ru-RU" smtClean="0"/>
              <a:pPr>
                <a:defRPr/>
              </a:pPr>
              <a:t>25.03.2019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56931-5FAA-4067-98E7-A8A64E1E58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CB4243-BDB5-4C82-A389-23000AE83EC1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664FA-417E-4D79-A881-87B4CFBC7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57CB5-FD14-441B-8C64-97756A4F4F2C}" type="datetimeFigureOut">
              <a:rPr lang="ru-RU" smtClean="0"/>
              <a:pPr>
                <a:defRPr/>
              </a:pPr>
              <a:t>25.03.2019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56931-5FAA-4067-98E7-A8A64E1E58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4714876" y="5072063"/>
            <a:ext cx="4143374" cy="571515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dirty="0"/>
              <a:t>С</a:t>
            </a:r>
            <a:r>
              <a:rPr lang="en-US" dirty="0"/>
              <a:t>lick to edit Master title style</a:t>
            </a:r>
            <a:endParaRPr lang="ru-RU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 hasCustomPrompt="1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r>
              <a:rPr lang="ru-RU" dirty="0"/>
              <a:t>Место для фотографии</a:t>
            </a:r>
          </a:p>
          <a:p>
            <a:endParaRPr lang="ru-R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428625" y="5072074"/>
            <a:ext cx="4071937" cy="571489"/>
          </a:xfrm>
        </p:spPr>
        <p:txBody>
          <a:bodyPr vert="horz" lIns="91440" tIns="45720" rIns="91440" bIns="45720"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/>
              <a:t>С</a:t>
            </a:r>
            <a:r>
              <a:rPr lang="en-US" dirty="0"/>
              <a:t>lick to edit Master title style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B4243-BDB5-4C82-A389-23000AE83EC1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664FA-417E-4D79-A881-87B4CFBC7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3174" y="0"/>
            <a:ext cx="5972188" cy="1214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3174" y="1600200"/>
            <a:ext cx="6043626" cy="4114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06532C2D-621E-41F3-9DCA-46DE63D0773F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4098CE39-F950-446E-A61D-8049614B7A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rgbClr val="FFFF99"/>
          </a:solidFill>
          <a:ln w="215900" cmpd="thickThin"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Рисунок 8" descr="69416116_16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0825" y="4581525"/>
            <a:ext cx="142716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6138_17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24750" y="4652963"/>
            <a:ext cx="145097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ransition spd="med"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500174"/>
            <a:ext cx="8858280" cy="407196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8600" b="1" i="1" dirty="0">
                <a:latin typeface="Arial Black" pitchFamily="34" charset="0"/>
                <a:cs typeface="Times New Roman" pitchFamily="18" charset="0"/>
              </a:rPr>
              <a:t>«Разминка»</a:t>
            </a:r>
          </a:p>
          <a:p>
            <a:pPr lvl="0" algn="ctr">
              <a:buNone/>
            </a:pPr>
            <a:r>
              <a:rPr lang="ru-RU" sz="8600" b="1" dirty="0">
                <a:latin typeface="Arial Black" pitchFamily="34" charset="0"/>
                <a:cs typeface="Times New Roman" pitchFamily="18" charset="0"/>
              </a:rPr>
              <a:t>1 тур </a:t>
            </a:r>
          </a:p>
          <a:p>
            <a:pPr lvl="0" algn="ctr">
              <a:buNone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ответить правильно и быстро на вопросы.</a:t>
            </a:r>
          </a:p>
          <a:p>
            <a:r>
              <a:rPr lang="ru-RU" sz="3000" u="sng" dirty="0">
                <a:latin typeface="Times New Roman" pitchFamily="18" charset="0"/>
                <a:cs typeface="Times New Roman" pitchFamily="18" charset="0"/>
              </a:rPr>
              <a:t>Конкурс оценивается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– 1 балл за правильный ответ. </a:t>
            </a:r>
          </a:p>
          <a:p>
            <a:pPr lvl="0"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ndex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1643074" cy="1399656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5720" y="2714620"/>
            <a:ext cx="857256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714488"/>
            <a:ext cx="9001156" cy="407196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7200" b="1" i="1" dirty="0">
                <a:latin typeface="Arial Black" pitchFamily="34" charset="0"/>
                <a:cs typeface="Times New Roman" pitchFamily="18" charset="0"/>
              </a:rPr>
              <a:t>«Разгадай-ка»</a:t>
            </a:r>
          </a:p>
          <a:p>
            <a:pPr lvl="0" algn="ctr">
              <a:buNone/>
            </a:pPr>
            <a:r>
              <a:rPr lang="ru-RU" sz="7200" b="1" dirty="0">
                <a:latin typeface="Arial Black" pitchFamily="34" charset="0"/>
                <a:cs typeface="Times New Roman" pitchFamily="18" charset="0"/>
              </a:rPr>
              <a:t>2 тур </a:t>
            </a:r>
          </a:p>
          <a:p>
            <a:endParaRPr lang="ru-RU" sz="18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течение 5 минут участники работают над кроссвордами и сдают результаты в жюри.</a:t>
            </a:r>
          </a:p>
          <a:p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Конкурс оценивается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– 1 балл за правильный ответ. 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(максимально 8 баллов)</a:t>
            </a:r>
          </a:p>
          <a:p>
            <a:pPr lvl="0"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ndex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1643074" cy="1399656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5720" y="2714620"/>
            <a:ext cx="857256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64" descr="pi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1101587" cy="117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7035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638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24234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830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037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8640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24459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832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9435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0395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8278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6409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4314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035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0638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24234" y="34321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830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50373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224459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64097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503734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7830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24234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0638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М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7035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035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638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24234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7830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1433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503734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864097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224459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63872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Ь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03509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3431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9827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624009" y="45116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2636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9032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063872" y="48720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Ю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063872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424234" y="52323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703509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43147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982784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Ч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424234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063872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703509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3431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2784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624009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2636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</a:rPr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0638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035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343147" y="5951535"/>
            <a:ext cx="360362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24234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7830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1433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5832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224459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5037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864097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424234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0638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27035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343147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82784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7830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1433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624009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1" y="0"/>
            <a:ext cx="91439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Кроссворд </a:t>
            </a: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«Части компьютера»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642910" y="1785926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>
                <a:latin typeface="Arial Black" pitchFamily="34" charset="0"/>
                <a:cs typeface="Times New Roman" pitchFamily="18" charset="0"/>
              </a:rPr>
              <a:t>Устройство для ввода буквенной и числовой информации.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64" descr="pi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1101587" cy="117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7035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638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24234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830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037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640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24459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832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у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435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р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0395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98278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6409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4314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035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0638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24234" y="34321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830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50373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224459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64097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503734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7830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24234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0638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М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7035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035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638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24234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7830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1433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503734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864097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224459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63872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Ь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03509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3431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9827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624009" y="45116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2636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9032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063872" y="48720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Ю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063872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424234" y="52323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703509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43147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982784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Ч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424234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063872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703509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3431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2784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624009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2636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0638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035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343147" y="5951535"/>
            <a:ext cx="360362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24234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7830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1433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5832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224459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5037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864097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424234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0638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27035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343147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82784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7830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1433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624009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1" y="0"/>
            <a:ext cx="91439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Кроссворд </a:t>
            </a: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«Части компьютера»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500034" y="1785926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ru-RU" sz="2800" dirty="0">
                <a:latin typeface="Arial Black" pitchFamily="34" charset="0"/>
                <a:cs typeface="Times New Roman" pitchFamily="18" charset="0"/>
              </a:rPr>
              <a:t>2. «Волшебная палочка» для игры на компьютере.</a:t>
            </a:r>
          </a:p>
        </p:txBody>
      </p:sp>
    </p:spTree>
  </p:cSld>
  <p:clrMapOvr>
    <a:masterClrMapping/>
  </p:clrMapOvr>
  <p:transition spd="med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64" descr="pi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1101587" cy="117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7035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638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24234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830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037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640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24459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832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у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435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р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0395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98278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6409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34314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д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035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ж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0638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24234" y="34321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й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830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50373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24459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64097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503734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7830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24234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0638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М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7035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035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638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24234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7830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1433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503734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864097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224459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63872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Ь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03509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3431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9827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624009" y="45116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2636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9032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063872" y="48720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Ю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063872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424234" y="52323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703509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43147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982784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Ч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424234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063872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703509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3431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2784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624009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2636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0638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035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343147" y="5951535"/>
            <a:ext cx="360362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24234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7830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1433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5832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224459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5037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864097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424234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0638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27035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343147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82784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7830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1433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624009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1" y="0"/>
            <a:ext cx="91439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Кроссворд </a:t>
            </a: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«Части компьютера»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428596" y="1643050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ru-RU" sz="2800" dirty="0">
                <a:latin typeface="Arial Black" pitchFamily="34" charset="0"/>
                <a:cs typeface="Times New Roman" pitchFamily="18" charset="0"/>
              </a:rPr>
              <a:t>3. То, на что мы смотрим, работая на компьютере, чтобы получить от него информацию.</a:t>
            </a:r>
          </a:p>
        </p:txBody>
      </p:sp>
    </p:spTree>
  </p:cSld>
  <p:clrMapOvr>
    <a:masterClrMapping/>
  </p:clrMapOvr>
  <p:transition spd="med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64" descr="pi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1101587" cy="117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7035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638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24234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830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037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640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24459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832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у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435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р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0395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98278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6409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34314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д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035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ж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0638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24234" y="34321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й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830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50373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24459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64097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503734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и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7830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24234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0638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М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7035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035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638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24234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7830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1433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503734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864097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224459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63872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Ь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03509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3431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9827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624009" y="45116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2636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9032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063872" y="48720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Ю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063872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424234" y="52323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703509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43147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982784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Ч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424234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063872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703509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3431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2784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624009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2636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0638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035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343147" y="5951535"/>
            <a:ext cx="360362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24234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7830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1433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5832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224459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5037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864097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424234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0638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27035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343147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82784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7830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1433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624009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1" y="0"/>
            <a:ext cx="91439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Кроссворд </a:t>
            </a: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«Части компьютера»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500034" y="1643050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ru-RU" sz="2800" dirty="0">
                <a:latin typeface="Arial Black" pitchFamily="34" charset="0"/>
                <a:cs typeface="Times New Roman" pitchFamily="18" charset="0"/>
              </a:rPr>
              <a:t>4. Устройство для печати.</a:t>
            </a:r>
          </a:p>
        </p:txBody>
      </p:sp>
    </p:spTree>
  </p:cSld>
  <p:clrMapOvr>
    <a:masterClrMapping/>
  </p:clrMapOvr>
  <p:transition spd="med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64" descr="pi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1101587" cy="117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7035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638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24234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830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037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640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24459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832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у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435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р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0395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98278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6409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34314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д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035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ж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0638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24234" y="34321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й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830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50373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24459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64097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503734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и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7830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24234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0638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М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7035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035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638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24234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7830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и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1433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503734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4864097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е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224459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63872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Ь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03509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3431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9827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624009" y="45116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2636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9032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063872" y="48720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Ю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063872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424234" y="52323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703509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43147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982784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Ч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424234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063872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703509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3431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2784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624009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2636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0638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035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343147" y="5951535"/>
            <a:ext cx="360362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24234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7830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1433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5832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224459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5037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864097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424234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0638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27035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343147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82784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7830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1433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624009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1" y="0"/>
            <a:ext cx="91439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Кроссворд </a:t>
            </a: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«Части компьютера»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500034" y="1643050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ru-RU" sz="2800" dirty="0">
                <a:latin typeface="Arial Black" pitchFamily="34" charset="0"/>
                <a:cs typeface="Times New Roman" pitchFamily="18" charset="0"/>
              </a:rPr>
              <a:t>5. Хранилище информации.</a:t>
            </a:r>
          </a:p>
        </p:txBody>
      </p:sp>
    </p:spTree>
  </p:cSld>
  <p:clrMapOvr>
    <a:masterClrMapping/>
  </p:clrMapOvr>
  <p:transition spd="med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64" descr="pi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1101587" cy="117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7035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638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24234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830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037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640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24459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832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у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435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р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0395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98278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6409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34314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д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035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ж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0638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24234" y="34321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й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830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50373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24459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64097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503734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и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7830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24234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0638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М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7035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035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638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24234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7830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и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1433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503734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4864097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е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224459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63872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Ь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03509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431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я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19827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м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624009" y="45116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2636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9032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063872" y="48720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Ю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063872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424234" y="52323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703509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43147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982784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Ч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424234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063872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703509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3431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2784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624009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2636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0638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035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343147" y="5951535"/>
            <a:ext cx="360362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24234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7830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1433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5832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224459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5037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864097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424234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0638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27035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343147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82784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7830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1433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624009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1" y="0"/>
            <a:ext cx="91439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Кроссворд </a:t>
            </a: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«Части компьютера»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500034" y="1643050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ru-RU" sz="2800" dirty="0">
                <a:latin typeface="Arial Black" pitchFamily="34" charset="0"/>
                <a:cs typeface="Times New Roman" pitchFamily="18" charset="0"/>
              </a:rPr>
              <a:t>6. Устройство для ввода графической информации.</a:t>
            </a:r>
          </a:p>
        </p:txBody>
      </p:sp>
    </p:spTree>
  </p:cSld>
  <p:clrMapOvr>
    <a:masterClrMapping/>
  </p:clrMapOvr>
  <p:transition spd="med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64" descr="pi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1101587" cy="117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7035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638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24234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830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037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640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24459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832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у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435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р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0395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98278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6409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34314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д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035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ж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0638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24234" y="34321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й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830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50373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24459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64097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503734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и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7830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24234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0638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М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7035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035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638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24234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7830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и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1433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503734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4864097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е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224459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63872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Ь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03509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431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я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19827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м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624009" y="45116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2636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9032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063872" y="48720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Ю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063872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424234" y="52323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703509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43147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982784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Ч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424234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063872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703509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3431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а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1982784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к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624009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с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12636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0638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035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343147" y="5951535"/>
            <a:ext cx="360362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24234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7830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1433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5832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224459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5037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864097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424234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0638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27035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343147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82784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7830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1433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624009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1" y="0"/>
            <a:ext cx="91439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Кроссворд </a:t>
            </a: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«Части компьютера»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500034" y="1643050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ru-RU" sz="2800" dirty="0">
                <a:latin typeface="Arial Black" pitchFamily="34" charset="0"/>
                <a:cs typeface="Times New Roman" pitchFamily="18" charset="0"/>
              </a:rPr>
              <a:t>7. «Сердце» компьютера.</a:t>
            </a:r>
          </a:p>
        </p:txBody>
      </p:sp>
    </p:spTree>
  </p:cSld>
  <p:clrMapOvr>
    <a:masterClrMapping/>
  </p:clrMapOvr>
  <p:transition spd="med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64" descr="pi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1101587" cy="117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7035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638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24234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8300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037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640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24459" y="30718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83234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у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43597" y="30718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р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03959" y="30718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98278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6409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к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343147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д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035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ж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0638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24234" y="34321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latin typeface="Arial Black" pitchFamily="34" charset="0"/>
              </a:rPr>
              <a:t>й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83009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34321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503734" y="34321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24459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64097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503734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и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7830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24234" y="3792535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063872" y="3792535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М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703509" y="3792535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035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638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24234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783009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и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143372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503734" y="4151310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4864097" y="4151310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е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224459" y="4151310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63872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Ь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03509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т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431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я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19827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м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624009" y="4511672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263647" y="4511672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903284" y="4511672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063872" y="48720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Ю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063872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424234" y="52323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703509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С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43147" y="52323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982784" y="52323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Ч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424234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063872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703509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3431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а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1982784" y="5592760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к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624009" y="5592760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с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1263647" y="5592760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0638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035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343147" y="5951535"/>
            <a:ext cx="360362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24234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783009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ц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143372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е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55832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latin typeface="Arial Black" pitchFamily="34" charset="0"/>
              </a:rPr>
              <a:t>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224459" y="5951535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о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4503734" y="5951535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с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4864097" y="5951535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с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3424234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0638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 Black" pitchFamily="34" charset="0"/>
              </a:rPr>
              <a:t>А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27035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343147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82784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783009" y="6311897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143372" y="6311897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624009" y="6311897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1" y="0"/>
            <a:ext cx="91439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Кроссворд </a:t>
            </a: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«Части компьютера»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500034" y="1643050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ru-RU" sz="2800" dirty="0">
                <a:latin typeface="Arial Black" pitchFamily="34" charset="0"/>
                <a:cs typeface="Times New Roman" pitchFamily="18" charset="0"/>
              </a:rPr>
              <a:t>8. Устройство для вывода звуковой информации.</a:t>
            </a:r>
          </a:p>
        </p:txBody>
      </p:sp>
    </p:spTree>
  </p:cSld>
  <p:clrMapOvr>
    <a:masterClrMapping/>
  </p:clrMapOvr>
  <p:transition spd="med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0" name="Rectangle 58"/>
          <p:cNvSpPr>
            <a:spLocks noGrp="1" noChangeArrowheads="1"/>
          </p:cNvSpPr>
          <p:nvPr>
            <p:ph type="title"/>
          </p:nvPr>
        </p:nvSpPr>
        <p:spPr>
          <a:xfrm>
            <a:off x="2573871" y="-99392"/>
            <a:ext cx="3635895" cy="63894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ru-RU" sz="3600" dirty="0"/>
            </a:br>
            <a:r>
              <a:rPr lang="ru-RU" sz="4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ЭРУДИТ</a:t>
            </a:r>
          </a:p>
        </p:txBody>
      </p:sp>
      <p:sp>
        <p:nvSpPr>
          <p:cNvPr id="16387" name="AutoShape 59"/>
          <p:cNvSpPr>
            <a:spLocks noChangeArrowheads="1"/>
          </p:cNvSpPr>
          <p:nvPr/>
        </p:nvSpPr>
        <p:spPr bwMode="auto">
          <a:xfrm>
            <a:off x="250825" y="115888"/>
            <a:ext cx="1079500" cy="1008062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76762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3</a:t>
            </a:r>
          </a:p>
        </p:txBody>
      </p:sp>
      <p:pic>
        <p:nvPicPr>
          <p:cNvPr id="16389" name="Picture 64" descr="pic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2708275"/>
            <a:ext cx="22479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771775" y="2420938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132138" y="2420938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92500" y="2420938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851275" y="2420938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211638" y="2420938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72000" y="2420938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932363" y="2420938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92725" y="2420938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651500" y="2420938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у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11863" y="2420938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372225" y="2420938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051050" y="2781300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932363" y="2781300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к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411413" y="2781300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д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771775" y="2781300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ж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132138" y="2781300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92500" y="2781300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й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851275" y="2781300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с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211638" y="2781300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572000" y="2781300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92725" y="3141663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р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932363" y="3141663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о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3141663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т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211638" y="3141663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и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851275" y="3141663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н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492500" y="3141663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о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132138" y="3141663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М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771775" y="3132138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71775" y="3500438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132138" y="3500438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92500" y="3500438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р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3851275" y="3500438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и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211638" y="3500438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н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572000" y="3500438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т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4932363" y="3500438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е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292725" y="3500438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р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3132138" y="3860800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Ь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771775" y="3860800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т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411413" y="3860800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я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2051050" y="3860800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м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692275" y="3860800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331913" y="3860800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п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71550" y="3860800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132138" y="4221163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Ю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132138" y="4581525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492500" y="4581525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771775" y="4581525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С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411413" y="4581525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А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051050" y="4581525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Ч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492500" y="4941888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р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3132138" y="4941888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771775" y="4941888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н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2411413" y="4941888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а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051050" y="4941888"/>
            <a:ext cx="360363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к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692275" y="4941888"/>
            <a:ext cx="358775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с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1331913" y="4941888"/>
            <a:ext cx="3603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132138" y="5300663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71775" y="5300663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п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2411413" y="5300663"/>
            <a:ext cx="360362" cy="352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3492500" y="5300663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о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51275" y="5300663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ц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4211638" y="5300663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е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5651500" y="5300663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р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5292725" y="5300663"/>
            <a:ext cx="35877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о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4572000" y="5300663"/>
            <a:ext cx="3603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с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4932363" y="5300663"/>
            <a:ext cx="360362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с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3492500" y="5661025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м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3132138" y="5661025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Arial Black" pitchFamily="34" charset="0"/>
              </a:rPr>
              <a:t>А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2771775" y="5661025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н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2411413" y="5661025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и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2051050" y="5661025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д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3851275" y="5661025"/>
            <a:ext cx="360363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и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4211638" y="5661025"/>
            <a:ext cx="360362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Arial Black" pitchFamily="34" charset="0"/>
              </a:rPr>
              <a:t>к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1692275" y="5661025"/>
            <a:ext cx="3587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-72193" y="764704"/>
            <a:ext cx="10009111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Кроссворд </a:t>
            </a: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«Части компьютера»</a:t>
            </a:r>
          </a:p>
        </p:txBody>
      </p:sp>
    </p:spTree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1"/>
          <p:cNvSpPr>
            <a:spLocks noGrp="1"/>
          </p:cNvSpPr>
          <p:nvPr>
            <p:ph idx="4294967295"/>
          </p:nvPr>
        </p:nvSpPr>
        <p:spPr>
          <a:xfrm>
            <a:off x="571472" y="857232"/>
            <a:ext cx="8229600" cy="45259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Как называется устройство для ввода в компьютер графической информации с листа бумаги?</a:t>
            </a:r>
          </a:p>
        </p:txBody>
      </p:sp>
      <p:pic>
        <p:nvPicPr>
          <p:cNvPr id="48131" name="Picture 3" descr="C:\Users\Андрей\Desktop\i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913289"/>
            <a:ext cx="2808312" cy="18805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714488"/>
            <a:ext cx="8515352" cy="36433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7100" b="1" i="1" dirty="0">
                <a:latin typeface="Arial Black" pitchFamily="34" charset="0"/>
                <a:cs typeface="Times New Roman" pitchFamily="18" charset="0"/>
              </a:rPr>
              <a:t>«Отгадай-ка»</a:t>
            </a:r>
          </a:p>
          <a:p>
            <a:pPr lvl="0" algn="ctr">
              <a:buNone/>
            </a:pPr>
            <a:r>
              <a:rPr lang="en-US" sz="7100" b="1" dirty="0">
                <a:latin typeface="Arial Black" pitchFamily="34" charset="0"/>
                <a:cs typeface="Times New Roman" pitchFamily="18" charset="0"/>
              </a:rPr>
              <a:t>3</a:t>
            </a:r>
            <a:r>
              <a:rPr lang="ru-RU" sz="7100" b="1" dirty="0">
                <a:latin typeface="Arial Black" pitchFamily="34" charset="0"/>
                <a:cs typeface="Times New Roman" pitchFamily="18" charset="0"/>
              </a:rPr>
              <a:t> тур </a:t>
            </a:r>
          </a:p>
          <a:p>
            <a:pPr lvl="0" algn="ctr">
              <a:buNone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разгадать правильно и быстро все ребусы.</a:t>
            </a: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Конкурс оценивается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1 балл за правильный ответ. </a:t>
            </a:r>
          </a:p>
          <a:p>
            <a:pPr lvl="0"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ndex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1643074" cy="1399656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5720" y="2714620"/>
            <a:ext cx="857256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order" descr="клавиш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3643338" cy="14287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border" descr="программис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714356"/>
            <a:ext cx="3667134" cy="14287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border" descr="интернет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285992"/>
            <a:ext cx="3810010" cy="15001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border" descr="память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2643182"/>
            <a:ext cx="3667134" cy="15001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border" descr="модем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4357694"/>
            <a:ext cx="3429024" cy="12858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2">
            <a:extLst>
              <a:ext uri="{FF2B5EF4-FFF2-40B4-BE49-F238E27FC236}">
                <a16:creationId xmlns:a16="http://schemas.microsoft.com/office/drawing/2014/main" id="{6E91F9D8-024A-43C9-B4DE-3D81B5E90596}"/>
              </a:ext>
            </a:extLst>
          </p:cNvPr>
          <p:cNvSpPr/>
          <p:nvPr/>
        </p:nvSpPr>
        <p:spPr>
          <a:xfrm>
            <a:off x="285720" y="1285860"/>
            <a:ext cx="3786214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клавиатура</a:t>
            </a:r>
          </a:p>
        </p:txBody>
      </p:sp>
    </p:spTree>
    <p:extLst>
      <p:ext uri="{BB962C8B-B14F-4D97-AF65-F5344CB8AC3E}">
        <p14:creationId xmlns:p14="http://schemas.microsoft.com/office/powerpoint/2010/main" val="7222564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3">
            <a:extLst>
              <a:ext uri="{FF2B5EF4-FFF2-40B4-BE49-F238E27FC236}">
                <a16:creationId xmlns:a16="http://schemas.microsoft.com/office/drawing/2014/main" id="{AD764A49-EEF9-411C-B2F8-38A549BDF815}"/>
              </a:ext>
            </a:extLst>
          </p:cNvPr>
          <p:cNvSpPr/>
          <p:nvPr/>
        </p:nvSpPr>
        <p:spPr>
          <a:xfrm>
            <a:off x="4214810" y="1785926"/>
            <a:ext cx="3786214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программист</a:t>
            </a:r>
          </a:p>
        </p:txBody>
      </p:sp>
    </p:spTree>
    <p:extLst>
      <p:ext uri="{BB962C8B-B14F-4D97-AF65-F5344CB8AC3E}">
        <p14:creationId xmlns:p14="http://schemas.microsoft.com/office/powerpoint/2010/main" val="60459446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4">
            <a:extLst>
              <a:ext uri="{FF2B5EF4-FFF2-40B4-BE49-F238E27FC236}">
                <a16:creationId xmlns:a16="http://schemas.microsoft.com/office/drawing/2014/main" id="{D826A013-3386-4D37-997C-B9C350509D27}"/>
              </a:ext>
            </a:extLst>
          </p:cNvPr>
          <p:cNvSpPr/>
          <p:nvPr/>
        </p:nvSpPr>
        <p:spPr>
          <a:xfrm>
            <a:off x="428596" y="3357562"/>
            <a:ext cx="3786214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Интернет</a:t>
            </a:r>
          </a:p>
        </p:txBody>
      </p:sp>
    </p:spTree>
    <p:extLst>
      <p:ext uri="{BB962C8B-B14F-4D97-AF65-F5344CB8AC3E}">
        <p14:creationId xmlns:p14="http://schemas.microsoft.com/office/powerpoint/2010/main" val="18319444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5">
            <a:extLst>
              <a:ext uri="{FF2B5EF4-FFF2-40B4-BE49-F238E27FC236}">
                <a16:creationId xmlns:a16="http://schemas.microsoft.com/office/drawing/2014/main" id="{234A4779-F004-454A-847E-37FDA6E5512D}"/>
              </a:ext>
            </a:extLst>
          </p:cNvPr>
          <p:cNvSpPr/>
          <p:nvPr/>
        </p:nvSpPr>
        <p:spPr>
          <a:xfrm>
            <a:off x="5357818" y="3786190"/>
            <a:ext cx="3000396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память</a:t>
            </a:r>
          </a:p>
        </p:txBody>
      </p:sp>
    </p:spTree>
    <p:extLst>
      <p:ext uri="{BB962C8B-B14F-4D97-AF65-F5344CB8AC3E}">
        <p14:creationId xmlns:p14="http://schemas.microsoft.com/office/powerpoint/2010/main" val="13849883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6">
            <a:extLst>
              <a:ext uri="{FF2B5EF4-FFF2-40B4-BE49-F238E27FC236}">
                <a16:creationId xmlns:a16="http://schemas.microsoft.com/office/drawing/2014/main" id="{3DDD2E9C-FEB7-46AB-9FA3-67A8F1D37300}"/>
              </a:ext>
            </a:extLst>
          </p:cNvPr>
          <p:cNvSpPr/>
          <p:nvPr/>
        </p:nvSpPr>
        <p:spPr>
          <a:xfrm>
            <a:off x="2987824" y="1988840"/>
            <a:ext cx="2643206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модем</a:t>
            </a:r>
          </a:p>
        </p:txBody>
      </p:sp>
    </p:spTree>
    <p:extLst>
      <p:ext uri="{BB962C8B-B14F-4D97-AF65-F5344CB8AC3E}">
        <p14:creationId xmlns:p14="http://schemas.microsoft.com/office/powerpoint/2010/main" val="20192967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285860"/>
            <a:ext cx="8643998" cy="43577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1400" b="1" i="1" dirty="0">
                <a:latin typeface="Arial Black" pitchFamily="34" charset="0"/>
                <a:cs typeface="Times New Roman" pitchFamily="18" charset="0"/>
              </a:rPr>
              <a:t>«Конкурс»</a:t>
            </a:r>
          </a:p>
          <a:p>
            <a:pPr lvl="0" algn="ctr">
              <a:buNone/>
            </a:pPr>
            <a:r>
              <a:rPr lang="en-US" sz="8600" b="1" dirty="0">
                <a:latin typeface="Arial Black" pitchFamily="34" charset="0"/>
                <a:cs typeface="Times New Roman" pitchFamily="18" charset="0"/>
              </a:rPr>
              <a:t>4</a:t>
            </a:r>
            <a:r>
              <a:rPr lang="ru-RU" sz="8600" b="1" dirty="0">
                <a:latin typeface="Arial Black" pitchFamily="34" charset="0"/>
                <a:cs typeface="Times New Roman" pitchFamily="18" charset="0"/>
              </a:rPr>
              <a:t> тур </a:t>
            </a:r>
          </a:p>
          <a:p>
            <a:pPr lvl="0" algn="ctr">
              <a:buNone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ответить на вопросы лотереи.</a:t>
            </a: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Конкурс оценивается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1 балл за правильный ответ. </a:t>
            </a:r>
          </a:p>
          <a:p>
            <a:pPr lvl="0"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85720" y="2714620"/>
            <a:ext cx="857256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500034" y="1785926"/>
            <a:ext cx="7858180" cy="200026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Какой мышью лучше всего набирать текст – с одним или с двумя колесиками? </a:t>
            </a:r>
          </a:p>
        </p:txBody>
      </p:sp>
    </p:spTree>
  </p:cSld>
  <p:clrMapOvr>
    <a:masterClrMapping/>
  </p:clrMapOvr>
  <p:transition spd="med"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714348" y="1857364"/>
            <a:ext cx="7286676" cy="157163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 Устройство может быть жидкокристаллическим.</a:t>
            </a:r>
          </a:p>
        </p:txBody>
      </p:sp>
    </p:spTree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1"/>
          <p:cNvSpPr>
            <a:spLocks noGrp="1"/>
          </p:cNvSpPr>
          <p:nvPr>
            <p:ph idx="4294967295"/>
          </p:nvPr>
        </p:nvSpPr>
        <p:spPr>
          <a:xfrm>
            <a:off x="0" y="836613"/>
            <a:ext cx="8229600" cy="45259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/>
              <a:t>Назовите как минимум три устройства для вывода информации.</a:t>
            </a:r>
          </a:p>
        </p:txBody>
      </p:sp>
      <p:pic>
        <p:nvPicPr>
          <p:cNvPr id="49155" name="Picture 3" descr="C:\Users\Андрей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86190"/>
            <a:ext cx="1714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 descr="C:\Users\Андрей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214686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6" descr="C:\Users\Андрей\Desktop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714620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 descr="http://www.ba25.ru/upload/shop_1/4/1/3/item_4134/shop_items_catalog_image4134.jpe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929066"/>
            <a:ext cx="1871663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785786" y="1785926"/>
            <a:ext cx="6858048" cy="178595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Основное устройство ввода текстовой информации</a:t>
            </a:r>
          </a:p>
        </p:txBody>
      </p:sp>
    </p:spTree>
  </p:cSld>
  <p:clrMapOvr>
    <a:masterClrMapping/>
  </p:clrMapOvr>
  <p:transition spd="med"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571472" y="1571612"/>
            <a:ext cx="7215238" cy="200026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город в Англии, и марка ружья, и разговорное название жесткого диска. </a:t>
            </a:r>
          </a:p>
        </p:txBody>
      </p:sp>
    </p:spTree>
  </p:cSld>
  <p:clrMapOvr>
    <a:masterClrMapping/>
  </p:clrMapOvr>
  <p:transition spd="med"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500034" y="1785926"/>
            <a:ext cx="7572428" cy="185738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Центральный «мозг» компьютера, предназначенный для обработки информации</a:t>
            </a:r>
          </a:p>
        </p:txBody>
      </p:sp>
    </p:spTree>
  </p:cSld>
  <p:clrMapOvr>
    <a:masterClrMapping/>
  </p:clrMapOvr>
  <p:transition spd="med"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642910" y="1714488"/>
            <a:ext cx="7215238" cy="171451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Оно есть как у файла, так и у человека</a:t>
            </a:r>
          </a:p>
        </p:txBody>
      </p:sp>
    </p:spTree>
  </p:cSld>
  <p:clrMapOvr>
    <a:masterClrMapping/>
  </p:clrMapOvr>
  <p:transition spd="med">
    <p:wipe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571472" y="1643050"/>
            <a:ext cx="7072362" cy="207170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называется устройство для ввода в компьютер графической информации с листа бумаги или слайда</a:t>
            </a: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785786" y="1785926"/>
            <a:ext cx="6786610" cy="164307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использовали в древности в качестве носителя информации</a:t>
            </a:r>
          </a:p>
        </p:txBody>
      </p:sp>
    </p:spTree>
  </p:cSld>
  <p:clrMapOvr>
    <a:masterClrMapping/>
  </p:clrMapOvr>
  <p:transition spd="med">
    <p:wipe dir="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571472" y="1714488"/>
            <a:ext cx="7286676" cy="221457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Сколько времени вам потребуется для создания изображения в простейшем музыкальном редакторе? 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1"/>
          <p:cNvSpPr>
            <a:spLocks noGrp="1"/>
          </p:cNvSpPr>
          <p:nvPr>
            <p:ph idx="4294967295"/>
          </p:nvPr>
        </p:nvSpPr>
        <p:spPr>
          <a:xfrm>
            <a:off x="357158" y="714356"/>
            <a:ext cx="8229600" cy="45259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Назовите как минимум три устройства для ввода информации в компьютер.</a:t>
            </a:r>
          </a:p>
        </p:txBody>
      </p:sp>
      <p:pic>
        <p:nvPicPr>
          <p:cNvPr id="50178" name="Picture 2" descr="C:\Users\Андрей\Desktop\i (5)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876"/>
            <a:ext cx="27527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C:\Users\Андрей\Desktop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000372"/>
            <a:ext cx="15843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C:\Users\Андрей\Desktop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643314"/>
            <a:ext cx="2133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1"/>
          <p:cNvSpPr>
            <a:spLocks noGrp="1"/>
          </p:cNvSpPr>
          <p:nvPr>
            <p:ph idx="4294967295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Центральный мозг компьютера, предназначенный для обработки информации.</a:t>
            </a:r>
          </a:p>
        </p:txBody>
      </p:sp>
      <p:pic>
        <p:nvPicPr>
          <p:cNvPr id="51202" name="Picture 2" descr="C:\Users\Андрей\Desktop\i (8)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214686"/>
            <a:ext cx="2303463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1"/>
          <p:cNvSpPr>
            <a:spLocks noGrp="1"/>
          </p:cNvSpPr>
          <p:nvPr>
            <p:ph idx="4294967295"/>
          </p:nvPr>
        </p:nvSpPr>
        <p:spPr>
          <a:xfrm>
            <a:off x="214282" y="928670"/>
            <a:ext cx="8229600" cy="20494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Назовите клавиши удаления символов.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339975" y="3284538"/>
            <a:ext cx="460851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Delete, Backspace</a:t>
            </a:r>
            <a:endParaRPr lang="ru-RU" sz="60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1"/>
          <p:cNvSpPr>
            <a:spLocks noGrp="1"/>
          </p:cNvSpPr>
          <p:nvPr>
            <p:ph idx="4294967295"/>
          </p:nvPr>
        </p:nvSpPr>
        <p:spPr>
          <a:xfrm>
            <a:off x="142844" y="357166"/>
            <a:ext cx="8229600" cy="45259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Какое устройство компьютера служит для хранения информации?</a:t>
            </a:r>
          </a:p>
        </p:txBody>
      </p:sp>
      <p:pic>
        <p:nvPicPr>
          <p:cNvPr id="52226" name="Picture 2" descr="C:\Users\Андрей\Desktop\i (9)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786058"/>
            <a:ext cx="2881313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1"/>
          <p:cNvSpPr>
            <a:spLocks noGrp="1"/>
          </p:cNvSpPr>
          <p:nvPr>
            <p:ph idx="4294967295"/>
          </p:nvPr>
        </p:nvSpPr>
        <p:spPr>
          <a:xfrm>
            <a:off x="142844" y="500042"/>
            <a:ext cx="8229600" cy="45259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 каком виде представлена информация в таблице умножения?</a:t>
            </a:r>
          </a:p>
        </p:txBody>
      </p:sp>
      <p:pic>
        <p:nvPicPr>
          <p:cNvPr id="53250" name="Picture 2" descr="C:\Users\Андрей\Desktop\i (10)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786058"/>
            <a:ext cx="3887788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1"/>
          <p:cNvSpPr>
            <a:spLocks noGrp="1"/>
          </p:cNvSpPr>
          <p:nvPr>
            <p:ph idx="4294967295"/>
          </p:nvPr>
        </p:nvSpPr>
        <p:spPr>
          <a:xfrm>
            <a:off x="0" y="692150"/>
            <a:ext cx="8229600" cy="45259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Вид представления информации в передаче по радио.</a:t>
            </a:r>
          </a:p>
        </p:txBody>
      </p:sp>
      <p:sp>
        <p:nvSpPr>
          <p:cNvPr id="28675" name="AutoShape 5" descr="http://www.slipperybrick.com/wp-content/uploads/2007/06/magno-radi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6631" name="Picture 7" descr="http://www.slipperybrick.com/wp-content/uploads/2007/06/magno-radio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214554"/>
            <a:ext cx="32385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742</TotalTime>
  <Words>838</Words>
  <Application>Microsoft Office PowerPoint</Application>
  <PresentationFormat>Экран (4:3)</PresentationFormat>
  <Paragraphs>518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36</vt:i4>
      </vt:variant>
    </vt:vector>
  </HeadingPairs>
  <TitlesOfParts>
    <vt:vector size="47" baseType="lpstr">
      <vt:lpstr>Arial</vt:lpstr>
      <vt:lpstr>Arial Black</vt:lpstr>
      <vt:lpstr>Calibri</vt:lpstr>
      <vt:lpstr>Segoe</vt:lpstr>
      <vt:lpstr>Segoe Script</vt:lpstr>
      <vt:lpstr>Times New Roman</vt:lpstr>
      <vt:lpstr>Wingdings 2</vt:lpstr>
      <vt:lpstr>Wingdings 3</vt:lpstr>
      <vt:lpstr>Тема2</vt:lpstr>
      <vt:lpstr>Тема Office</vt:lpstr>
      <vt:lpstr>Тема5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ЭРУДИТ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Nick</cp:lastModifiedBy>
  <cp:revision>62</cp:revision>
  <dcterms:created xsi:type="dcterms:W3CDTF">2016-02-03T07:26:53Z</dcterms:created>
  <dcterms:modified xsi:type="dcterms:W3CDTF">2019-03-25T14:55:04Z</dcterms:modified>
</cp:coreProperties>
</file>