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4" r:id="rId6"/>
    <p:sldId id="265" r:id="rId7"/>
    <p:sldId id="269" r:id="rId8"/>
    <p:sldId id="262" r:id="rId9"/>
    <p:sldId id="259" r:id="rId10"/>
    <p:sldId id="266" r:id="rId11"/>
    <p:sldId id="271" r:id="rId12"/>
    <p:sldId id="263" r:id="rId13"/>
    <p:sldId id="267" r:id="rId14"/>
    <p:sldId id="268" r:id="rId15"/>
    <p:sldId id="270" r:id="rId16"/>
    <p:sldId id="272" r:id="rId17"/>
    <p:sldId id="273" r:id="rId18"/>
    <p:sldId id="260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BD7506C-569D-4AB7-9B64-CB6FD1C77D5A}">
          <p14:sldIdLst>
            <p14:sldId id="256"/>
            <p14:sldId id="257"/>
            <p14:sldId id="258"/>
            <p14:sldId id="261"/>
            <p14:sldId id="264"/>
            <p14:sldId id="265"/>
            <p14:sldId id="269"/>
            <p14:sldId id="262"/>
            <p14:sldId id="259"/>
            <p14:sldId id="266"/>
            <p14:sldId id="271"/>
            <p14:sldId id="263"/>
            <p14:sldId id="267"/>
            <p14:sldId id="268"/>
            <p14:sldId id="270"/>
            <p14:sldId id="272"/>
            <p14:sldId id="273"/>
            <p14:sldId id="26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A62314-CDC4-44FF-93C3-FF989D0987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163C94A-B5BA-40E6-8724-DC41E8354B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0756210-C770-4B37-B999-7959F9EE9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EDAC0-872E-46E9-9469-C8E1F48EE279}" type="datetimeFigureOut">
              <a:rPr lang="ru-RU" smtClean="0"/>
              <a:t>02.06.2019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1796CF-F5D5-44BA-A262-10FDADF92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F3070F3-BF0A-482E-8AE5-2E2199FA6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1C1BD-BEE7-4C53-8DF0-BFE6BD041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6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85B26C-7B75-45B7-BE68-B34DFD5CF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696EEF5-1518-431C-9F82-BC3BF0E3FE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422E4B9-99D6-42F4-A63B-3977C1CAA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EDAC0-872E-46E9-9469-C8E1F48EE279}" type="datetimeFigureOut">
              <a:rPr lang="ru-RU" smtClean="0"/>
              <a:t>02.06.2019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69A63BB-FA6A-4F54-AD49-C6454D080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C7B3CC1-D518-4633-8CA6-2E8304344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1C1BD-BEE7-4C53-8DF0-BFE6BD041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64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BBD6527-5A13-4D8F-B96B-D03530E52B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188DB17-011D-4D98-873A-8367D7BEE0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5C1509-2D29-44E9-8B1D-885FF2048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EDAC0-872E-46E9-9469-C8E1F48EE279}" type="datetimeFigureOut">
              <a:rPr lang="ru-RU" smtClean="0"/>
              <a:t>02.06.2019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9D8471-6262-4C71-BA13-887D58E5A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027AF8-64C8-4AE8-927B-F04E61B8E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1C1BD-BEE7-4C53-8DF0-BFE6BD041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915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7E7978-986B-4465-987D-930CAA80C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CD342F-9132-4CDF-AC6F-89DCDCCD6A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9C41E5-31EB-4045-94AF-06EAAFF88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EDAC0-872E-46E9-9469-C8E1F48EE279}" type="datetimeFigureOut">
              <a:rPr lang="ru-RU" smtClean="0"/>
              <a:t>02.06.2019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75861F-298F-4D1D-82BC-CF774A765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2B7AF3-6106-494F-91C2-EAF805035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1C1BD-BEE7-4C53-8DF0-BFE6BD041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810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A19C63-BA3B-4988-886C-93F7C62CA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154C316-A10E-47F1-AE60-EB596C1A55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64DAFD-556E-490D-834A-858902057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EDAC0-872E-46E9-9469-C8E1F48EE279}" type="datetimeFigureOut">
              <a:rPr lang="ru-RU" smtClean="0"/>
              <a:t>02.06.2019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45C77C-D931-48AC-8374-B7E2D0965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2EDF8DE-1846-4A46-B1D1-8AFF18EA9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1C1BD-BEE7-4C53-8DF0-BFE6BD041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234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3A514F-C0E8-44A9-A53C-B03FC305D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38BFCC-E562-470D-975D-F3AFBAAE33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80026AB-4425-4BBB-9398-1ACDA5FF21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6107DA5-DD0E-4F87-A796-7E7A5C734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EDAC0-872E-46E9-9469-C8E1F48EE279}" type="datetimeFigureOut">
              <a:rPr lang="ru-RU" smtClean="0"/>
              <a:t>02.06.2019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B185147-4126-45E3-95E3-1A2F02ED5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4231878-549D-4ED7-99EF-4440DAD92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1C1BD-BEE7-4C53-8DF0-BFE6BD041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608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EDA948-111E-4454-83AB-444AB6DC3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EE5DFF7-BC26-4CFC-8DAC-5386ECABE7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A83505B-D3AA-49D0-8772-1F80C3903A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8DC96F5-FC79-4EE4-8FCE-54071E4D36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F354B65-5AE1-48AB-9B66-E77912D56A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EB8AAE8-3F3A-4F34-9920-EEA96D21D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EDAC0-872E-46E9-9469-C8E1F48EE279}" type="datetimeFigureOut">
              <a:rPr lang="ru-RU" smtClean="0"/>
              <a:t>02.06.2019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F6E788E-E3C6-4D3E-9559-912C2BF36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8EAA7B0-3792-4F4F-85C7-A43D77BBF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1C1BD-BEE7-4C53-8DF0-BFE6BD041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126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5463F6-FD0E-4F27-AFE3-2F38B008C1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296B5C9-F4F9-4D29-A5BB-3E70ECF28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EDAC0-872E-46E9-9469-C8E1F48EE279}" type="datetimeFigureOut">
              <a:rPr lang="ru-RU" smtClean="0"/>
              <a:t>02.06.2019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665D1A1-F4AE-4406-9598-92AC17D9D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4BAE789-704E-4A37-AF7B-436C57C85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1C1BD-BEE7-4C53-8DF0-BFE6BD041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024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C80A529-38DD-4982-BB37-1AE33B370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EDAC0-872E-46E9-9469-C8E1F48EE279}" type="datetimeFigureOut">
              <a:rPr lang="ru-RU" smtClean="0"/>
              <a:t>02.06.2019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8F4C8CC-0391-4688-86E7-580D364A7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28C5A38-4D7C-48DB-87EC-60F40573C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1C1BD-BEE7-4C53-8DF0-BFE6BD041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809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2E0A4F-C7B1-4D72-B922-AC3970C85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950EEC-C65B-4905-BDF6-6CECD554AA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253E323-F1BE-4E97-9B8B-53736DC808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EF66102-F6DD-4304-84F9-677A4BA07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EDAC0-872E-46E9-9469-C8E1F48EE279}" type="datetimeFigureOut">
              <a:rPr lang="ru-RU" smtClean="0"/>
              <a:t>02.06.2019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9463C4C-6AE5-4397-A070-DE894C04F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331B984-F697-4384-B7F7-05CBFDC8D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1C1BD-BEE7-4C53-8DF0-BFE6BD041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334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8F79E2-1D7A-4B9D-9DC0-41B48175F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83F5DF1-11C0-4D0E-83CE-5FCD9D24F2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EA0583F-88E2-40E3-81D7-51838E31F7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0256DF-37BC-40D1-B989-133D095A8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EDAC0-872E-46E9-9469-C8E1F48EE279}" type="datetimeFigureOut">
              <a:rPr lang="ru-RU" smtClean="0"/>
              <a:t>02.06.2019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8DFFD43-4701-4E4D-BB89-0631FBA13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0EB11CF-08CF-4EC0-8F0A-CF72EB1DF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1C1BD-BEE7-4C53-8DF0-BFE6BD041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50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27F6F1-1C1D-42AE-ACBC-2CE7DA9A9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EB61CA-637C-4CC6-9FEC-9850D713A8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B9D580-DF84-4B44-8059-16FE812635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5EDAC0-872E-46E9-9469-C8E1F48EE279}" type="datetimeFigureOut">
              <a:rPr lang="ru-RU" smtClean="0"/>
              <a:t>02.06.2019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0F7008-31B3-47B4-864A-5EC53BD6A2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E45EF1-EB42-42E2-A157-1F3270E255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1C1BD-BEE7-4C53-8DF0-BFE6BD041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356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abylessons.ru/" TargetMode="External"/><Relationship Id="rId2" Type="http://schemas.openxmlformats.org/officeDocument/2006/relationships/hyperlink" Target="http://www.olehnik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pngtree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86CB8B1-94EA-4860-A7DD-7800E9021E29}"/>
              </a:ext>
            </a:extLst>
          </p:cNvPr>
          <p:cNvSpPr/>
          <p:nvPr/>
        </p:nvSpPr>
        <p:spPr>
          <a:xfrm>
            <a:off x="1574409" y="1543888"/>
            <a:ext cx="9043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Подготовка ребёнка к школе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35B2EBF-CF90-49A3-9B79-68DFFD49A40D}"/>
              </a:ext>
            </a:extLst>
          </p:cNvPr>
          <p:cNvSpPr/>
          <p:nvPr/>
        </p:nvSpPr>
        <p:spPr>
          <a:xfrm>
            <a:off x="1584259" y="2467218"/>
            <a:ext cx="902349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Развивающие игры</a:t>
            </a:r>
          </a:p>
          <a:p>
            <a:pPr algn="ctr"/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(консультация для педагогов и родителей)</a:t>
            </a:r>
            <a:endParaRPr lang="ru-RU" sz="3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5A2F912-3F9D-4348-A67C-7409C03E2CF4}"/>
              </a:ext>
            </a:extLst>
          </p:cNvPr>
          <p:cNvSpPr/>
          <p:nvPr/>
        </p:nvSpPr>
        <p:spPr>
          <a:xfrm>
            <a:off x="7395900" y="5403131"/>
            <a:ext cx="4531690" cy="132343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Педагог-психолог</a:t>
            </a:r>
          </a:p>
          <a:p>
            <a:pPr algn="r"/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Пименова Н.С.</a:t>
            </a:r>
          </a:p>
          <a:p>
            <a:pPr algn="r"/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ГБОУ Многопрофильная школа №1577</a:t>
            </a:r>
          </a:p>
          <a:p>
            <a:pPr algn="r"/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Подразделение 1</a:t>
            </a:r>
          </a:p>
        </p:txBody>
      </p:sp>
    </p:spTree>
    <p:extLst>
      <p:ext uri="{BB962C8B-B14F-4D97-AF65-F5344CB8AC3E}">
        <p14:creationId xmlns:p14="http://schemas.microsoft.com/office/powerpoint/2010/main" val="20742358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D6864FD-BFE2-42C8-AC12-5020ACE68DF0}"/>
              </a:ext>
            </a:extLst>
          </p:cNvPr>
          <p:cNvSpPr/>
          <p:nvPr/>
        </p:nvSpPr>
        <p:spPr>
          <a:xfrm>
            <a:off x="3393287" y="99033"/>
            <a:ext cx="540545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Арифметический пейзаж</a:t>
            </a:r>
            <a:endParaRPr lang="ru-RU" sz="3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0242" name="Picture 2" descr="ÐÐ¾ÑÐ¾Ð¶ÐµÐµ Ð¸Ð·Ð¾Ð±ÑÐ°Ð¶ÐµÐ½Ð¸Ðµ">
            <a:extLst>
              <a:ext uri="{FF2B5EF4-FFF2-40B4-BE49-F238E27FC236}">
                <a16:creationId xmlns:a16="http://schemas.microsoft.com/office/drawing/2014/main" id="{7FE5B58E-8970-42E2-AC46-0076585DA0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70" y="1839233"/>
            <a:ext cx="4895364" cy="3405775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7367F25E-4224-486E-94C1-E3A9E4ECCA5E}"/>
              </a:ext>
            </a:extLst>
          </p:cNvPr>
          <p:cNvSpPr/>
          <p:nvPr/>
        </p:nvSpPr>
        <p:spPr>
          <a:xfrm>
            <a:off x="5354425" y="1960429"/>
            <a:ext cx="6630919" cy="2937141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634E9C-71C5-4DDF-A2FF-EEBE2037F144}"/>
              </a:ext>
            </a:extLst>
          </p:cNvPr>
          <p:cNvSpPr txBox="1"/>
          <p:nvPr/>
        </p:nvSpPr>
        <p:spPr>
          <a:xfrm>
            <a:off x="5723408" y="1997838"/>
            <a:ext cx="589295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Light" panose="020B0502040204020203" pitchFamily="34" charset="0"/>
              </a:rPr>
              <a:t>Игра развивает арифметические навыки и внимание. Взрослый показывает картинку с пейзажем (на нём, к примеру, облака, горы, деревья, овцы – нет предметов, существующих поодиночке). </a:t>
            </a:r>
          </a:p>
          <a:p>
            <a:pPr algn="ctr"/>
            <a:endParaRPr lang="ru-RU" dirty="0">
              <a:latin typeface="Bahnschrift SemiLight" panose="020B0502040204020203" pitchFamily="34" charset="0"/>
            </a:endParaRP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Задача ребёнка – сосчитать количество предметов в каждой группе. Затем картинку нужно убрать, попросить ребёнка по памяти восстановить все числа, задавая ему вопросы: сколько гор, облаков, птиц, деревьев, овец?..</a:t>
            </a:r>
          </a:p>
        </p:txBody>
      </p:sp>
    </p:spTree>
    <p:extLst>
      <p:ext uri="{BB962C8B-B14F-4D97-AF65-F5344CB8AC3E}">
        <p14:creationId xmlns:p14="http://schemas.microsoft.com/office/powerpoint/2010/main" val="2943433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0E543868-D21B-4D65-8E71-8669BC5A0CC2}"/>
              </a:ext>
            </a:extLst>
          </p:cNvPr>
          <p:cNvSpPr/>
          <p:nvPr/>
        </p:nvSpPr>
        <p:spPr>
          <a:xfrm>
            <a:off x="5271011" y="812913"/>
            <a:ext cx="6628072" cy="5946054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FB16E34-2582-4070-A39F-5E28EE665A9F}"/>
              </a:ext>
            </a:extLst>
          </p:cNvPr>
          <p:cNvSpPr/>
          <p:nvPr/>
        </p:nvSpPr>
        <p:spPr>
          <a:xfrm>
            <a:off x="4556527" y="99033"/>
            <a:ext cx="307898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Конструкторы</a:t>
            </a:r>
            <a:endParaRPr lang="ru-RU" sz="3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5362" name="Picture 2" descr="ÐÐ°ÑÑÐ¸Ð½ÐºÐ¸ Ð¿Ð¾ Ð·Ð°Ð¿ÑÐ¾ÑÑ ÐºÐ¾Ð½ÑÑÑÑÐºÑÐ¾Ñ png">
            <a:extLst>
              <a:ext uri="{FF2B5EF4-FFF2-40B4-BE49-F238E27FC236}">
                <a16:creationId xmlns:a16="http://schemas.microsoft.com/office/drawing/2014/main" id="{4CCB9354-7C20-47CD-BCA7-11EA033B3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7" y="1499230"/>
            <a:ext cx="4372878" cy="38595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379716B-15B3-45B9-B244-B85FA62FEDD8}"/>
              </a:ext>
            </a:extLst>
          </p:cNvPr>
          <p:cNvSpPr/>
          <p:nvPr/>
        </p:nvSpPr>
        <p:spPr>
          <a:xfrm>
            <a:off x="5537047" y="1108284"/>
            <a:ext cx="6096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i="0" dirty="0">
                <a:effectLst/>
                <a:latin typeface="Bahnschrift SemiLight" panose="020B0502040204020203" pitchFamily="34" charset="0"/>
              </a:rPr>
              <a:t>Любой из детских конструкторов – это не только захватывающая игра. Это замечательный тренажер, развивающий пространственное мышление: ребёнок знакомится с симметрией, осваивает такие понятия, как «выше», «ниже», «правее», «левее», «ближе», «дальше», учится работать по образцу. Конструкторы тренируют образное и логическое мышление, цветовое восприятие, внимание, усидчивость, воображение, фантазию. Ведь без всего этого замечательную постройку никак не сделать! Чтобы скрепить детали между собой, маленький строитель станет задействовать мелкую и крупную моторику, ему потребуется ловкость, точность и координация движений. Кроме этого, ребенок будет учиться конструировать, воплощать в жизнь придуманные модели и образы, развивая при этом творческое мышление. А еще конструкторы – это не только полезное, но и веселое времяпрепровождение, способное надолго увлечь маленького строителя. </a:t>
            </a:r>
            <a:endParaRPr lang="ru-RU" dirty="0"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8328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589EA57-6603-41EC-8C76-B7D448BF5FCC}"/>
              </a:ext>
            </a:extLst>
          </p:cNvPr>
          <p:cNvSpPr/>
          <p:nvPr/>
        </p:nvSpPr>
        <p:spPr>
          <a:xfrm>
            <a:off x="4031188" y="99033"/>
            <a:ext cx="412965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Логические задачи</a:t>
            </a:r>
            <a:endParaRPr lang="ru-RU" sz="3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7170" name="Picture 2" descr="ÐÐ¾ÑÐ¾Ð¶ÐµÐµ Ð¸Ð·Ð¾Ð±ÑÐ°Ð¶ÐµÐ½Ð¸Ðµ">
            <a:extLst>
              <a:ext uri="{FF2B5EF4-FFF2-40B4-BE49-F238E27FC236}">
                <a16:creationId xmlns:a16="http://schemas.microsoft.com/office/drawing/2014/main" id="{3AB6AD4B-7AC0-4B62-8E97-C97C377116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97" y="1581669"/>
            <a:ext cx="4156494" cy="369466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9541912F-39B1-434A-9ABA-320FC9EC77BC}"/>
              </a:ext>
            </a:extLst>
          </p:cNvPr>
          <p:cNvSpPr/>
          <p:nvPr/>
        </p:nvSpPr>
        <p:spPr>
          <a:xfrm>
            <a:off x="4464291" y="2325953"/>
            <a:ext cx="7549333" cy="2206094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C448C4-9736-4349-8D31-98C4D3F99103}"/>
              </a:ext>
            </a:extLst>
          </p:cNvPr>
          <p:cNvSpPr txBox="1"/>
          <p:nvPr/>
        </p:nvSpPr>
        <p:spPr>
          <a:xfrm>
            <a:off x="4884380" y="2400772"/>
            <a:ext cx="67091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Bahnschrift SemiLight" panose="020B0502040204020203" pitchFamily="34" charset="0"/>
              </a:rPr>
              <a:t>Представь, что ты пилот самолёта, который летит из Москвы в Париж. Какая фамилия у пилота?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Bahnschrift SemiLight" panose="020B0502040204020203" pitchFamily="34" charset="0"/>
              </a:rPr>
              <a:t>Какой месяц состоит из 28 дней?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Bahnschrift SemiLight" panose="020B0502040204020203" pitchFamily="34" charset="0"/>
              </a:rPr>
              <a:t>Что принадлежит тебе, но используется другими?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Bahnschrift SemiLight" panose="020B0502040204020203" pitchFamily="34" charset="0"/>
              </a:rPr>
              <a:t>Какой знак нужно поставить между 2 и 5, чтобы получился число больше 2, но меньше 5?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Bahnschrift SemiLight" panose="020B0502040204020203" pitchFamily="34" charset="0"/>
              </a:rPr>
              <a:t>Какого камня нет в озере?</a:t>
            </a:r>
          </a:p>
          <a:p>
            <a:pPr algn="ctr"/>
            <a:endParaRPr lang="ru-RU" dirty="0"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184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358207-A425-4EB4-BA30-00FE89A5D0E3}"/>
              </a:ext>
            </a:extLst>
          </p:cNvPr>
          <p:cNvSpPr/>
          <p:nvPr/>
        </p:nvSpPr>
        <p:spPr>
          <a:xfrm>
            <a:off x="4308158" y="99033"/>
            <a:ext cx="357572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Волшебный мел</a:t>
            </a:r>
            <a:endParaRPr lang="ru-RU" sz="3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1266" name="Picture 2" descr="https://avatars.mds.yandex.net/get-pdb/1387324/662fdb2f-ab07-475f-a98c-19c526627e10/s1200">
            <a:extLst>
              <a:ext uri="{FF2B5EF4-FFF2-40B4-BE49-F238E27FC236}">
                <a16:creationId xmlns:a16="http://schemas.microsoft.com/office/drawing/2014/main" id="{8917BBF1-72AC-452C-B5F2-C1168F4A04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27" y="1840434"/>
            <a:ext cx="5086350" cy="3429000"/>
          </a:xfrm>
          <a:prstGeom prst="ellipse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FACBD328-7781-41B9-BE87-E520005DF9CB}"/>
              </a:ext>
            </a:extLst>
          </p:cNvPr>
          <p:cNvSpPr/>
          <p:nvPr/>
        </p:nvSpPr>
        <p:spPr>
          <a:xfrm>
            <a:off x="5751778" y="1840434"/>
            <a:ext cx="6253847" cy="342266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387D76-8479-478A-9269-8DD57C8F5A6C}"/>
              </a:ext>
            </a:extLst>
          </p:cNvPr>
          <p:cNvSpPr txBox="1"/>
          <p:nvPr/>
        </p:nvSpPr>
        <p:spPr>
          <a:xfrm>
            <a:off x="6096000" y="2120603"/>
            <a:ext cx="5557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Light" panose="020B0502040204020203" pitchFamily="34" charset="0"/>
              </a:rPr>
              <a:t>Игра тренирует запоминание форм предметов. Взрослый рисует на меловой доске разные фигуры: круг, квадрат, прямоугольник, треугольник, звезду. Затем просит ребёнка окунать палец в воду и стирать каждую фигуру, обводя по контуру. Взрослому следует комментировать происходящее: называть фигуру, считать углы. Затем простить: «а теперь дорисуй треугольники так, чтобы получились новые фигуры: квадрат, прямоугольник». </a:t>
            </a:r>
          </a:p>
        </p:txBody>
      </p:sp>
    </p:spTree>
    <p:extLst>
      <p:ext uri="{BB962C8B-B14F-4D97-AF65-F5344CB8AC3E}">
        <p14:creationId xmlns:p14="http://schemas.microsoft.com/office/powerpoint/2010/main" val="27474201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ÐÐ°ÑÑÐ¸Ð½ÐºÐ¸ Ð¿Ð¾ Ð·Ð°Ð¿ÑÐ¾ÑÑ ÑÐµÐ±ÐµÐ½Ð¾Ðº ÑÐ¸ÑÑÐµÑ png">
            <a:extLst>
              <a:ext uri="{FF2B5EF4-FFF2-40B4-BE49-F238E27FC236}">
                <a16:creationId xmlns:a16="http://schemas.microsoft.com/office/drawing/2014/main" id="{7BDF4C86-F093-4CE8-B72F-379F2075A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20" y="2023620"/>
            <a:ext cx="5139674" cy="281075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28791BB-60E1-4527-A7ED-8B65AE02854E}"/>
              </a:ext>
            </a:extLst>
          </p:cNvPr>
          <p:cNvSpPr/>
          <p:nvPr/>
        </p:nvSpPr>
        <p:spPr>
          <a:xfrm>
            <a:off x="3390252" y="99033"/>
            <a:ext cx="541154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Фотографическая память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8D38BD04-011A-4C82-83BE-C7661C5727F4}"/>
              </a:ext>
            </a:extLst>
          </p:cNvPr>
          <p:cNvSpPr/>
          <p:nvPr/>
        </p:nvSpPr>
        <p:spPr>
          <a:xfrm>
            <a:off x="5674874" y="2567787"/>
            <a:ext cx="6253847" cy="1561154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A8935B-F39F-477E-BB14-FB8A3B753BDD}"/>
              </a:ext>
            </a:extLst>
          </p:cNvPr>
          <p:cNvSpPr txBox="1"/>
          <p:nvPr/>
        </p:nvSpPr>
        <p:spPr>
          <a:xfrm>
            <a:off x="6022876" y="2567787"/>
            <a:ext cx="55578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Light" panose="020B0502040204020203" pitchFamily="34" charset="0"/>
              </a:rPr>
              <a:t>Игра тренирует зрительную память. Ребёнку нужно в течение 3 минут внимательно смотреть на цветной предмет или человека, закрыть глаза и мысленно восстановить образ, а потом по памяти нарисовать его.</a:t>
            </a:r>
          </a:p>
        </p:txBody>
      </p:sp>
    </p:spTree>
    <p:extLst>
      <p:ext uri="{BB962C8B-B14F-4D97-AF65-F5344CB8AC3E}">
        <p14:creationId xmlns:p14="http://schemas.microsoft.com/office/powerpoint/2010/main" val="16142066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0B553CC-54DB-43E5-9C9D-6552A952B38F}"/>
              </a:ext>
            </a:extLst>
          </p:cNvPr>
          <p:cNvSpPr/>
          <p:nvPr/>
        </p:nvSpPr>
        <p:spPr>
          <a:xfrm>
            <a:off x="3571140" y="99033"/>
            <a:ext cx="504978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Наборы для творчества</a:t>
            </a:r>
          </a:p>
        </p:txBody>
      </p:sp>
      <p:pic>
        <p:nvPicPr>
          <p:cNvPr id="14338" name="Picture 2" descr="ÐÐ¾ÑÐ¾Ð¶ÐµÐµ Ð¸Ð·Ð¾Ð±ÑÐ°Ð¶ÐµÐ½Ð¸Ðµ">
            <a:extLst>
              <a:ext uri="{FF2B5EF4-FFF2-40B4-BE49-F238E27FC236}">
                <a16:creationId xmlns:a16="http://schemas.microsoft.com/office/drawing/2014/main" id="{7C3846BF-1493-40F7-B00A-B2C92A858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98" y="1371231"/>
            <a:ext cx="4547555" cy="4115537"/>
          </a:xfrm>
          <a:prstGeom prst="ellipse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9255BDB-2029-4928-B52D-DBBBFEA68CC8}"/>
              </a:ext>
            </a:extLst>
          </p:cNvPr>
          <p:cNvSpPr/>
          <p:nvPr/>
        </p:nvSpPr>
        <p:spPr>
          <a:xfrm>
            <a:off x="5674874" y="2567787"/>
            <a:ext cx="6253847" cy="1561154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658F1D0-E2CC-4F08-961E-55A90C480EBB}"/>
              </a:ext>
            </a:extLst>
          </p:cNvPr>
          <p:cNvSpPr txBox="1"/>
          <p:nvPr/>
        </p:nvSpPr>
        <p:spPr>
          <a:xfrm>
            <a:off x="6022875" y="2886699"/>
            <a:ext cx="55578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Light" panose="020B0502040204020203" pitchFamily="34" charset="0"/>
              </a:rPr>
              <a:t>Наборы для творчества пробуждают фантазию, эстетическое начало, воспитывают художественный вкус.</a:t>
            </a:r>
          </a:p>
        </p:txBody>
      </p:sp>
    </p:spTree>
    <p:extLst>
      <p:ext uri="{BB962C8B-B14F-4D97-AF65-F5344CB8AC3E}">
        <p14:creationId xmlns:p14="http://schemas.microsoft.com/office/powerpoint/2010/main" val="38112098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C682C7C-58E4-401D-A5B4-AFA6911742AE}"/>
              </a:ext>
            </a:extLst>
          </p:cNvPr>
          <p:cNvSpPr/>
          <p:nvPr/>
        </p:nvSpPr>
        <p:spPr>
          <a:xfrm>
            <a:off x="220863" y="167802"/>
            <a:ext cx="379411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Настольные игры</a:t>
            </a:r>
          </a:p>
        </p:txBody>
      </p:sp>
      <p:pic>
        <p:nvPicPr>
          <p:cNvPr id="16386" name="Picture 2" descr="ÐÐ°ÑÑÐ¸Ð½ÐºÐ¸ Ð¿Ð¾ Ð·Ð°Ð¿ÑÐ¾ÑÑ Ð½Ð°ÑÑÐ¾Ð»ÑÐ½ÑÐµ Ð¸Ð³ÑÑ png">
            <a:extLst>
              <a:ext uri="{FF2B5EF4-FFF2-40B4-BE49-F238E27FC236}">
                <a16:creationId xmlns:a16="http://schemas.microsoft.com/office/drawing/2014/main" id="{D28436BC-2F26-4BFE-A8E8-A2664AC2CC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385" y="2343801"/>
            <a:ext cx="3837589" cy="2170398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2766DB65-FAEC-43DF-B608-ABAFB4638856}"/>
              </a:ext>
            </a:extLst>
          </p:cNvPr>
          <p:cNvSpPr/>
          <p:nvPr/>
        </p:nvSpPr>
        <p:spPr>
          <a:xfrm>
            <a:off x="4416285" y="167801"/>
            <a:ext cx="7554852" cy="6506375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415B9D8-5DAC-45A5-8ABB-EC92656E9CFE}"/>
              </a:ext>
            </a:extLst>
          </p:cNvPr>
          <p:cNvSpPr/>
          <p:nvPr/>
        </p:nvSpPr>
        <p:spPr>
          <a:xfrm>
            <a:off x="4361715" y="814133"/>
            <a:ext cx="766399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+mj-lt"/>
              <a:buAutoNum type="arabicPeriod"/>
            </a:pPr>
            <a:r>
              <a:rPr lang="ru-RU" b="0" i="0" dirty="0">
                <a:effectLst/>
                <a:latin typeface="Bahnschrift SemiLight" panose="020B0502040204020203" pitchFamily="34" charset="0"/>
              </a:rPr>
              <a:t>Помимо развлекательной функции практически все настольные игры приносят пользу, как и развивающие игрушки, способствуя развитию личностных качеств и способностей ребенка. Сочетая в себе игру и обучение, настольные игры могут стать прекрасным образовательным средством для детей дошкольного и школьного возраста.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ru-RU" b="0" i="0" dirty="0">
                <a:effectLst/>
                <a:latin typeface="Bahnschrift SemiLight" panose="020B0502040204020203" pitchFamily="34" charset="0"/>
              </a:rPr>
              <a:t>Даже самые простые настольные игры оказывают полезное влияние на ребенка, развивая зрительную память, внимание, сообразительность, логику,  воображение и образное мышление.</a:t>
            </a:r>
          </a:p>
          <a:p>
            <a:pPr marL="342900" indent="-342900" algn="ctr">
              <a:buFont typeface="+mj-lt"/>
              <a:buAutoNum type="arabicPeriod"/>
            </a:pPr>
            <a:endParaRPr lang="ru-RU" b="0" i="0" dirty="0">
              <a:effectLst/>
              <a:latin typeface="Bahnschrift SemiLight" panose="020B0502040204020203" pitchFamily="34" charset="0"/>
            </a:endParaRPr>
          </a:p>
          <a:p>
            <a:pPr algn="ctr"/>
            <a:r>
              <a:rPr lang="ru-RU" b="0" i="0" dirty="0">
                <a:effectLst/>
                <a:latin typeface="Bahnschrift SemiLight" panose="020B0502040204020203" pitchFamily="34" charset="0"/>
              </a:rPr>
              <a:t>3. Как правило, настольные игры подразумевают участие нескольких игроков. Взаимодействуя между собой в процессе игры и подчиняясь ее правилам, дети учатся правильно общаться друг с другом, терпеливо ожидать своей очереди, чтобы сделать ход, сопереживать соперникам и достойно переживать как победу, так и поражение.</a:t>
            </a:r>
          </a:p>
          <a:p>
            <a:pPr algn="ctr"/>
            <a:endParaRPr lang="ru-RU" b="0" i="0" dirty="0">
              <a:effectLst/>
              <a:latin typeface="Bahnschrift SemiLight" panose="020B0502040204020203" pitchFamily="34" charset="0"/>
            </a:endParaRPr>
          </a:p>
          <a:p>
            <a:pPr algn="ctr"/>
            <a:r>
              <a:rPr lang="ru-RU" b="0" i="0" dirty="0">
                <a:effectLst/>
                <a:latin typeface="Bahnschrift SemiLight" panose="020B0502040204020203" pitchFamily="34" charset="0"/>
              </a:rPr>
              <a:t>4. Настольные игры способствуют правильному формированию личностных качеств детей.</a:t>
            </a:r>
          </a:p>
        </p:txBody>
      </p:sp>
    </p:spTree>
    <p:extLst>
      <p:ext uri="{BB962C8B-B14F-4D97-AF65-F5344CB8AC3E}">
        <p14:creationId xmlns:p14="http://schemas.microsoft.com/office/powerpoint/2010/main" val="3285788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ÐÐ°ÑÑÐ¸Ð½ÐºÐ¸ Ð¿Ð¾ Ð·Ð°Ð¿ÑÐ¾ÑÑ Ð´ÐµÑÐ¸ Ð¸Ð³ÑÐ°ÑÑ png">
            <a:extLst>
              <a:ext uri="{FF2B5EF4-FFF2-40B4-BE49-F238E27FC236}">
                <a16:creationId xmlns:a16="http://schemas.microsoft.com/office/drawing/2014/main" id="{14DB8E66-3CCE-4FB9-8AD7-4F8A802B22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392" y="0"/>
            <a:ext cx="4375216" cy="437521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C7009F5-DD0E-4716-B673-E6CC81D48257}"/>
              </a:ext>
            </a:extLst>
          </p:cNvPr>
          <p:cNvSpPr/>
          <p:nvPr/>
        </p:nvSpPr>
        <p:spPr>
          <a:xfrm>
            <a:off x="358220" y="4566269"/>
            <a:ext cx="11472420" cy="1919372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DA3BFF-6185-49D3-A1A3-A560344E1815}"/>
              </a:ext>
            </a:extLst>
          </p:cNvPr>
          <p:cNvSpPr txBox="1"/>
          <p:nvPr/>
        </p:nvSpPr>
        <p:spPr>
          <a:xfrm>
            <a:off x="996614" y="4648792"/>
            <a:ext cx="101956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Light" panose="020B0502040204020203" pitchFamily="34" charset="0"/>
              </a:rPr>
              <a:t>Добиться хороших результатов в развитии ребёнка - возможно. Старайтесь делать занятия разнообразными – ребёнок быстро устаёт от монотонной работы и теряет к ней интерес. Играя с родителями, ребёнок чувствует себя более комфортно и в большей безопасности. Сами родители получают заряд хорошего настроения, что очень важно в наш век стрессов. К тому же, укрепляются семейные узы, а значит в доме всегда будет радостная и комфортная атмосфера.</a:t>
            </a:r>
          </a:p>
        </p:txBody>
      </p:sp>
    </p:spTree>
    <p:extLst>
      <p:ext uri="{BB962C8B-B14F-4D97-AF65-F5344CB8AC3E}">
        <p14:creationId xmlns:p14="http://schemas.microsoft.com/office/powerpoint/2010/main" val="17838390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3ED8320A-08B3-4F7B-9F9F-13A7B5A52EB2}"/>
              </a:ext>
            </a:extLst>
          </p:cNvPr>
          <p:cNvSpPr/>
          <p:nvPr/>
        </p:nvSpPr>
        <p:spPr>
          <a:xfrm>
            <a:off x="2026763" y="311084"/>
            <a:ext cx="8766928" cy="386499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2CF34C-2016-44A8-A65E-86AC3ECB811A}"/>
              </a:ext>
            </a:extLst>
          </p:cNvPr>
          <p:cNvSpPr txBox="1"/>
          <p:nvPr/>
        </p:nvSpPr>
        <p:spPr>
          <a:xfrm>
            <a:off x="2365419" y="535419"/>
            <a:ext cx="808961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Light" panose="020B0502040204020203" pitchFamily="34" charset="0"/>
              </a:rPr>
              <a:t>Источники</a:t>
            </a:r>
          </a:p>
          <a:p>
            <a:pPr algn="ctr"/>
            <a:endParaRPr lang="ru-RU" dirty="0">
              <a:latin typeface="Bahnschrift SemiLight" panose="020B0502040204020203" pitchFamily="34" charset="0"/>
            </a:endParaRP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Е.С. </a:t>
            </a:r>
            <a:r>
              <a:rPr lang="ru-RU" dirty="0" err="1">
                <a:latin typeface="Bahnschrift SemiLight" panose="020B0502040204020203" pitchFamily="34" charset="0"/>
              </a:rPr>
              <a:t>Чубукина</a:t>
            </a:r>
            <a:r>
              <a:rPr lang="ru-RU" dirty="0">
                <a:latin typeface="Bahnschrift SemiLight" panose="020B0502040204020203" pitchFamily="34" charset="0"/>
              </a:rPr>
              <a:t> «К школе готов! Всестороннее развитие дошкольника», «Амфора», СПб, 2014 г.</a:t>
            </a: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Е.И. Николаева «Психология детского творчества», «Питер», СПб, 2011 г.</a:t>
            </a:r>
          </a:p>
          <a:p>
            <a:pPr algn="ctr"/>
            <a:endParaRPr lang="ru-RU" dirty="0">
              <a:latin typeface="Bahnschrift SemiLight" panose="020B0502040204020203" pitchFamily="34" charset="0"/>
            </a:endParaRP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Иллюстрации:</a:t>
            </a:r>
          </a:p>
          <a:p>
            <a:pPr algn="ctr"/>
            <a:endParaRPr lang="ru-RU" dirty="0">
              <a:latin typeface="Bahnschrift SemiLight" panose="020B0502040204020203" pitchFamily="34" charset="0"/>
            </a:endParaRPr>
          </a:p>
          <a:p>
            <a:pPr algn="ctr"/>
            <a:r>
              <a:rPr lang="en-US" dirty="0">
                <a:hlinkClick r:id="rId2"/>
              </a:rPr>
              <a:t>http://www.olehnik.ru/</a:t>
            </a:r>
            <a:endParaRPr lang="ru-RU" dirty="0"/>
          </a:p>
          <a:p>
            <a:pPr algn="ctr"/>
            <a:r>
              <a:rPr lang="en-US" dirty="0">
                <a:hlinkClick r:id="rId3"/>
              </a:rPr>
              <a:t>http://www.babylessons.ru</a:t>
            </a:r>
            <a:endParaRPr lang="ru-RU" dirty="0"/>
          </a:p>
          <a:p>
            <a:pPr algn="ctr"/>
            <a:r>
              <a:rPr lang="en-US" dirty="0">
                <a:hlinkClick r:id="rId4"/>
              </a:rPr>
              <a:t>https://ru.pngtree.com</a:t>
            </a:r>
            <a:endParaRPr lang="ru-RU" dirty="0"/>
          </a:p>
          <a:p>
            <a:pPr algn="ctr"/>
            <a:endParaRPr lang="ru-RU" dirty="0"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14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Ð¾ÑÐ¾Ð¶ÐµÐµ Ð¸Ð·Ð¾Ð±ÑÐ°Ð¶ÐµÐ½Ð¸Ðµ">
            <a:extLst>
              <a:ext uri="{FF2B5EF4-FFF2-40B4-BE49-F238E27FC236}">
                <a16:creationId xmlns:a16="http://schemas.microsoft.com/office/drawing/2014/main" id="{D97D6D79-BC1D-4807-B91E-237C868D71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18" y="1690245"/>
            <a:ext cx="3251962" cy="30325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BE812D02-4693-413E-B2DF-DEEA61DF8AC4}"/>
              </a:ext>
            </a:extLst>
          </p:cNvPr>
          <p:cNvSpPr/>
          <p:nvPr/>
        </p:nvSpPr>
        <p:spPr>
          <a:xfrm>
            <a:off x="4141117" y="1690245"/>
            <a:ext cx="7654565" cy="3139321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3E0D0A-DA6C-4D56-8E16-544EB05B0D4E}"/>
              </a:ext>
            </a:extLst>
          </p:cNvPr>
          <p:cNvSpPr txBox="1"/>
          <p:nvPr/>
        </p:nvSpPr>
        <p:spPr>
          <a:xfrm>
            <a:off x="4636025" y="1743613"/>
            <a:ext cx="666475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Light" panose="020B0502040204020203" pitchFamily="34" charset="0"/>
              </a:rPr>
              <a:t>Подготовка ребёнка к школе – дело непростое.  Не стоит в каждый свободный миг заставлять его решать логические задачи. Очень важен творческий подход, умение зажечь в будущем первоклассник интерес к новому. </a:t>
            </a:r>
          </a:p>
          <a:p>
            <a:pPr algn="ctr"/>
            <a:endParaRPr lang="ru-RU" dirty="0">
              <a:latin typeface="Bahnschrift SemiLight" panose="020B0502040204020203" pitchFamily="34" charset="0"/>
            </a:endParaRP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Что вашему ребёнка нравится больше всего? Что его интересует?  Главная задача развивающих игр – стимулировать мыслительный процесс, любознательность и инициативу ребёнка, улучшить его память, внимание, воображение. </a:t>
            </a:r>
          </a:p>
          <a:p>
            <a:pPr algn="ctr"/>
            <a:endParaRPr lang="ru-RU" dirty="0"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244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F41337D9-1BC5-4726-82C3-511B74882AB9}"/>
              </a:ext>
            </a:extLst>
          </p:cNvPr>
          <p:cNvSpPr/>
          <p:nvPr/>
        </p:nvSpPr>
        <p:spPr>
          <a:xfrm>
            <a:off x="4270342" y="2347274"/>
            <a:ext cx="7705561" cy="1630838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FB9474-408E-4F0C-8CC4-68E3FEECC2EF}"/>
              </a:ext>
            </a:extLst>
          </p:cNvPr>
          <p:cNvSpPr txBox="1"/>
          <p:nvPr/>
        </p:nvSpPr>
        <p:spPr>
          <a:xfrm>
            <a:off x="4768545" y="2146485"/>
            <a:ext cx="67091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latin typeface="Bahnschrift SemiLight" panose="020B0502040204020203" pitchFamily="34" charset="0"/>
            </a:endParaRP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Лучшие игры, развивающие логическое и образное мышление, - ребусы и головоломки. Для тренировки внимания незаменимы </a:t>
            </a:r>
            <a:r>
              <a:rPr lang="ru-RU" dirty="0" err="1">
                <a:latin typeface="Bahnschrift SemiLight" panose="020B0502040204020203" pitchFamily="34" charset="0"/>
              </a:rPr>
              <a:t>пазлы</a:t>
            </a:r>
            <a:r>
              <a:rPr lang="ru-RU" dirty="0">
                <a:latin typeface="Bahnschrift SemiLight" panose="020B0502040204020203" pitchFamily="34" charset="0"/>
              </a:rPr>
              <a:t>, которые к тому же учат выделять мельчайшие частицы из целого и наоборот, отлично разрабатывают мелкую моторику.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252A132-E8F8-4B13-8DD9-6410BE2BAC54}"/>
              </a:ext>
            </a:extLst>
          </p:cNvPr>
          <p:cNvSpPr/>
          <p:nvPr/>
        </p:nvSpPr>
        <p:spPr>
          <a:xfrm>
            <a:off x="3650202" y="99033"/>
            <a:ext cx="48915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Ребусы и головоломки</a:t>
            </a:r>
            <a:endParaRPr lang="ru-RU" sz="3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052" name="Picture 4" descr="ÐÐ°ÑÑÐ¸Ð½ÐºÐ¸ Ð¿Ð¾ Ð·Ð°Ð¿ÑÐ¾ÑÑ Ð¿ÐµÑÐ²Ð¾ÐºÐ»Ð°ÑÑÐ½Ð¸Ðº png">
            <a:extLst>
              <a:ext uri="{FF2B5EF4-FFF2-40B4-BE49-F238E27FC236}">
                <a16:creationId xmlns:a16="http://schemas.microsoft.com/office/drawing/2014/main" id="{277661BD-69D8-4645-9FF5-73F44D08A7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91" y="389872"/>
            <a:ext cx="4332533" cy="5545642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4822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ÐÐ°ÑÑÐ¸Ð½ÐºÐ¸ Ð¿Ð¾ Ð·Ð°Ð¿ÑÐ¾ÑÑ Ð¿ÐµÑÐ²Ð¾ÐºÐ»Ð°ÑÑÐ½Ð¸Ðº png">
            <a:extLst>
              <a:ext uri="{FF2B5EF4-FFF2-40B4-BE49-F238E27FC236}">
                <a16:creationId xmlns:a16="http://schemas.microsoft.com/office/drawing/2014/main" id="{3D5E930C-F333-4A27-9D7A-B82F6E7590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52" y="1140643"/>
            <a:ext cx="3800453" cy="4180788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3683FDB-5242-44B3-9E5F-814C8A9648C1}"/>
              </a:ext>
            </a:extLst>
          </p:cNvPr>
          <p:cNvSpPr/>
          <p:nvPr/>
        </p:nvSpPr>
        <p:spPr>
          <a:xfrm>
            <a:off x="3370707" y="99033"/>
            <a:ext cx="54505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Игры с буквами, словами</a:t>
            </a:r>
            <a:endParaRPr lang="ru-RU" sz="3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7F6DE1D8-B4E7-403C-9F51-72B688F461B6}"/>
              </a:ext>
            </a:extLst>
          </p:cNvPr>
          <p:cNvSpPr/>
          <p:nvPr/>
        </p:nvSpPr>
        <p:spPr>
          <a:xfrm>
            <a:off x="4270342" y="2667786"/>
            <a:ext cx="7705561" cy="131032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0325FC-4E7D-4D4E-BBE3-DF502F182E5F}"/>
              </a:ext>
            </a:extLst>
          </p:cNvPr>
          <p:cNvSpPr txBox="1"/>
          <p:nvPr/>
        </p:nvSpPr>
        <p:spPr>
          <a:xfrm>
            <a:off x="4768545" y="2562528"/>
            <a:ext cx="67091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latin typeface="Bahnschrift SemiLight" panose="020B0502040204020203" pitchFamily="34" charset="0"/>
            </a:endParaRP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Игры с буквами, словами, дают мощный толчок к увеличению скорости чтения. Словесные игры развивают языковое чутьё, прививают любовь к чтению, стимулируют развитие речи. </a:t>
            </a:r>
          </a:p>
        </p:txBody>
      </p:sp>
    </p:spTree>
    <p:extLst>
      <p:ext uri="{BB962C8B-B14F-4D97-AF65-F5344CB8AC3E}">
        <p14:creationId xmlns:p14="http://schemas.microsoft.com/office/powerpoint/2010/main" val="2063455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4B42F52-520A-4F8F-A6A3-756F51BDEE1D}"/>
              </a:ext>
            </a:extLst>
          </p:cNvPr>
          <p:cNvSpPr/>
          <p:nvPr/>
        </p:nvSpPr>
        <p:spPr>
          <a:xfrm>
            <a:off x="4746215" y="99033"/>
            <a:ext cx="269958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Что бывает?</a:t>
            </a:r>
            <a:endParaRPr lang="ru-RU" sz="3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8194" name="Picture 2" descr="ÐÐ°ÑÑÐ¸Ð½ÐºÐ¸ Ð¿Ð¾ Ð·Ð°Ð¿ÑÐ¾ÑÑ Ð¸Ð³ÑÑ Ñ Ð´ÐµÑÑÐ¼Ð¸ png">
            <a:extLst>
              <a:ext uri="{FF2B5EF4-FFF2-40B4-BE49-F238E27FC236}">
                <a16:creationId xmlns:a16="http://schemas.microsoft.com/office/drawing/2014/main" id="{CEF53D5C-6CE0-4BF8-B48D-D9513C25C2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84" y="2007909"/>
            <a:ext cx="4263272" cy="2842181"/>
          </a:xfrm>
          <a:prstGeom prst="ellipse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FDB2144-1ED5-42B4-BB07-400EDEDE4CA6}"/>
              </a:ext>
            </a:extLst>
          </p:cNvPr>
          <p:cNvSpPr/>
          <p:nvPr/>
        </p:nvSpPr>
        <p:spPr>
          <a:xfrm>
            <a:off x="4522083" y="2212831"/>
            <a:ext cx="7549333" cy="2717387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CF3E7A-31F0-4BC1-B78B-27E11F8F3D6A}"/>
              </a:ext>
            </a:extLst>
          </p:cNvPr>
          <p:cNvSpPr txBox="1"/>
          <p:nvPr/>
        </p:nvSpPr>
        <p:spPr>
          <a:xfrm>
            <a:off x="4942172" y="2212831"/>
            <a:ext cx="67091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Light" panose="020B0502040204020203" pitchFamily="34" charset="0"/>
              </a:rPr>
              <a:t>Игра тренирует развитие грамотной речи – это одна из многих словесных игр в педагогической методике Джанни Родари. Взрослый называет слова, к которым ребёнок должен подобрать другие, согласованные с ними по грамматическим признакам (по роду, числу, падежу).</a:t>
            </a:r>
          </a:p>
          <a:p>
            <a:pPr algn="ctr"/>
            <a:endParaRPr lang="ru-RU" dirty="0">
              <a:latin typeface="Bahnschrift SemiLight" panose="020B0502040204020203" pitchFamily="34" charset="0"/>
            </a:endParaRP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Например: «Прекрасно мы вчера …» (поговорили с дедушкой); «Ура, наконец приходит …» (пора заняться взрослыми делами; жаркое лето).</a:t>
            </a:r>
          </a:p>
          <a:p>
            <a:pPr algn="ctr"/>
            <a:endParaRPr lang="ru-RU" dirty="0"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948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0509BA3-92DB-4C17-8D6C-7DCDECA13A68}"/>
              </a:ext>
            </a:extLst>
          </p:cNvPr>
          <p:cNvSpPr/>
          <p:nvPr/>
        </p:nvSpPr>
        <p:spPr>
          <a:xfrm>
            <a:off x="4414043" y="99033"/>
            <a:ext cx="33639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Кто я? Какой я?</a:t>
            </a:r>
            <a:endParaRPr lang="ru-RU" sz="3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9218" name="Picture 2" descr="ÐÐ°ÑÑÐ¸Ð½ÐºÐ¸ Ð¿Ð¾ Ð·Ð°Ð¿ÑÐ¾ÑÑ Ð¿ÐµÑÐ²Ð¾ÐºÐ»Ð°ÑÑÐ½Ð¸Ðº png">
            <a:extLst>
              <a:ext uri="{FF2B5EF4-FFF2-40B4-BE49-F238E27FC236}">
                <a16:creationId xmlns:a16="http://schemas.microsoft.com/office/drawing/2014/main" id="{32CE9FEC-72C0-4357-B8F0-5B1D30D35D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84" y="1997838"/>
            <a:ext cx="4096700" cy="2862323"/>
          </a:xfrm>
          <a:prstGeom prst="ellipse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F27E6ACB-952B-4396-8899-57E68C8C119A}"/>
              </a:ext>
            </a:extLst>
          </p:cNvPr>
          <p:cNvSpPr/>
          <p:nvPr/>
        </p:nvSpPr>
        <p:spPr>
          <a:xfrm>
            <a:off x="4414043" y="2324830"/>
            <a:ext cx="7549333" cy="220834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0B539A-D5AA-489D-86EB-EB8B76976ACA}"/>
              </a:ext>
            </a:extLst>
          </p:cNvPr>
          <p:cNvSpPr txBox="1"/>
          <p:nvPr/>
        </p:nvSpPr>
        <p:spPr>
          <a:xfrm>
            <a:off x="4834132" y="2386835"/>
            <a:ext cx="67091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Light" panose="020B0502040204020203" pitchFamily="34" charset="0"/>
              </a:rPr>
              <a:t>Игра тренирует способности к самоидентификации. Взрослый обращается к ребёнку, например, с таким вопросом: «ты договорилась по телефону о встрече с девочкой из соседнего детского сада. Вы не знаете друг друга, как ты себя опишешь?». </a:t>
            </a: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Зада ребёнка – как можно подробнее рассказать о своей внешности. </a:t>
            </a:r>
          </a:p>
          <a:p>
            <a:pPr algn="ctr"/>
            <a:endParaRPr lang="ru-RU" dirty="0"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512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C0FB3F7-A6D1-4B8A-93BC-50BF8A3E51BA}"/>
              </a:ext>
            </a:extLst>
          </p:cNvPr>
          <p:cNvSpPr/>
          <p:nvPr/>
        </p:nvSpPr>
        <p:spPr>
          <a:xfrm>
            <a:off x="4301451" y="99033"/>
            <a:ext cx="35891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Заметка в газете</a:t>
            </a:r>
            <a:endParaRPr lang="ru-RU" sz="3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3316" name="Picture 4" descr="ÐÐ°ÑÑÐ¸Ð½ÐºÐ¸ Ð¿Ð¾ Ð·Ð°Ð¿ÑÐ¾ÑÑ ÑÑÐ¾Ð¿ÐºÐ° Ð³Ð°Ð·ÐµÑ png">
            <a:extLst>
              <a:ext uri="{FF2B5EF4-FFF2-40B4-BE49-F238E27FC236}">
                <a16:creationId xmlns:a16="http://schemas.microsoft.com/office/drawing/2014/main" id="{0537A76E-27AB-4BBE-8E10-A298E3098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01" y="1470581"/>
            <a:ext cx="4326654" cy="3916837"/>
          </a:xfrm>
          <a:prstGeom prst="ellipse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45FDD676-3FC7-4239-80F4-EB55CBB90B27}"/>
              </a:ext>
            </a:extLst>
          </p:cNvPr>
          <p:cNvSpPr/>
          <p:nvPr/>
        </p:nvSpPr>
        <p:spPr>
          <a:xfrm>
            <a:off x="4858527" y="2324830"/>
            <a:ext cx="7108572" cy="220834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7B2170-16DF-4EAE-9E6B-079594575A99}"/>
              </a:ext>
            </a:extLst>
          </p:cNvPr>
          <p:cNvSpPr txBox="1"/>
          <p:nvPr/>
        </p:nvSpPr>
        <p:spPr>
          <a:xfrm>
            <a:off x="5229563" y="2386835"/>
            <a:ext cx="63174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Light" panose="020B0502040204020203" pitchFamily="34" charset="0"/>
              </a:rPr>
              <a:t>Игра развивает грамматический навыки и литературные способности. Взрослый раскладывает на столе как можно больше вырезанных заголовков из разных газет. </a:t>
            </a:r>
          </a:p>
          <a:p>
            <a:pPr algn="ctr"/>
            <a:endParaRPr lang="ru-RU" dirty="0">
              <a:latin typeface="Bahnschrift SemiLight" panose="020B0502040204020203" pitchFamily="34" charset="0"/>
            </a:endParaRP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Задача ребёнка – собрать из них связное предложение, подобрав такие заголовки, между которыми прослеживается связь.</a:t>
            </a:r>
          </a:p>
          <a:p>
            <a:pPr algn="ctr"/>
            <a:endParaRPr lang="ru-RU" dirty="0"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969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C660368-6361-43F7-8B32-193032AADA80}"/>
              </a:ext>
            </a:extLst>
          </p:cNvPr>
          <p:cNvSpPr/>
          <p:nvPr/>
        </p:nvSpPr>
        <p:spPr>
          <a:xfrm>
            <a:off x="4374227" y="99033"/>
            <a:ext cx="344357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Верю – не верю</a:t>
            </a:r>
            <a:endParaRPr lang="ru-RU" sz="3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6148" name="Picture 4" descr="ÐÐ¾ÑÐ¾Ð¶ÐµÐµ Ð¸Ð·Ð¾Ð±ÑÐ°Ð¶ÐµÐ½Ð¸Ðµ">
            <a:extLst>
              <a:ext uri="{FF2B5EF4-FFF2-40B4-BE49-F238E27FC236}">
                <a16:creationId xmlns:a16="http://schemas.microsoft.com/office/drawing/2014/main" id="{D5AD63E3-6285-4968-9E29-33F8FBD98B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22" y="1609087"/>
            <a:ext cx="3937051" cy="3990435"/>
          </a:xfrm>
          <a:prstGeom prst="ellipse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80D4BD5C-C7CD-4D4C-BD1D-B43287FADED6}"/>
              </a:ext>
            </a:extLst>
          </p:cNvPr>
          <p:cNvSpPr/>
          <p:nvPr/>
        </p:nvSpPr>
        <p:spPr>
          <a:xfrm>
            <a:off x="4289048" y="1714345"/>
            <a:ext cx="7705561" cy="3990434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652C19-7B71-4BE5-A9F1-9E575DF1C5CF}"/>
              </a:ext>
            </a:extLst>
          </p:cNvPr>
          <p:cNvSpPr txBox="1"/>
          <p:nvPr/>
        </p:nvSpPr>
        <p:spPr>
          <a:xfrm>
            <a:off x="4787251" y="1609087"/>
            <a:ext cx="67091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latin typeface="Bahnschrift SemiLight" panose="020B0502040204020203" pitchFamily="34" charset="0"/>
            </a:endParaRP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Игра способствует развитию логического мышления. Взрослый произносит фразы, задача ребёнка – определить, правда это или нет, и объяснить, почему он так считает. </a:t>
            </a:r>
          </a:p>
          <a:p>
            <a:pPr algn="ctr"/>
            <a:endParaRPr lang="ru-RU" dirty="0">
              <a:latin typeface="Bahnschrift SemiLight" panose="020B0502040204020203" pitchFamily="34" charset="0"/>
            </a:endParaRP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«Все дети любят бегать»</a:t>
            </a: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«Все ягоды съедобные»</a:t>
            </a: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«Вода в реке бывает тёплая и холодная»</a:t>
            </a: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«Все животные живут в норах»</a:t>
            </a: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«Зимой мы загораем»</a:t>
            </a: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«Воробьи не умеют летать»</a:t>
            </a: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«Дыни растут на кустах»</a:t>
            </a: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«Автомобили ездят по воде»</a:t>
            </a: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«Луна светит только вечером»</a:t>
            </a:r>
          </a:p>
        </p:txBody>
      </p:sp>
    </p:spTree>
    <p:extLst>
      <p:ext uri="{BB962C8B-B14F-4D97-AF65-F5344CB8AC3E}">
        <p14:creationId xmlns:p14="http://schemas.microsoft.com/office/powerpoint/2010/main" val="2797943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07D1D39-7F13-43BE-B2B1-96AA05678FFA}"/>
              </a:ext>
            </a:extLst>
          </p:cNvPr>
          <p:cNvSpPr/>
          <p:nvPr/>
        </p:nvSpPr>
        <p:spPr>
          <a:xfrm>
            <a:off x="3694519" y="99033"/>
            <a:ext cx="48029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Математические игры</a:t>
            </a:r>
            <a:endParaRPr lang="ru-RU" sz="3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7A934431-FCF0-4692-B84D-503302ADF6C2}"/>
              </a:ext>
            </a:extLst>
          </p:cNvPr>
          <p:cNvSpPr/>
          <p:nvPr/>
        </p:nvSpPr>
        <p:spPr>
          <a:xfrm>
            <a:off x="5043340" y="963891"/>
            <a:ext cx="6932561" cy="459085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153100-9F1F-457F-BB37-45B2F488E163}"/>
              </a:ext>
            </a:extLst>
          </p:cNvPr>
          <p:cNvSpPr txBox="1"/>
          <p:nvPr/>
        </p:nvSpPr>
        <p:spPr>
          <a:xfrm>
            <a:off x="5142925" y="963891"/>
            <a:ext cx="670915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latin typeface="Bahnschrift SemiLight" panose="020B0502040204020203" pitchFamily="34" charset="0"/>
            </a:endParaRP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Математические игры - это отличная возможность обучить детей математическим приемам. Знакомство с математикой должно происходить в увлекательной и красочной атмосфере, способной заинтересовать любого, даже самого неусидчивого ребенка.</a:t>
            </a:r>
          </a:p>
          <a:p>
            <a:pPr algn="ctr"/>
            <a:endParaRPr lang="ru-RU" dirty="0">
              <a:latin typeface="Bahnschrift SemiLight" panose="020B0502040204020203" pitchFamily="34" charset="0"/>
            </a:endParaRP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Игры позволяют легко и быстро познакомить каждого ребенка с цифрами, числами, основами счета и основными арифметическими действиями. Обучение детей математике происходит с наглядными примерами и развивает абстрактное мышление. </a:t>
            </a:r>
          </a:p>
          <a:p>
            <a:pPr algn="ctr"/>
            <a:endParaRPr lang="ru-RU" dirty="0">
              <a:latin typeface="Bahnschrift SemiLight" panose="020B0502040204020203" pitchFamily="34" charset="0"/>
            </a:endParaRPr>
          </a:p>
          <a:p>
            <a:pPr algn="ctr"/>
            <a:r>
              <a:rPr lang="ru-RU" dirty="0">
                <a:latin typeface="Bahnschrift SemiLight" panose="020B0502040204020203" pitchFamily="34" charset="0"/>
              </a:rPr>
              <a:t>При помощи игр, ребенок может обучатся как с родителями, так и самостоятельно. </a:t>
            </a:r>
          </a:p>
        </p:txBody>
      </p:sp>
      <p:pic>
        <p:nvPicPr>
          <p:cNvPr id="4098" name="Picture 2" descr="https://www.toygalaxy.com.au/assets/full/MND2542.jpg">
            <a:extLst>
              <a:ext uri="{FF2B5EF4-FFF2-40B4-BE49-F238E27FC236}">
                <a16:creationId xmlns:a16="http://schemas.microsoft.com/office/drawing/2014/main" id="{5C128DA7-DB32-4B11-9671-8E556F0C9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7" y="1638448"/>
            <a:ext cx="4594966" cy="3572760"/>
          </a:xfrm>
          <a:prstGeom prst="ellipse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01343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923</Words>
  <Application>Microsoft Office PowerPoint</Application>
  <PresentationFormat>Широкоэкранный</PresentationFormat>
  <Paragraphs>83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Bahnschrift SemiLight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Пименов</dc:creator>
  <cp:lastModifiedBy>Сергей Пименов</cp:lastModifiedBy>
  <cp:revision>25</cp:revision>
  <dcterms:created xsi:type="dcterms:W3CDTF">2019-06-02T11:30:45Z</dcterms:created>
  <dcterms:modified xsi:type="dcterms:W3CDTF">2019-06-02T13:08:23Z</dcterms:modified>
</cp:coreProperties>
</file>