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88" r:id="rId13"/>
    <p:sldId id="289" r:id="rId14"/>
    <p:sldId id="268" r:id="rId15"/>
    <p:sldId id="290" r:id="rId16"/>
    <p:sldId id="269" r:id="rId17"/>
    <p:sldId id="270" r:id="rId18"/>
    <p:sldId id="271" r:id="rId19"/>
    <p:sldId id="267" r:id="rId20"/>
    <p:sldId id="291" r:id="rId21"/>
    <p:sldId id="272" r:id="rId22"/>
    <p:sldId id="273" r:id="rId23"/>
    <p:sldId id="277" r:id="rId24"/>
    <p:sldId id="274" r:id="rId25"/>
    <p:sldId id="292" r:id="rId26"/>
    <p:sldId id="275" r:id="rId27"/>
    <p:sldId id="276" r:id="rId28"/>
    <p:sldId id="278" r:id="rId29"/>
    <p:sldId id="279" r:id="rId30"/>
    <p:sldId id="280" r:id="rId31"/>
    <p:sldId id="281" r:id="rId32"/>
    <p:sldId id="287" r:id="rId33"/>
    <p:sldId id="293" r:id="rId34"/>
    <p:sldId id="286" r:id="rId35"/>
    <p:sldId id="294" r:id="rId36"/>
    <p:sldId id="284" r:id="rId37"/>
    <p:sldId id="285" r:id="rId38"/>
    <p:sldId id="282" r:id="rId39"/>
    <p:sldId id="283" r:id="rId4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230"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BFA634-1956-492F-98D9-D5C3DD26D274}" type="datetimeFigureOut">
              <a:rPr lang="ru-RU" smtClean="0"/>
              <a:t>17.02.2020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F3B3A5-0651-47F0-81C3-E7CEBE38B59C}" type="slidenum">
              <a:rPr lang="ru-RU" smtClean="0"/>
              <a:t>‹#›</a:t>
            </a:fld>
            <a:endParaRPr lang="ru-RU"/>
          </a:p>
        </p:txBody>
      </p:sp>
    </p:spTree>
    <p:extLst>
      <p:ext uri="{BB962C8B-B14F-4D97-AF65-F5344CB8AC3E}">
        <p14:creationId xmlns:p14="http://schemas.microsoft.com/office/powerpoint/2010/main" val="3297851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5.Специфические образовательные потребности детей с интеллектуальными нарушениями развития диктуют необходимость индивидуализации их обучения и воспитания. Выбор содержания и средств образования происходит с учетом познавательных, физических, эмоциональных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возможностей и особенностей каждого обучающегося. </a:t>
            </a:r>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5</a:t>
            </a:fld>
            <a:endParaRPr lang="ru-RU"/>
          </a:p>
        </p:txBody>
      </p:sp>
    </p:spTree>
    <p:extLst>
      <p:ext uri="{BB962C8B-B14F-4D97-AF65-F5344CB8AC3E}">
        <p14:creationId xmlns:p14="http://schemas.microsoft.com/office/powerpoint/2010/main" val="1520861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Применение различных физических упражнений (с мячами, гимнастическими палками, скакалками) с целью коррекции моторики рук, подготовить кисть к быстрому овладению навыками письма и трудовыми навыками.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b="1" kern="1200" dirty="0" smtClean="0">
                <a:solidFill>
                  <a:schemeClr val="tx1"/>
                </a:solidFill>
                <a:effectLst/>
                <a:latin typeface="+mn-lt"/>
                <a:ea typeface="+mn-ea"/>
                <a:cs typeface="+mn-cs"/>
              </a:rPr>
              <a:t>Задачи: </a:t>
            </a:r>
            <a:r>
              <a:rPr lang="ru-RU" sz="1200" kern="1200" dirty="0" smtClean="0">
                <a:solidFill>
                  <a:schemeClr val="tx1"/>
                </a:solidFill>
                <a:effectLst/>
                <a:latin typeface="+mn-lt"/>
                <a:ea typeface="+mn-ea"/>
                <a:cs typeface="+mn-cs"/>
              </a:rPr>
              <a:t>решение основных задач урока – изучение нового, повторение с целью совершенствования в выполнении пройденного материала, овладение учащимися двигательными умениями и навыками, развитие быстроты, ловкости, решительности, смелости.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b="1" kern="1200" dirty="0" smtClean="0">
                <a:solidFill>
                  <a:schemeClr val="tx1"/>
                </a:solidFill>
                <a:effectLst/>
                <a:latin typeface="+mn-lt"/>
                <a:ea typeface="+mn-ea"/>
                <a:cs typeface="+mn-cs"/>
              </a:rPr>
              <a:t>Содержание:</a:t>
            </a:r>
            <a:r>
              <a:rPr lang="ru-RU" sz="1200" kern="1200" dirty="0" smtClean="0">
                <a:solidFill>
                  <a:schemeClr val="tx1"/>
                </a:solidFill>
                <a:effectLst/>
                <a:latin typeface="+mn-lt"/>
                <a:ea typeface="+mn-ea"/>
                <a:cs typeface="+mn-cs"/>
              </a:rPr>
              <a:t> ОРУ без предметов и с предметами, танцевальные упражнения, ходьба, бег, метания, прыжки, лазанье и перелезание, висы, акробатические упражнения, равновесие, игры с большой подвижностью и др.</a:t>
            </a:r>
            <a:br>
              <a:rPr lang="ru-RU" sz="1200" kern="1200" dirty="0" smtClean="0">
                <a:solidFill>
                  <a:schemeClr val="tx1"/>
                </a:solidFill>
                <a:effectLst/>
                <a:latin typeface="+mn-lt"/>
                <a:ea typeface="+mn-ea"/>
                <a:cs typeface="+mn-cs"/>
              </a:rPr>
            </a:br>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24</a:t>
            </a:fld>
            <a:endParaRPr lang="ru-RU"/>
          </a:p>
        </p:txBody>
      </p:sp>
    </p:spTree>
    <p:extLst>
      <p:ext uri="{BB962C8B-B14F-4D97-AF65-F5344CB8AC3E}">
        <p14:creationId xmlns:p14="http://schemas.microsoft.com/office/powerpoint/2010/main" val="3948942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27</a:t>
            </a:fld>
            <a:endParaRPr lang="ru-RU"/>
          </a:p>
        </p:txBody>
      </p:sp>
    </p:spTree>
    <p:extLst>
      <p:ext uri="{BB962C8B-B14F-4D97-AF65-F5344CB8AC3E}">
        <p14:creationId xmlns:p14="http://schemas.microsoft.com/office/powerpoint/2010/main" val="2048948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Для повышения эффективности коррекции двигательных нарушений у детей с интеллектуальными нарушениями следует применять упражнения на коррекцию актов дыхания, нормализацию мышечного тонуса, исправление нарушений элементарных движений, формированию правильной осанки. При этом подбор практического материала для занятий на АФК рекомендуется осуществлять, исходя из состояния физического развития детей, дефектов их моторики. Дозирование любых видов деятельности требует особого внимания, осторожности и знания основных закономерностей развития наших учащихся.</a:t>
            </a:r>
          </a:p>
          <a:p>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28</a:t>
            </a:fld>
            <a:endParaRPr lang="ru-RU"/>
          </a:p>
        </p:txBody>
      </p:sp>
    </p:spTree>
    <p:extLst>
      <p:ext uri="{BB962C8B-B14F-4D97-AF65-F5344CB8AC3E}">
        <p14:creationId xmlns:p14="http://schemas.microsoft.com/office/powerpoint/2010/main" val="1605072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При планировании и проведении уроков исходим из того, что на них будут присутствовать ученики с различными (умственной отсталостью и различными так в 1 классе есть мальчик с диагнозом </a:t>
            </a:r>
            <a:r>
              <a:rPr lang="en-US" sz="1200" kern="1200" dirty="0" smtClean="0">
                <a:solidFill>
                  <a:schemeClr val="tx1"/>
                </a:solidFill>
                <a:effectLst/>
                <a:latin typeface="+mn-lt"/>
                <a:ea typeface="+mn-ea"/>
                <a:cs typeface="+mn-cs"/>
              </a:rPr>
              <a:t>F</a:t>
            </a:r>
            <a:r>
              <a:rPr lang="ru-RU" sz="1200" kern="1200" dirty="0" smtClean="0">
                <a:solidFill>
                  <a:schemeClr val="tx1"/>
                </a:solidFill>
                <a:effectLst/>
                <a:latin typeface="+mn-lt"/>
                <a:ea typeface="+mn-ea"/>
                <a:cs typeface="+mn-cs"/>
              </a:rPr>
              <a:t>80.1 УТОЧНИТЬ насчет СКМЕНА) недостатками в физическом развитии и двигательных способностях. (в 4 классе есть ребенок с заболеванием ДЦП). Это вызывает необходимость скрупулезного продумывания всех элементов урока-от постановки задач до мельчайших деталей его содержания.</a:t>
            </a:r>
          </a:p>
          <a:p>
            <a:r>
              <a:rPr lang="ru-RU" sz="1200" kern="1200" dirty="0" smtClean="0">
                <a:solidFill>
                  <a:schemeClr val="tx1"/>
                </a:solidFill>
                <a:effectLst/>
                <a:latin typeface="+mn-lt"/>
                <a:ea typeface="+mn-ea"/>
                <a:cs typeface="+mn-cs"/>
              </a:rPr>
              <a:t>  </a:t>
            </a:r>
          </a:p>
          <a:p>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29</a:t>
            </a:fld>
            <a:endParaRPr lang="ru-RU"/>
          </a:p>
        </p:txBody>
      </p:sp>
    </p:spTree>
    <p:extLst>
      <p:ext uri="{BB962C8B-B14F-4D97-AF65-F5344CB8AC3E}">
        <p14:creationId xmlns:p14="http://schemas.microsoft.com/office/powerpoint/2010/main" val="34164293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 к игровым заданиям (оформленных на карточках) по математике и русскому языку для начальных классов, можно отнести следующие: вписать подходящие числа, разделить треугольник отрезком на два треугольника, игровое упражнение «Один-два», "Закончи предложение", "Составь слово" и др.(фото 3 класса )</a:t>
            </a:r>
          </a:p>
          <a:p>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30</a:t>
            </a:fld>
            <a:endParaRPr lang="ru-RU"/>
          </a:p>
        </p:txBody>
      </p:sp>
    </p:spTree>
    <p:extLst>
      <p:ext uri="{BB962C8B-B14F-4D97-AF65-F5344CB8AC3E}">
        <p14:creationId xmlns:p14="http://schemas.microsoft.com/office/powerpoint/2010/main" val="1827752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 Во время совершенствования умения в ведении мяча используются счёт до 10 и обратно. Или для прохождения полосы препятствия (как на данном фото с </a:t>
            </a:r>
            <a:r>
              <a:rPr lang="ru-RU" sz="1200" kern="1200" dirty="0" err="1" smtClean="0">
                <a:solidFill>
                  <a:schemeClr val="tx1"/>
                </a:solidFill>
                <a:effectLst/>
                <a:latin typeface="+mn-lt"/>
                <a:ea typeface="+mn-ea"/>
                <a:cs typeface="+mn-cs"/>
              </a:rPr>
              <a:t>Максиком</a:t>
            </a:r>
            <a:r>
              <a:rPr lang="ru-RU" sz="1200" kern="1200" dirty="0" smtClean="0">
                <a:solidFill>
                  <a:schemeClr val="tx1"/>
                </a:solidFill>
                <a:effectLst/>
                <a:latin typeface="+mn-lt"/>
                <a:ea typeface="+mn-ea"/>
                <a:cs typeface="+mn-cs"/>
              </a:rPr>
              <a:t>)</a:t>
            </a:r>
          </a:p>
          <a:p>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31</a:t>
            </a:fld>
            <a:endParaRPr lang="ru-RU"/>
          </a:p>
        </p:txBody>
      </p:sp>
    </p:spTree>
    <p:extLst>
      <p:ext uri="{BB962C8B-B14F-4D97-AF65-F5344CB8AC3E}">
        <p14:creationId xmlns:p14="http://schemas.microsoft.com/office/powerpoint/2010/main" val="7053614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Хочу отметить </a:t>
            </a:r>
            <a:r>
              <a:rPr lang="ru-RU" dirty="0" err="1" smtClean="0"/>
              <a:t>чтот</a:t>
            </a:r>
            <a:r>
              <a:rPr lang="ru-RU" dirty="0" smtClean="0"/>
              <a:t> уже начиная с первого класса мы выявляем</a:t>
            </a:r>
            <a:r>
              <a:rPr lang="ru-RU" baseline="0" dirty="0" smtClean="0"/>
              <a:t> талантливых учеников…</a:t>
            </a:r>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36</a:t>
            </a:fld>
            <a:endParaRPr lang="ru-RU"/>
          </a:p>
        </p:txBody>
      </p:sp>
    </p:spTree>
    <p:extLst>
      <p:ext uri="{BB962C8B-B14F-4D97-AF65-F5344CB8AC3E}">
        <p14:creationId xmlns:p14="http://schemas.microsoft.com/office/powerpoint/2010/main" val="1300594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Главная задача </a:t>
            </a:r>
            <a:r>
              <a:rPr lang="ru-RU" dirty="0" err="1" smtClean="0"/>
              <a:t>афк</a:t>
            </a:r>
            <a:r>
              <a:rPr lang="ru-RU" dirty="0" smtClean="0"/>
              <a:t> сохранить</a:t>
            </a:r>
            <a:r>
              <a:rPr lang="ru-RU" baseline="0" dirty="0" smtClean="0"/>
              <a:t> укрепить и по возможности приумножить </a:t>
            </a:r>
            <a:r>
              <a:rPr lang="ru-RU" baseline="0" dirty="0" err="1" smtClean="0"/>
              <a:t>хздоровье</a:t>
            </a:r>
            <a:r>
              <a:rPr lang="ru-RU" baseline="0" dirty="0" smtClean="0"/>
              <a:t> </a:t>
            </a:r>
            <a:r>
              <a:rPr lang="ru-RU" baseline="0" smtClean="0"/>
              <a:t>наших детей!</a:t>
            </a:r>
            <a:endParaRPr lang="ru-RU"/>
          </a:p>
        </p:txBody>
      </p:sp>
      <p:sp>
        <p:nvSpPr>
          <p:cNvPr id="4" name="Номер слайда 3"/>
          <p:cNvSpPr>
            <a:spLocks noGrp="1"/>
          </p:cNvSpPr>
          <p:nvPr>
            <p:ph type="sldNum" sz="quarter" idx="10"/>
          </p:nvPr>
        </p:nvSpPr>
        <p:spPr/>
        <p:txBody>
          <a:bodyPr/>
          <a:lstStyle/>
          <a:p>
            <a:fld id="{1AF3B3A5-0651-47F0-81C3-E7CEBE38B59C}" type="slidenum">
              <a:rPr lang="ru-RU" smtClean="0"/>
              <a:t>37</a:t>
            </a:fld>
            <a:endParaRPr lang="ru-RU"/>
          </a:p>
        </p:txBody>
      </p:sp>
    </p:spTree>
    <p:extLst>
      <p:ext uri="{BB962C8B-B14F-4D97-AF65-F5344CB8AC3E}">
        <p14:creationId xmlns:p14="http://schemas.microsoft.com/office/powerpoint/2010/main" val="2636321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В нашей школе для детей с (интеллектуальными нарушениями) физическое воспитание является неотъемлемой частью всей учебно-воспитательной работы. Оно имеет специфическую задачу-коррекцию нарушений физического развития и моторики. Решением этой задачи, главным образом, и определяется содержание и направленность процесса физического воспитания, объём, характер, интенсивность упражнений. </a:t>
            </a:r>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6</a:t>
            </a:fld>
            <a:endParaRPr lang="ru-RU"/>
          </a:p>
        </p:txBody>
      </p:sp>
    </p:spTree>
    <p:extLst>
      <p:ext uri="{BB962C8B-B14F-4D97-AF65-F5344CB8AC3E}">
        <p14:creationId xmlns:p14="http://schemas.microsoft.com/office/powerpoint/2010/main" val="2358587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Легкая атлетика объединяет естественные, самые распространенные и жизненно важные упражнения: ходьбу, бег, прыжки и метания. Во время ходьбы и бега в работу вовлекаются практически все мышцы тела, усиливается деятельность сердечно-сосудистой, дыхательной и других систем и органов, повышается обмен веществ. Легкоатлетические упражнения оказывают разностороннее воздействие на организм детей. Они развивают силу, быстроту, выносливость, улучшают подвижность в суставах, позволяют приобрести широкий диапазон двигательных умений и навыков, способствуют воспитанию волевых качеств. Велика роль легкоатлетических упражнений в укреплении здоровья, в поддержании высокого уровня жизнедеятельности органов и систем организма. Легкая атлетика имеет важное </a:t>
            </a:r>
            <a:r>
              <a:rPr lang="ru-RU" sz="1200" b="1" i="1" kern="1200" dirty="0" smtClean="0">
                <a:solidFill>
                  <a:schemeClr val="tx1"/>
                </a:solidFill>
                <a:effectLst/>
                <a:latin typeface="+mn-lt"/>
                <a:ea typeface="+mn-ea"/>
                <a:cs typeface="+mn-cs"/>
              </a:rPr>
              <a:t>оздоровительное</a:t>
            </a:r>
            <a:r>
              <a:rPr lang="ru-RU" sz="1200" kern="1200" dirty="0" smtClean="0">
                <a:solidFill>
                  <a:schemeClr val="tx1"/>
                </a:solidFill>
                <a:effectLst/>
                <a:latin typeface="+mn-lt"/>
                <a:ea typeface="+mn-ea"/>
                <a:cs typeface="+mn-cs"/>
              </a:rPr>
              <a:t>, </a:t>
            </a:r>
            <a:r>
              <a:rPr lang="ru-RU" sz="1200" b="1" i="1" kern="1200" dirty="0" smtClean="0">
                <a:solidFill>
                  <a:schemeClr val="tx1"/>
                </a:solidFill>
                <a:effectLst/>
                <a:latin typeface="+mn-lt"/>
                <a:ea typeface="+mn-ea"/>
                <a:cs typeface="+mn-cs"/>
              </a:rPr>
              <a:t>профилактическое и лечебное значение для детей с нарушениями интеллекта.</a:t>
            </a:r>
            <a:endParaRPr lang="ru-RU" sz="120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7</a:t>
            </a:fld>
            <a:endParaRPr lang="ru-RU"/>
          </a:p>
        </p:txBody>
      </p:sp>
    </p:spTree>
    <p:extLst>
      <p:ext uri="{BB962C8B-B14F-4D97-AF65-F5344CB8AC3E}">
        <p14:creationId xmlns:p14="http://schemas.microsoft.com/office/powerpoint/2010/main" val="2760522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i="1" kern="1200" dirty="0" smtClean="0">
                <a:solidFill>
                  <a:schemeClr val="tx1"/>
                </a:solidFill>
                <a:effectLst/>
                <a:latin typeface="+mn-lt"/>
                <a:ea typeface="+mn-ea"/>
                <a:cs typeface="+mn-cs"/>
              </a:rPr>
              <a:t>Гимнастика и ее значение на уроках АФК</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гимнастики проводится для исправления дефектов опорно-двигательного аппарата и лечения их начальных форм, профилактики нарушения осанки, искривления позвоночника, плоскостопие и др.</a:t>
            </a:r>
          </a:p>
          <a:p>
            <a:r>
              <a:rPr lang="ru-RU" sz="1200" kern="1200" dirty="0" smtClean="0">
                <a:solidFill>
                  <a:schemeClr val="tx1"/>
                </a:solidFill>
                <a:effectLst/>
                <a:latin typeface="+mn-lt"/>
                <a:ea typeface="+mn-ea"/>
                <a:cs typeface="+mn-cs"/>
              </a:rPr>
              <a:t>Позвоночник ребенка не только выполняет свои функции, но и находится в постоянном развитии, которое могут задерживать чрезмерные нагрузки. До тех пор пока идет рост позвоночника, основная нагрузка падает на мышцы. Чем лучше развиты мышцы, тем в лучших условиях находится позвоночник. Если с раннего детства мышцы заставить работать в правильном режиме и организмом «руководить» со знанием дела, то можно не допустить развития нарушения осанки и многих заболеваний опорно двигательного аппарата. Нарушения осанки, в свою очередь, затрудняет работу внутренних органов, ухудшая здоровье и задерживая физическое развитие ребенка.</a:t>
            </a:r>
          </a:p>
          <a:p>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8</a:t>
            </a:fld>
            <a:endParaRPr lang="ru-RU"/>
          </a:p>
        </p:txBody>
      </p:sp>
    </p:spTree>
    <p:extLst>
      <p:ext uri="{BB962C8B-B14F-4D97-AF65-F5344CB8AC3E}">
        <p14:creationId xmlns:p14="http://schemas.microsoft.com/office/powerpoint/2010/main" val="3206462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На уроках по АФК  я  практически на каждом уроке применяю подвижные игры для развития физических качеств, коррекции стопы и осанки, развития мелкой моторики рук, внимания и речи. Игры разной направленности можно включать во все части занятий.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Игра позволяет решать огромное количество задач – развивающие, коррекционные, воспитательные. Соединение в подвижной игре трех компонентов – физического упражнения, эмоционального тренинга и умственной нагрузки – приближает ребенка к естественной жизни, помогает освоению элементов социальных навыков и взаимоотношений, способствует развитию личности в целом.</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При организации подвижных игр следует обязательно дифференцировать игровое задание с учетом степени заболевания детей. Содержание игр (сюжет, правила, двигательные действия, физическая нагрузка) должно быть доступным и отвечать возрасту, уровню интеллектуальных и двигательных возможностей, эмоциональному состоянию и личным интересам детей.</a:t>
            </a:r>
          </a:p>
          <a:p>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9</a:t>
            </a:fld>
            <a:endParaRPr lang="ru-RU"/>
          </a:p>
        </p:txBody>
      </p:sp>
    </p:spTree>
    <p:extLst>
      <p:ext uri="{BB962C8B-B14F-4D97-AF65-F5344CB8AC3E}">
        <p14:creationId xmlns:p14="http://schemas.microsoft.com/office/powerpoint/2010/main" val="3119669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Коррекционная игра - является самым действенным средством коррекции психофизического развития. Процесс обучения игре представляет собой форму взаимодействия взрослых с детьми, обеспечивает не столько формирование определенных игровых умений и навыков, сколько активизацию их психической и двигательной сферы, развитие всех познавательных процессов, эмоционально-волевой сферы, навыков общения с взрослыми и сверстниками, что очень важно так как дети с нарушением интеллекта часто не умеют взаимодействовать с окружающими людьми. При обучении игре детей с интеллектуальными нарушениями учитываются индивидуальные особенности и возможности развития каждого ребенка.</a:t>
            </a:r>
          </a:p>
          <a:p>
            <a:r>
              <a:rPr lang="ru-RU" sz="1200" kern="1200" dirty="0" smtClean="0">
                <a:solidFill>
                  <a:schemeClr val="tx1"/>
                </a:solidFill>
                <a:effectLst/>
                <a:latin typeface="+mn-lt"/>
                <a:ea typeface="+mn-ea"/>
                <a:cs typeface="+mn-cs"/>
              </a:rPr>
              <a:t>Наша задача научить детей взаимодействовать друг с другом и с взрослыми в процессе игры. Так как именно игра обеспечивает выделение и осмысление детьми социально принятых нравственных норм поведения, формирование основного движущего мотива личностного развития ребенка – </a:t>
            </a:r>
            <a:r>
              <a:rPr lang="ru-RU" sz="1200" b="1" kern="1200" dirty="0" smtClean="0">
                <a:solidFill>
                  <a:schemeClr val="tx1"/>
                </a:solidFill>
                <a:effectLst/>
                <a:latin typeface="+mn-lt"/>
                <a:ea typeface="+mn-ea"/>
                <a:cs typeface="+mn-cs"/>
              </a:rPr>
              <a:t>быть как взрослый</a:t>
            </a:r>
            <a:r>
              <a:rPr lang="ru-RU" sz="1200" kern="1200" dirty="0" smtClean="0">
                <a:solidFill>
                  <a:schemeClr val="tx1"/>
                </a:solidFill>
                <a:effectLst/>
                <a:latin typeface="+mn-lt"/>
                <a:ea typeface="+mn-ea"/>
                <a:cs typeface="+mn-cs"/>
              </a:rPr>
              <a:t>. Именно поэтому очень важно обучать детей игре и через игру социализировать их к взрослой жизни.</a:t>
            </a:r>
          </a:p>
          <a:p>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10</a:t>
            </a:fld>
            <a:endParaRPr lang="ru-RU"/>
          </a:p>
        </p:txBody>
      </p:sp>
    </p:spTree>
    <p:extLst>
      <p:ext uri="{BB962C8B-B14F-4D97-AF65-F5344CB8AC3E}">
        <p14:creationId xmlns:p14="http://schemas.microsoft.com/office/powerpoint/2010/main" val="2276554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kern="1200" dirty="0" smtClean="0">
                <a:solidFill>
                  <a:schemeClr val="tx1"/>
                </a:solidFill>
                <a:effectLst/>
                <a:latin typeface="+mn-lt"/>
                <a:ea typeface="+mn-ea"/>
                <a:cs typeface="+mn-cs"/>
              </a:rPr>
              <a:t>(Подготовительная) часть – 5-10 мин.</a:t>
            </a: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b="1" kern="1200" dirty="0" smtClean="0">
                <a:solidFill>
                  <a:schemeClr val="tx1"/>
                </a:solidFill>
                <a:effectLst/>
                <a:latin typeface="+mn-lt"/>
                <a:ea typeface="+mn-ea"/>
                <a:cs typeface="+mn-cs"/>
              </a:rPr>
              <a:t>Задачи:</a:t>
            </a:r>
            <a:r>
              <a:rPr lang="ru-RU" sz="1200" kern="1200" dirty="0" smtClean="0">
                <a:solidFill>
                  <a:schemeClr val="tx1"/>
                </a:solidFill>
                <a:effectLst/>
                <a:latin typeface="+mn-lt"/>
                <a:ea typeface="+mn-ea"/>
                <a:cs typeface="+mn-cs"/>
              </a:rPr>
              <a:t> организовать учащихся, объяснить задачи урока, подготовить организм занимающихся к предстоящей физической нагрузке и выполнению упражнений.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b="1" kern="1200" dirty="0" smtClean="0">
                <a:solidFill>
                  <a:schemeClr val="tx1"/>
                </a:solidFill>
                <a:effectLst/>
                <a:latin typeface="+mn-lt"/>
                <a:ea typeface="+mn-ea"/>
                <a:cs typeface="+mn-cs"/>
              </a:rPr>
              <a:t>Содержание:</a:t>
            </a:r>
            <a:r>
              <a:rPr lang="ru-RU" sz="1200" kern="1200" dirty="0" smtClean="0">
                <a:solidFill>
                  <a:schemeClr val="tx1"/>
                </a:solidFill>
                <a:effectLst/>
                <a:latin typeface="+mn-lt"/>
                <a:ea typeface="+mn-ea"/>
                <a:cs typeface="+mn-cs"/>
              </a:rPr>
              <a:t> элементы строя, гимнастические перестроения, ходьба в сочетании с дополнительными движениями рук, ног, туловища, бег, прыжки, общеразвивающие и танцевальные упражнения, игры.</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11</a:t>
            </a:fld>
            <a:endParaRPr lang="ru-RU"/>
          </a:p>
        </p:txBody>
      </p:sp>
    </p:spTree>
    <p:extLst>
      <p:ext uri="{BB962C8B-B14F-4D97-AF65-F5344CB8AC3E}">
        <p14:creationId xmlns:p14="http://schemas.microsoft.com/office/powerpoint/2010/main" val="3514851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kern="1200" dirty="0" smtClean="0">
                <a:solidFill>
                  <a:schemeClr val="tx1"/>
                </a:solidFill>
                <a:effectLst/>
                <a:latin typeface="+mn-lt"/>
                <a:ea typeface="+mn-ea"/>
                <a:cs typeface="+mn-cs"/>
              </a:rPr>
              <a:t>Заключительная часть – 3-5 мин.</a:t>
            </a: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b="1" kern="1200" dirty="0" smtClean="0">
                <a:solidFill>
                  <a:schemeClr val="tx1"/>
                </a:solidFill>
                <a:effectLst/>
                <a:latin typeface="+mn-lt"/>
                <a:ea typeface="+mn-ea"/>
                <a:cs typeface="+mn-cs"/>
              </a:rPr>
              <a:t>Задачи:</a:t>
            </a:r>
            <a:r>
              <a:rPr lang="ru-RU" sz="1200" kern="1200" dirty="0" smtClean="0">
                <a:solidFill>
                  <a:schemeClr val="tx1"/>
                </a:solidFill>
                <a:effectLst/>
                <a:latin typeface="+mn-lt"/>
                <a:ea typeface="+mn-ea"/>
                <a:cs typeface="+mn-cs"/>
              </a:rPr>
              <a:t> обеспечит постепенный переход от напряжения и возбуждения, вызванных занятиями во второй части урока, к относительно спокойному состоянию; подвести итоги урока, дать задание на дом, организованно перейти к новым действиям (организованный уход из зала).</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b="1" kern="1200" dirty="0" smtClean="0">
                <a:solidFill>
                  <a:schemeClr val="tx1"/>
                </a:solidFill>
                <a:effectLst/>
                <a:latin typeface="+mn-lt"/>
                <a:ea typeface="+mn-ea"/>
                <a:cs typeface="+mn-cs"/>
              </a:rPr>
              <a:t>Содержание:</a:t>
            </a:r>
            <a:r>
              <a:rPr lang="ru-RU" sz="1200" kern="1200" dirty="0" smtClean="0">
                <a:solidFill>
                  <a:schemeClr val="tx1"/>
                </a:solidFill>
                <a:effectLst/>
                <a:latin typeface="+mn-lt"/>
                <a:ea typeface="+mn-ea"/>
                <a:cs typeface="+mn-cs"/>
              </a:rPr>
              <a:t> построение, ходьба, ходьба с песней, ритмические и танцевальные упражнения, дыхательные упражнения, Дыхательная гимнастика, спокойные игры, заключительное слово учителя, задание на дом. Выход из зала  или уход со спорт площадки, смотря где проводился  урок ,в нашем случае, мы ведем детей  к месту следующего урока или в игровую комнату.) </a:t>
            </a:r>
            <a:br>
              <a:rPr lang="ru-RU" sz="1200" kern="1200" dirty="0" smtClean="0">
                <a:solidFill>
                  <a:schemeClr val="tx1"/>
                </a:solidFill>
                <a:effectLst/>
                <a:latin typeface="+mn-lt"/>
                <a:ea typeface="+mn-ea"/>
                <a:cs typeface="+mn-cs"/>
              </a:rPr>
            </a:br>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21</a:t>
            </a:fld>
            <a:endParaRPr lang="ru-RU"/>
          </a:p>
        </p:txBody>
      </p:sp>
    </p:spTree>
    <p:extLst>
      <p:ext uri="{BB962C8B-B14F-4D97-AF65-F5344CB8AC3E}">
        <p14:creationId xmlns:p14="http://schemas.microsoft.com/office/powerpoint/2010/main" val="1093662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Особенно благоприятно на развитие учащихся с нарушением интеллекта влияют упражнения динамического характера, способствующие преодолению нарушений моторики, формированию координаций движений, ориентировки в пространстве, чувства ритма, ловкости. </a:t>
            </a:r>
          </a:p>
          <a:p>
            <a:endParaRPr lang="ru-RU" dirty="0"/>
          </a:p>
        </p:txBody>
      </p:sp>
      <p:sp>
        <p:nvSpPr>
          <p:cNvPr id="4" name="Номер слайда 3"/>
          <p:cNvSpPr>
            <a:spLocks noGrp="1"/>
          </p:cNvSpPr>
          <p:nvPr>
            <p:ph type="sldNum" sz="quarter" idx="10"/>
          </p:nvPr>
        </p:nvSpPr>
        <p:spPr/>
        <p:txBody>
          <a:bodyPr/>
          <a:lstStyle/>
          <a:p>
            <a:fld id="{1AF3B3A5-0651-47F0-81C3-E7CEBE38B59C}" type="slidenum">
              <a:rPr lang="ru-RU" smtClean="0"/>
              <a:t>23</a:t>
            </a:fld>
            <a:endParaRPr lang="ru-RU"/>
          </a:p>
        </p:txBody>
      </p:sp>
    </p:spTree>
    <p:extLst>
      <p:ext uri="{BB962C8B-B14F-4D97-AF65-F5344CB8AC3E}">
        <p14:creationId xmlns:p14="http://schemas.microsoft.com/office/powerpoint/2010/main" val="4062398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17.02.2020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17.02.2020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17.02.2020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17.02.2020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17.02.2020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17.02.2020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17.02.2020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garant.ru/products/ipo/prime/doc/70760670/"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8.jpg"/></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0.jpg"/></Relationships>
</file>

<file path=ppt/slides/_rels/slide3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3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51.jpeg"/><Relationship Id="rId5" Type="http://schemas.openxmlformats.org/officeDocument/2006/relationships/image" Target="../media/image50.jpg"/><Relationship Id="rId4" Type="http://schemas.openxmlformats.org/officeDocument/2006/relationships/image" Target="../media/image49.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440160"/>
          </a:xfrm>
        </p:spPr>
        <p:txBody>
          <a:bodyPr>
            <a:noAutofit/>
          </a:bodyPr>
          <a:lstStyle/>
          <a:p>
            <a:r>
              <a:rPr lang="ru-RU" sz="3200" dirty="0" smtClean="0">
                <a:latin typeface="Times New Roman" pitchFamily="18" charset="0"/>
                <a:cs typeface="Times New Roman" pitchFamily="18" charset="0"/>
              </a:rPr>
              <a:t>«</a:t>
            </a:r>
            <a:r>
              <a:rPr lang="ru-RU" sz="3200" dirty="0">
                <a:latin typeface="Times New Roman" pitchFamily="18" charset="0"/>
                <a:cs typeface="Times New Roman" pitchFamily="18" charset="0"/>
              </a:rPr>
              <a:t>Особенности </a:t>
            </a:r>
            <a:r>
              <a:rPr lang="ru-RU" sz="3200" dirty="0" smtClean="0">
                <a:latin typeface="Times New Roman" pitchFamily="18" charset="0"/>
                <a:cs typeface="Times New Roman" pitchFamily="18" charset="0"/>
              </a:rPr>
              <a:t>организации </a:t>
            </a:r>
            <a:r>
              <a:rPr lang="ru-RU" sz="3200" dirty="0">
                <a:latin typeface="Times New Roman" pitchFamily="18" charset="0"/>
                <a:cs typeface="Times New Roman" pitchFamily="18" charset="0"/>
              </a:rPr>
              <a:t>адаптивной физической культуры с детьми с нарушениями интеллекта» </a:t>
            </a:r>
          </a:p>
        </p:txBody>
      </p:sp>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99732" y="1916113"/>
            <a:ext cx="5344535" cy="4608512"/>
          </a:xfrm>
        </p:spPr>
      </p:pic>
    </p:spTree>
    <p:extLst>
      <p:ext uri="{BB962C8B-B14F-4D97-AF65-F5344CB8AC3E}">
        <p14:creationId xmlns:p14="http://schemas.microsoft.com/office/powerpoint/2010/main" val="8992303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Коррекционные игры</a:t>
            </a:r>
            <a:endParaRPr lang="ru-RU" dirty="0">
              <a:latin typeface="Times New Roman" pitchFamily="18" charset="0"/>
              <a:cs typeface="Times New Roman" pitchFamily="18" charset="0"/>
            </a:endParaRPr>
          </a:p>
        </p:txBody>
      </p:sp>
      <p:pic>
        <p:nvPicPr>
          <p:cNvPr id="5" name="Объект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23728" y="1556792"/>
            <a:ext cx="4896544" cy="4997152"/>
          </a:xfrm>
        </p:spPr>
      </p:pic>
    </p:spTree>
    <p:extLst>
      <p:ext uri="{BB962C8B-B14F-4D97-AF65-F5344CB8AC3E}">
        <p14:creationId xmlns:p14="http://schemas.microsoft.com/office/powerpoint/2010/main" val="24414779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4000" dirty="0" smtClean="0">
                <a:latin typeface="Times New Roman" pitchFamily="18" charset="0"/>
                <a:cs typeface="Times New Roman" pitchFamily="18" charset="0"/>
              </a:rPr>
              <a:t>УРОК АФК</a:t>
            </a:r>
            <a:endParaRPr lang="ru-RU" sz="4000" dirty="0">
              <a:latin typeface="Times New Roman" pitchFamily="18" charset="0"/>
              <a:cs typeface="Times New Roman" pitchFamily="18" charset="0"/>
            </a:endParaRPr>
          </a:p>
        </p:txBody>
      </p:sp>
      <p:sp>
        <p:nvSpPr>
          <p:cNvPr id="3" name="Объект 2"/>
          <p:cNvSpPr>
            <a:spLocks noGrp="1"/>
          </p:cNvSpPr>
          <p:nvPr>
            <p:ph idx="1"/>
          </p:nvPr>
        </p:nvSpPr>
        <p:spPr>
          <a:xfrm>
            <a:off x="457200" y="980728"/>
            <a:ext cx="8229600" cy="5145435"/>
          </a:xfrm>
        </p:spPr>
        <p:txBody>
          <a:bodyPr/>
          <a:lstStyle/>
          <a:p>
            <a:r>
              <a:rPr lang="ru-RU" dirty="0" smtClean="0">
                <a:latin typeface="Times New Roman" pitchFamily="18" charset="0"/>
                <a:cs typeface="Times New Roman" pitchFamily="18" charset="0"/>
              </a:rPr>
              <a:t>Подготовительная часть урока</a:t>
            </a:r>
            <a:r>
              <a:rPr lang="ru-RU" dirty="0" smtClean="0"/>
              <a:t>:</a:t>
            </a:r>
            <a:endParaRPr lang="ru-RU" dirty="0"/>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2048" y="1484784"/>
            <a:ext cx="7139901" cy="5256584"/>
          </a:xfrm>
          <a:prstGeom prst="rect">
            <a:avLst/>
          </a:prstGeom>
        </p:spPr>
      </p:pic>
    </p:spTree>
    <p:extLst>
      <p:ext uri="{BB962C8B-B14F-4D97-AF65-F5344CB8AC3E}">
        <p14:creationId xmlns:p14="http://schemas.microsoft.com/office/powerpoint/2010/main" val="35807431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dirty="0" smtClean="0">
                <a:latin typeface="Times New Roman" pitchFamily="18" charset="0"/>
                <a:cs typeface="Times New Roman" pitchFamily="18" charset="0"/>
              </a:rPr>
              <a:t>Подготовительная часть урока</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построения и перестроения</a:t>
            </a:r>
            <a:endParaRPr lang="ru-RU" sz="3600"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59721" y="1600200"/>
            <a:ext cx="5824558" cy="4525963"/>
          </a:xfrm>
        </p:spPr>
      </p:pic>
    </p:spTree>
    <p:extLst>
      <p:ext uri="{BB962C8B-B14F-4D97-AF65-F5344CB8AC3E}">
        <p14:creationId xmlns:p14="http://schemas.microsoft.com/office/powerpoint/2010/main" val="32907896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Подготовительная часть урока</a:t>
            </a:r>
            <a:endParaRPr lang="ru-RU"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67744" y="1340768"/>
            <a:ext cx="4824536" cy="5184576"/>
          </a:xfrm>
        </p:spPr>
      </p:pic>
    </p:spTree>
    <p:extLst>
      <p:ext uri="{BB962C8B-B14F-4D97-AF65-F5344CB8AC3E}">
        <p14:creationId xmlns:p14="http://schemas.microsoft.com/office/powerpoint/2010/main" val="35779244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79169" y="1052736"/>
            <a:ext cx="5385661" cy="5544616"/>
          </a:xfrm>
          <a:prstGeom prst="rect">
            <a:avLst/>
          </a:prstGeom>
        </p:spPr>
      </p:pic>
    </p:spTree>
    <p:extLst>
      <p:ext uri="{BB962C8B-B14F-4D97-AF65-F5344CB8AC3E}">
        <p14:creationId xmlns:p14="http://schemas.microsoft.com/office/powerpoint/2010/main" val="15834207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dirty="0" smtClean="0">
                <a:latin typeface="Times New Roman" pitchFamily="18" charset="0"/>
                <a:cs typeface="Times New Roman" pitchFamily="18" charset="0"/>
              </a:rPr>
              <a:t>Основная часть урока</a:t>
            </a:r>
            <a:endParaRPr lang="ru-RU"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7704" y="908720"/>
            <a:ext cx="4968552" cy="5616624"/>
          </a:xfrm>
        </p:spPr>
      </p:pic>
    </p:spTree>
    <p:extLst>
      <p:ext uri="{BB962C8B-B14F-4D97-AF65-F5344CB8AC3E}">
        <p14:creationId xmlns:p14="http://schemas.microsoft.com/office/powerpoint/2010/main" val="40091564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9878" y="476672"/>
            <a:ext cx="6944244" cy="6381328"/>
          </a:xfrm>
          <a:prstGeom prst="rect">
            <a:avLst/>
          </a:prstGeom>
        </p:spPr>
      </p:pic>
    </p:spTree>
    <p:extLst>
      <p:ext uri="{BB962C8B-B14F-4D97-AF65-F5344CB8AC3E}">
        <p14:creationId xmlns:p14="http://schemas.microsoft.com/office/powerpoint/2010/main" val="18528147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9859" y="332656"/>
            <a:ext cx="7004281" cy="6525344"/>
          </a:xfrm>
          <a:prstGeom prst="rect">
            <a:avLst/>
          </a:prstGeom>
        </p:spPr>
      </p:pic>
    </p:spTree>
    <p:extLst>
      <p:ext uri="{BB962C8B-B14F-4D97-AF65-F5344CB8AC3E}">
        <p14:creationId xmlns:p14="http://schemas.microsoft.com/office/powerpoint/2010/main" val="24486734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Tree>
    <p:extLst>
      <p:ext uri="{BB962C8B-B14F-4D97-AF65-F5344CB8AC3E}">
        <p14:creationId xmlns:p14="http://schemas.microsoft.com/office/powerpoint/2010/main" val="14455457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dirty="0" smtClean="0">
                <a:latin typeface="Times New Roman" pitchFamily="18" charset="0"/>
                <a:cs typeface="Times New Roman" pitchFamily="18" charset="0"/>
              </a:rPr>
              <a:t>УРОК АФК</a:t>
            </a:r>
            <a:endParaRPr lang="ru-RU" dirty="0">
              <a:latin typeface="Times New Roman" pitchFamily="18" charset="0"/>
              <a:cs typeface="Times New Roman" pitchFamily="18" charset="0"/>
            </a:endParaRPr>
          </a:p>
        </p:txBody>
      </p:sp>
      <p:sp>
        <p:nvSpPr>
          <p:cNvPr id="3" name="Объект 2"/>
          <p:cNvSpPr>
            <a:spLocks noGrp="1"/>
          </p:cNvSpPr>
          <p:nvPr>
            <p:ph idx="1"/>
          </p:nvPr>
        </p:nvSpPr>
        <p:spPr>
          <a:xfrm>
            <a:off x="457200" y="836712"/>
            <a:ext cx="8229600" cy="5289451"/>
          </a:xfrm>
        </p:spPr>
        <p:txBody>
          <a:bodyPr>
            <a:normAutofit/>
          </a:bodyPr>
          <a:lstStyle/>
          <a:p>
            <a:r>
              <a:rPr lang="ru-RU" sz="2400" dirty="0" smtClean="0">
                <a:latin typeface="Times New Roman" pitchFamily="18" charset="0"/>
                <a:cs typeface="Times New Roman" pitchFamily="18" charset="0"/>
              </a:rPr>
              <a:t>заключительная часть: профилактика плоскостопия</a:t>
            </a:r>
            <a:endParaRPr lang="ru-RU" sz="2400" dirty="0">
              <a:latin typeface="Times New Roman" pitchFamily="18" charset="0"/>
              <a:cs typeface="Times New Roman"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1484784"/>
            <a:ext cx="8280920" cy="4824536"/>
          </a:xfrm>
          <a:prstGeom prst="rect">
            <a:avLst/>
          </a:prstGeom>
        </p:spPr>
      </p:pic>
    </p:spTree>
    <p:extLst>
      <p:ext uri="{BB962C8B-B14F-4D97-AF65-F5344CB8AC3E}">
        <p14:creationId xmlns:p14="http://schemas.microsoft.com/office/powerpoint/2010/main" val="29023065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31640" y="197346"/>
            <a:ext cx="6480720" cy="5632311"/>
          </a:xfrm>
          <a:prstGeom prst="rect">
            <a:avLst/>
          </a:prstGeom>
        </p:spPr>
        <p:txBody>
          <a:bodyPr wrap="square">
            <a:spAutoFit/>
          </a:bodyPr>
          <a:lstStyle/>
          <a:p>
            <a:pPr lvl="0"/>
            <a:r>
              <a:rPr lang="ru-RU" sz="2000" b="1" dirty="0">
                <a:latin typeface="Times New Roman" pitchFamily="18" charset="0"/>
                <a:cs typeface="Times New Roman" pitchFamily="18" charset="0"/>
              </a:rPr>
              <a:t>Согласно  ФГОС</a:t>
            </a:r>
            <a:endParaRPr lang="ru-RU" sz="2000" dirty="0">
              <a:latin typeface="Times New Roman" pitchFamily="18" charset="0"/>
              <a:cs typeface="Times New Roman" pitchFamily="18" charset="0"/>
            </a:endParaRPr>
          </a:p>
          <a:p>
            <a:pPr lvl="0"/>
            <a:r>
              <a:rPr lang="ru-RU" sz="2000" b="1" dirty="0">
                <a:latin typeface="Times New Roman" pitchFamily="18" charset="0"/>
                <a:cs typeface="Times New Roman" pitchFamily="18" charset="0"/>
              </a:rPr>
              <a:t> Федеральный государственный образовательный стандарт</a:t>
            </a:r>
            <a:br>
              <a:rPr lang="ru-RU" sz="2000" b="1" dirty="0">
                <a:latin typeface="Times New Roman" pitchFamily="18" charset="0"/>
                <a:cs typeface="Times New Roman" pitchFamily="18" charset="0"/>
              </a:rPr>
            </a:br>
            <a:r>
              <a:rPr lang="ru-RU" sz="2000" b="1" dirty="0">
                <a:latin typeface="Times New Roman" pitchFamily="18" charset="0"/>
                <a:cs typeface="Times New Roman" pitchFamily="18" charset="0"/>
              </a:rPr>
              <a:t>образования обучающихся с интеллектуальными нарушениями</a:t>
            </a:r>
            <a:br>
              <a:rPr lang="ru-RU" sz="2000" b="1" dirty="0">
                <a:latin typeface="Times New Roman" pitchFamily="18" charset="0"/>
                <a:cs typeface="Times New Roman" pitchFamily="18" charset="0"/>
              </a:rPr>
            </a:br>
            <a:r>
              <a:rPr lang="ru-RU" sz="2000" b="1" dirty="0">
                <a:latin typeface="Times New Roman" pitchFamily="18" charset="0"/>
                <a:cs typeface="Times New Roman" pitchFamily="18" charset="0"/>
              </a:rPr>
              <a:t>(утв. </a:t>
            </a:r>
            <a:r>
              <a:rPr lang="ru-RU" sz="2000" b="1" u="sng" dirty="0">
                <a:latin typeface="Times New Roman" pitchFamily="18" charset="0"/>
                <a:cs typeface="Times New Roman" pitchFamily="18" charset="0"/>
                <a:hlinkClick r:id="rId2"/>
              </a:rPr>
              <a:t>приказом</a:t>
            </a:r>
            <a:r>
              <a:rPr lang="ru-RU" sz="2000" b="1" dirty="0">
                <a:latin typeface="Times New Roman" pitchFamily="18" charset="0"/>
                <a:cs typeface="Times New Roman" pitchFamily="18" charset="0"/>
              </a:rPr>
              <a:t> Министерства образования и науки РФ от 19 декабря 2014 г. № 1599)</a:t>
            </a:r>
            <a:endParaRPr lang="ru-RU" sz="2000" dirty="0">
              <a:latin typeface="Times New Roman" pitchFamily="18" charset="0"/>
              <a:cs typeface="Times New Roman" pitchFamily="18" charset="0"/>
            </a:endParaRPr>
          </a:p>
          <a:p>
            <a:pPr lvl="0"/>
            <a:r>
              <a:rPr lang="ru-RU" sz="2000" dirty="0">
                <a:latin typeface="Times New Roman" pitchFamily="18" charset="0"/>
                <a:cs typeface="Times New Roman" pitchFamily="18" charset="0"/>
              </a:rPr>
              <a:t>Адаптивная рабочая программа по физической культуре составлена на основе программы для 1-4 классов специальных (коррекционных) учреждений для обучающихся с интеллектуальными нарушениями,  под редакцией кандидата психологических наук, профессора И.М. </a:t>
            </a:r>
            <a:r>
              <a:rPr lang="ru-RU" sz="2000" dirty="0" err="1">
                <a:latin typeface="Times New Roman" pitchFamily="18" charset="0"/>
                <a:cs typeface="Times New Roman" pitchFamily="18" charset="0"/>
              </a:rPr>
              <a:t>Бгажноковой</a:t>
            </a:r>
            <a:r>
              <a:rPr lang="ru-RU" sz="2000" dirty="0">
                <a:latin typeface="Times New Roman" pitchFamily="18" charset="0"/>
                <a:cs typeface="Times New Roman" pitchFamily="18" charset="0"/>
              </a:rPr>
              <a:t>.</a:t>
            </a:r>
          </a:p>
          <a:p>
            <a:pPr lvl="0"/>
            <a:r>
              <a:rPr lang="ru-RU" sz="2000" dirty="0">
                <a:latin typeface="Times New Roman" pitchFamily="18" charset="0"/>
                <a:cs typeface="Times New Roman" pitchFamily="18" charset="0"/>
              </a:rPr>
              <a:t>в 1 классе отводится 99 часов из расчёта 3 часа в неделю</a:t>
            </a:r>
          </a:p>
          <a:p>
            <a:pPr lvl="0"/>
            <a:r>
              <a:rPr lang="ru-RU" sz="2000" dirty="0">
                <a:latin typeface="Times New Roman" pitchFamily="18" charset="0"/>
                <a:cs typeface="Times New Roman" pitchFamily="18" charset="0"/>
              </a:rPr>
              <a:t>во 2 классе отводится 102 часов из расчёта 3 часа в неделю</a:t>
            </a:r>
          </a:p>
          <a:p>
            <a:pPr lvl="0"/>
            <a:r>
              <a:rPr lang="ru-RU" sz="2000" dirty="0">
                <a:latin typeface="Times New Roman" pitchFamily="18" charset="0"/>
                <a:cs typeface="Times New Roman" pitchFamily="18" charset="0"/>
              </a:rPr>
              <a:t>в 3 классе отводится 102 часов из расчёта 3 часа в неделю</a:t>
            </a:r>
          </a:p>
          <a:p>
            <a:pPr lvl="0"/>
            <a:r>
              <a:rPr lang="ru-RU" sz="2000" dirty="0">
                <a:latin typeface="Times New Roman" pitchFamily="18" charset="0"/>
                <a:cs typeface="Times New Roman" pitchFamily="18" charset="0"/>
              </a:rPr>
              <a:t>в 4 классе отводится 102 часов из расчёта 3 часа в неделю</a:t>
            </a:r>
          </a:p>
        </p:txBody>
      </p:sp>
    </p:spTree>
    <p:extLst>
      <p:ext uri="{BB962C8B-B14F-4D97-AF65-F5344CB8AC3E}">
        <p14:creationId xmlns:p14="http://schemas.microsoft.com/office/powerpoint/2010/main" val="27398238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167838"/>
            <a:ext cx="9144000" cy="4522323"/>
          </a:xfrm>
          <a:prstGeom prst="rect">
            <a:avLst/>
          </a:prstGeom>
        </p:spPr>
      </p:pic>
    </p:spTree>
    <p:extLst>
      <p:ext uri="{BB962C8B-B14F-4D97-AF65-F5344CB8AC3E}">
        <p14:creationId xmlns:p14="http://schemas.microsoft.com/office/powerpoint/2010/main" val="35240886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008112"/>
          </a:xfrm>
        </p:spPr>
        <p:txBody>
          <a:bodyPr>
            <a:normAutofit fontScale="90000"/>
          </a:bodyPr>
          <a:lstStyle/>
          <a:p>
            <a:r>
              <a:rPr lang="ru-RU" dirty="0">
                <a:latin typeface="Times New Roman" pitchFamily="18" charset="0"/>
                <a:cs typeface="Times New Roman" pitchFamily="18" charset="0"/>
              </a:rPr>
              <a:t>Заключительная </a:t>
            </a:r>
            <a:r>
              <a:rPr lang="ru-RU" dirty="0" smtClean="0">
                <a:latin typeface="Times New Roman" pitchFamily="18" charset="0"/>
                <a:cs typeface="Times New Roman" pitchFamily="18" charset="0"/>
              </a:rPr>
              <a:t>часть урока</a:t>
            </a:r>
            <a:r>
              <a:rPr lang="ru-RU" dirty="0"/>
              <a:t/>
            </a:r>
            <a:br>
              <a:rPr lang="ru-RU" dirty="0"/>
            </a:br>
            <a:endParaRPr lang="ru-RU" dirty="0">
              <a:latin typeface="Times New Roman" pitchFamily="18" charset="0"/>
              <a:cs typeface="Times New Roman" pitchFamily="18" charset="0"/>
            </a:endParaRPr>
          </a:p>
        </p:txBody>
      </p:sp>
      <p:sp>
        <p:nvSpPr>
          <p:cNvPr id="3" name="Объект 2"/>
          <p:cNvSpPr>
            <a:spLocks noGrp="1"/>
          </p:cNvSpPr>
          <p:nvPr>
            <p:ph idx="1"/>
          </p:nvPr>
        </p:nvSpPr>
        <p:spPr>
          <a:xfrm>
            <a:off x="457200" y="980728"/>
            <a:ext cx="8229600" cy="5145435"/>
          </a:xfrm>
        </p:spPr>
        <p:txBody>
          <a:bodyPr/>
          <a:lstStyle/>
          <a:p>
            <a:r>
              <a:rPr lang="ru-RU" dirty="0" smtClean="0">
                <a:latin typeface="Times New Roman" pitchFamily="18" charset="0"/>
                <a:cs typeface="Times New Roman" pitchFamily="18" charset="0"/>
              </a:rPr>
              <a:t>Релаксационные упражнения</a:t>
            </a:r>
            <a:endParaRPr lang="ru-RU" dirty="0">
              <a:latin typeface="Times New Roman" pitchFamily="18" charset="0"/>
              <a:cs typeface="Times New Roman" pitchFamily="18" charset="0"/>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4" y="1874300"/>
            <a:ext cx="8208912" cy="4435020"/>
          </a:xfrm>
          <a:prstGeom prst="rect">
            <a:avLst/>
          </a:prstGeom>
        </p:spPr>
      </p:pic>
    </p:spTree>
    <p:extLst>
      <p:ext uri="{BB962C8B-B14F-4D97-AF65-F5344CB8AC3E}">
        <p14:creationId xmlns:p14="http://schemas.microsoft.com/office/powerpoint/2010/main" val="35419318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332656"/>
            <a:ext cx="7029400" cy="6336704"/>
          </a:xfrm>
          <a:prstGeom prst="rect">
            <a:avLst/>
          </a:prstGeom>
        </p:spPr>
      </p:pic>
    </p:spTree>
    <p:extLst>
      <p:ext uri="{BB962C8B-B14F-4D97-AF65-F5344CB8AC3E}">
        <p14:creationId xmlns:p14="http://schemas.microsoft.com/office/powerpoint/2010/main" val="10402844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rmAutofit fontScale="90000"/>
          </a:bodyPr>
          <a:lstStyle/>
          <a:p>
            <a:r>
              <a:rPr lang="ru-RU" sz="2800" dirty="0" smtClean="0">
                <a:latin typeface="Times New Roman" pitchFamily="18" charset="0"/>
                <a:cs typeface="Times New Roman" pitchFamily="18" charset="0"/>
              </a:rPr>
              <a:t>Упражнения выполняемые в динамике:</a:t>
            </a:r>
            <a:endParaRPr lang="ru-RU" sz="2800"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2" y="1340768"/>
            <a:ext cx="3967162" cy="5400600"/>
          </a:xfr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1960" y="1340768"/>
            <a:ext cx="4783460" cy="5328592"/>
          </a:xfrm>
          <a:prstGeom prst="rect">
            <a:avLst/>
          </a:prstGeom>
        </p:spPr>
      </p:pic>
    </p:spTree>
    <p:extLst>
      <p:ext uri="{BB962C8B-B14F-4D97-AF65-F5344CB8AC3E}">
        <p14:creationId xmlns:p14="http://schemas.microsoft.com/office/powerpoint/2010/main" val="42686444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dirty="0" smtClean="0">
                <a:latin typeface="Times New Roman" pitchFamily="18" charset="0"/>
                <a:cs typeface="Times New Roman" pitchFamily="18" charset="0"/>
              </a:rPr>
              <a:t>Виды упражнений на уроке АФК</a:t>
            </a:r>
            <a:endParaRPr lang="ru-RU"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7504" y="908720"/>
            <a:ext cx="4585072" cy="5833392"/>
          </a:xfr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071" y="1052736"/>
            <a:ext cx="3600401" cy="5616624"/>
          </a:xfrm>
          <a:prstGeom prst="rect">
            <a:avLst/>
          </a:prstGeom>
        </p:spPr>
      </p:pic>
    </p:spTree>
    <p:extLst>
      <p:ext uri="{BB962C8B-B14F-4D97-AF65-F5344CB8AC3E}">
        <p14:creationId xmlns:p14="http://schemas.microsoft.com/office/powerpoint/2010/main" val="36562452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3200" dirty="0" smtClean="0">
                <a:latin typeface="Times New Roman" pitchFamily="18" charset="0"/>
                <a:cs typeface="Times New Roman" pitchFamily="18" charset="0"/>
              </a:rPr>
              <a:t>Виды упражнений на уроках</a:t>
            </a:r>
            <a:endParaRPr lang="ru-RU" sz="3200"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55776" y="1052736"/>
            <a:ext cx="4104456" cy="5544616"/>
          </a:xfrm>
        </p:spPr>
      </p:pic>
    </p:spTree>
    <p:extLst>
      <p:ext uri="{BB962C8B-B14F-4D97-AF65-F5344CB8AC3E}">
        <p14:creationId xmlns:p14="http://schemas.microsoft.com/office/powerpoint/2010/main" val="16271115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latin typeface="Times New Roman" pitchFamily="18" charset="0"/>
                <a:cs typeface="Times New Roman" pitchFamily="18" charset="0"/>
              </a:rPr>
              <a:t>Виды упражнений на уроке АФК</a:t>
            </a:r>
            <a:endParaRPr lang="ru-RU"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59086" y="1600200"/>
            <a:ext cx="5625827" cy="4525963"/>
          </a:xfrm>
        </p:spPr>
      </p:pic>
    </p:spTree>
    <p:extLst>
      <p:ext uri="{BB962C8B-B14F-4D97-AF65-F5344CB8AC3E}">
        <p14:creationId xmlns:p14="http://schemas.microsoft.com/office/powerpoint/2010/main" val="7526018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latin typeface="Times New Roman" pitchFamily="18" charset="0"/>
                <a:cs typeface="Times New Roman" pitchFamily="18" charset="0"/>
              </a:rPr>
              <a:t>Виды упражнений на уроке АФК</a:t>
            </a:r>
            <a:endParaRPr lang="ru-RU" dirty="0"/>
          </a:p>
        </p:txBody>
      </p:sp>
      <p:pic>
        <p:nvPicPr>
          <p:cNvPr id="6" name="Объект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7504" y="1556792"/>
            <a:ext cx="4464496" cy="5141168"/>
          </a:xfrm>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8024" y="1556792"/>
            <a:ext cx="4153285" cy="5229200"/>
          </a:xfrm>
          <a:prstGeom prst="rect">
            <a:avLst/>
          </a:prstGeom>
        </p:spPr>
      </p:pic>
    </p:spTree>
    <p:extLst>
      <p:ext uri="{BB962C8B-B14F-4D97-AF65-F5344CB8AC3E}">
        <p14:creationId xmlns:p14="http://schemas.microsoft.com/office/powerpoint/2010/main" val="2927149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rmAutofit fontScale="90000"/>
          </a:bodyPr>
          <a:lstStyle/>
          <a:p>
            <a:r>
              <a:rPr lang="ru-RU" sz="2400" dirty="0" smtClean="0">
                <a:latin typeface="Times New Roman" pitchFamily="18" charset="0"/>
                <a:cs typeface="Times New Roman" pitchFamily="18" charset="0"/>
              </a:rPr>
              <a:t>Упражнения для осанки</a:t>
            </a:r>
            <a:endParaRPr lang="ru-RU" sz="2400" dirty="0">
              <a:latin typeface="Times New Roman" pitchFamily="18" charset="0"/>
              <a:cs typeface="Times New Roman" pitchFamily="18" charset="0"/>
            </a:endParaRPr>
          </a:p>
        </p:txBody>
      </p:sp>
      <p:pic>
        <p:nvPicPr>
          <p:cNvPr id="5" name="Объект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127894" y="1125538"/>
            <a:ext cx="2697212" cy="5000625"/>
          </a:xfrm>
        </p:spPr>
      </p:pic>
      <p:pic>
        <p:nvPicPr>
          <p:cNvPr id="6" name="Объект 5"/>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792266" y="1125538"/>
            <a:ext cx="3750468" cy="5000625"/>
          </a:xfrm>
        </p:spPr>
      </p:pic>
    </p:spTree>
    <p:extLst>
      <p:ext uri="{BB962C8B-B14F-4D97-AF65-F5344CB8AC3E}">
        <p14:creationId xmlns:p14="http://schemas.microsoft.com/office/powerpoint/2010/main" val="33251700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rmAutofit/>
          </a:bodyPr>
          <a:lstStyle/>
          <a:p>
            <a:r>
              <a:rPr lang="ru-RU" sz="2400" dirty="0" smtClean="0">
                <a:latin typeface="Times New Roman" pitchFamily="18" charset="0"/>
                <a:cs typeface="Times New Roman" pitchFamily="18" charset="0"/>
              </a:rPr>
              <a:t>Уроки АФК в классах со мешанными диагнозами детей</a:t>
            </a:r>
            <a:endParaRPr lang="ru-RU" sz="2400"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7505" y="1497012"/>
            <a:ext cx="2952328" cy="5360988"/>
          </a:xfr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3848" y="764704"/>
            <a:ext cx="5940152" cy="3168352"/>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75832" y="3803051"/>
            <a:ext cx="2898092" cy="3054949"/>
          </a:xfrm>
          <a:prstGeom prst="rect">
            <a:avLst/>
          </a:prstGeom>
        </p:spPr>
      </p:pic>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2324" y="3803051"/>
            <a:ext cx="2970076" cy="3054949"/>
          </a:xfrm>
          <a:prstGeom prst="rect">
            <a:avLst/>
          </a:prstGeom>
        </p:spPr>
      </p:pic>
    </p:spTree>
    <p:extLst>
      <p:ext uri="{BB962C8B-B14F-4D97-AF65-F5344CB8AC3E}">
        <p14:creationId xmlns:p14="http://schemas.microsoft.com/office/powerpoint/2010/main" val="2554876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lstStyle/>
          <a:p>
            <a:r>
              <a:rPr lang="ru-RU" b="1" dirty="0">
                <a:latin typeface="Times New Roman" pitchFamily="18" charset="0"/>
                <a:cs typeface="Times New Roman" pitchFamily="18" charset="0"/>
              </a:rPr>
              <a:t>Цели программы:</a:t>
            </a:r>
            <a:endParaRPr lang="ru-RU" dirty="0">
              <a:latin typeface="Times New Roman" pitchFamily="18" charset="0"/>
              <a:cs typeface="Times New Roman" pitchFamily="18" charset="0"/>
            </a:endParaRPr>
          </a:p>
        </p:txBody>
      </p:sp>
      <p:sp>
        <p:nvSpPr>
          <p:cNvPr id="3" name="Объект 2"/>
          <p:cNvSpPr>
            <a:spLocks noGrp="1"/>
          </p:cNvSpPr>
          <p:nvPr>
            <p:ph idx="1"/>
          </p:nvPr>
        </p:nvSpPr>
        <p:spPr>
          <a:xfrm>
            <a:off x="457200" y="1196752"/>
            <a:ext cx="8229600" cy="4929411"/>
          </a:xfrm>
        </p:spPr>
        <p:txBody>
          <a:bodyPr/>
          <a:lstStyle/>
          <a:p>
            <a:r>
              <a:rPr lang="ru-RU" sz="2000" dirty="0">
                <a:latin typeface="Times New Roman" pitchFamily="18" charset="0"/>
                <a:cs typeface="Times New Roman" pitchFamily="18" charset="0"/>
              </a:rPr>
              <a:t>создать комфортные коррекционно-развивающие условия для школьников, способствующие коррекции и развитию познавательных процессов и личностных особенностей учащихся.</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8614" y="2276872"/>
            <a:ext cx="3966772" cy="4581128"/>
          </a:xfrm>
          <a:prstGeom prst="rect">
            <a:avLst/>
          </a:prstGeom>
        </p:spPr>
      </p:pic>
    </p:spTree>
    <p:extLst>
      <p:ext uri="{BB962C8B-B14F-4D97-AF65-F5344CB8AC3E}">
        <p14:creationId xmlns:p14="http://schemas.microsoft.com/office/powerpoint/2010/main" val="4430914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46050"/>
          </a:xfrm>
        </p:spPr>
        <p:txBody>
          <a:bodyPr>
            <a:normAutofit fontScale="90000"/>
          </a:bodyPr>
          <a:lstStyle/>
          <a:p>
            <a:r>
              <a:rPr lang="ru-RU" sz="2800" dirty="0" smtClean="0">
                <a:latin typeface="Times New Roman" pitchFamily="18" charset="0"/>
                <a:cs typeface="Times New Roman" pitchFamily="18" charset="0"/>
              </a:rPr>
              <a:t>Меж- предметные связи на уроках АФК</a:t>
            </a:r>
            <a:endParaRPr lang="ru-RU" sz="2800"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980728"/>
            <a:ext cx="4067944" cy="5877272"/>
          </a:xfr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9952" y="980728"/>
            <a:ext cx="4655604" cy="5877272"/>
          </a:xfrm>
          <a:prstGeom prst="rect">
            <a:avLst/>
          </a:prstGeom>
        </p:spPr>
      </p:pic>
    </p:spTree>
    <p:extLst>
      <p:ext uri="{BB962C8B-B14F-4D97-AF65-F5344CB8AC3E}">
        <p14:creationId xmlns:p14="http://schemas.microsoft.com/office/powerpoint/2010/main" val="29170426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2047" y="260648"/>
            <a:ext cx="8229600" cy="562074"/>
          </a:xfrm>
        </p:spPr>
        <p:txBody>
          <a:bodyPr>
            <a:noAutofit/>
          </a:bodyPr>
          <a:lstStyle/>
          <a:p>
            <a:r>
              <a:rPr lang="ru-RU" sz="3200" dirty="0" err="1" smtClean="0">
                <a:latin typeface="Times New Roman" pitchFamily="18" charset="0"/>
                <a:cs typeface="Times New Roman" pitchFamily="18" charset="0"/>
              </a:rPr>
              <a:t>Межпредметные</a:t>
            </a:r>
            <a:r>
              <a:rPr lang="ru-RU" sz="3200" dirty="0" smtClean="0">
                <a:latin typeface="Times New Roman" pitchFamily="18" charset="0"/>
                <a:cs typeface="Times New Roman" pitchFamily="18" charset="0"/>
              </a:rPr>
              <a:t> </a:t>
            </a:r>
            <a:r>
              <a:rPr lang="ru-RU" sz="3200" dirty="0">
                <a:latin typeface="Times New Roman" pitchFamily="18" charset="0"/>
                <a:cs typeface="Times New Roman" pitchFamily="18" charset="0"/>
              </a:rPr>
              <a:t>связи на уроках АФК</a:t>
            </a:r>
            <a:endParaRPr lang="ru-RU" sz="3200" dirty="0"/>
          </a:p>
        </p:txBody>
      </p:sp>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39552" y="836713"/>
            <a:ext cx="3805237" cy="6021287"/>
          </a:xfrm>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6847" y="853613"/>
            <a:ext cx="3121497" cy="5949280"/>
          </a:xfrm>
          <a:prstGeom prst="rect">
            <a:avLst/>
          </a:prstGeom>
        </p:spPr>
      </p:pic>
    </p:spTree>
    <p:extLst>
      <p:ext uri="{BB962C8B-B14F-4D97-AF65-F5344CB8AC3E}">
        <p14:creationId xmlns:p14="http://schemas.microsoft.com/office/powerpoint/2010/main" val="528362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1505" y="188640"/>
            <a:ext cx="8229600" cy="864096"/>
          </a:xfrm>
        </p:spPr>
        <p:txBody>
          <a:bodyPr>
            <a:noAutofit/>
          </a:bodyPr>
          <a:lstStyle/>
          <a:p>
            <a:r>
              <a:rPr lang="ru-RU" sz="2400" dirty="0" err="1" smtClean="0">
                <a:latin typeface="Times New Roman" pitchFamily="18" charset="0"/>
                <a:cs typeface="Times New Roman" pitchFamily="18" charset="0"/>
              </a:rPr>
              <a:t>Межпредметные</a:t>
            </a:r>
            <a:r>
              <a:rPr lang="ru-RU" sz="2400" dirty="0" smtClean="0">
                <a:latin typeface="Times New Roman" pitchFamily="18" charset="0"/>
                <a:cs typeface="Times New Roman" pitchFamily="18" charset="0"/>
              </a:rPr>
              <a:t> связи.</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Игры на развитие пространственных ориентиров</a:t>
            </a:r>
            <a:endParaRPr lang="ru-RU" sz="2400"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1268760"/>
            <a:ext cx="3744416" cy="5472608"/>
          </a:xfr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953" y="1268760"/>
            <a:ext cx="4771152" cy="5589240"/>
          </a:xfrm>
          <a:prstGeom prst="rect">
            <a:avLst/>
          </a:prstGeom>
        </p:spPr>
      </p:pic>
    </p:spTree>
    <p:extLst>
      <p:ext uri="{BB962C8B-B14F-4D97-AF65-F5344CB8AC3E}">
        <p14:creationId xmlns:p14="http://schemas.microsoft.com/office/powerpoint/2010/main" val="2811074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720080"/>
          </a:xfrm>
        </p:spPr>
        <p:txBody>
          <a:bodyPr>
            <a:noAutofit/>
          </a:bodyPr>
          <a:lstStyle/>
          <a:p>
            <a:r>
              <a:rPr lang="ru-RU" sz="2800" dirty="0" smtClean="0">
                <a:latin typeface="Times New Roman" pitchFamily="18" charset="0"/>
                <a:cs typeface="Times New Roman" pitchFamily="18" charset="0"/>
              </a:rPr>
              <a:t>Применение нестандартного инвентаря на уроках АФК</a:t>
            </a:r>
            <a:endParaRPr lang="ru-RU" sz="2800"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9712" y="908720"/>
            <a:ext cx="5040560" cy="5832648"/>
          </a:xfrm>
        </p:spPr>
      </p:pic>
    </p:spTree>
    <p:extLst>
      <p:ext uri="{BB962C8B-B14F-4D97-AF65-F5344CB8AC3E}">
        <p14:creationId xmlns:p14="http://schemas.microsoft.com/office/powerpoint/2010/main" val="17830255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504056"/>
          </a:xfrm>
        </p:spPr>
        <p:txBody>
          <a:bodyPr>
            <a:normAutofit fontScale="90000"/>
          </a:bodyPr>
          <a:lstStyle/>
          <a:p>
            <a:r>
              <a:rPr lang="ru-RU" sz="4000" dirty="0" smtClean="0">
                <a:latin typeface="Times New Roman" pitchFamily="18" charset="0"/>
                <a:cs typeface="Times New Roman" pitchFamily="18" charset="0"/>
              </a:rPr>
              <a:t>Дни здоровья</a:t>
            </a:r>
            <a:endParaRPr lang="ru-RU" sz="4000"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63688" y="692696"/>
            <a:ext cx="5616624" cy="6165304"/>
          </a:xfrm>
        </p:spPr>
      </p:pic>
    </p:spTree>
    <p:extLst>
      <p:ext uri="{BB962C8B-B14F-4D97-AF65-F5344CB8AC3E}">
        <p14:creationId xmlns:p14="http://schemas.microsoft.com/office/powerpoint/2010/main" val="3817217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576064"/>
          </a:xfrm>
        </p:spPr>
        <p:txBody>
          <a:bodyPr>
            <a:normAutofit fontScale="90000"/>
          </a:bodyPr>
          <a:lstStyle/>
          <a:p>
            <a:r>
              <a:rPr lang="ru-RU" sz="3600" dirty="0" smtClean="0">
                <a:latin typeface="Times New Roman" pitchFamily="18" charset="0"/>
                <a:cs typeface="Times New Roman" pitchFamily="18" charset="0"/>
              </a:rPr>
              <a:t>Участие в соревнованиях</a:t>
            </a:r>
            <a:endParaRPr lang="ru-RU" sz="3600"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63688" y="764704"/>
            <a:ext cx="5112568" cy="5976664"/>
          </a:xfrm>
        </p:spPr>
      </p:pic>
    </p:spTree>
    <p:extLst>
      <p:ext uri="{BB962C8B-B14F-4D97-AF65-F5344CB8AC3E}">
        <p14:creationId xmlns:p14="http://schemas.microsoft.com/office/powerpoint/2010/main" val="3756497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Autofit/>
          </a:bodyPr>
          <a:lstStyle/>
          <a:p>
            <a:r>
              <a:rPr lang="ru-RU" sz="3600" dirty="0" smtClean="0">
                <a:latin typeface="Times New Roman" pitchFamily="18" charset="0"/>
                <a:cs typeface="Times New Roman" pitchFamily="18" charset="0"/>
              </a:rPr>
              <a:t>Наши достижения</a:t>
            </a:r>
            <a:endParaRPr lang="ru-RU" sz="3600" dirty="0">
              <a:latin typeface="Times New Roman" pitchFamily="18" charset="0"/>
              <a:cs typeface="Times New Roman" pitchFamily="18" charset="0"/>
            </a:endParaRPr>
          </a:p>
        </p:txBody>
      </p:sp>
      <p:pic>
        <p:nvPicPr>
          <p:cNvPr id="7" name="Объект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6254" y="908720"/>
            <a:ext cx="4905503" cy="6048672"/>
          </a:xfrm>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0032" y="925187"/>
            <a:ext cx="4104456" cy="6048672"/>
          </a:xfrm>
          <a:prstGeom prst="rect">
            <a:avLst/>
          </a:prstGeom>
        </p:spPr>
      </p:pic>
    </p:spTree>
    <p:extLst>
      <p:ext uri="{BB962C8B-B14F-4D97-AF65-F5344CB8AC3E}">
        <p14:creationId xmlns:p14="http://schemas.microsoft.com/office/powerpoint/2010/main" val="19439951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792088"/>
          </a:xfrm>
        </p:spPr>
        <p:txBody>
          <a:bodyPr/>
          <a:lstStyle/>
          <a:p>
            <a:r>
              <a:rPr lang="ru-RU" dirty="0" smtClean="0">
                <a:latin typeface="Times New Roman" pitchFamily="18" charset="0"/>
                <a:cs typeface="Times New Roman" pitchFamily="18" charset="0"/>
              </a:rPr>
              <a:t>Наши достижения</a:t>
            </a:r>
            <a:endParaRPr lang="ru-RU" dirty="0">
              <a:latin typeface="Times New Roman" pitchFamily="18" charset="0"/>
              <a:cs typeface="Times New Roman" pitchFamily="18" charset="0"/>
            </a:endParaRPr>
          </a:p>
        </p:txBody>
      </p:sp>
      <p:pic>
        <p:nvPicPr>
          <p:cNvPr id="7" name="Объект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355976" y="4489346"/>
            <a:ext cx="2177988" cy="2476500"/>
          </a:xfrm>
        </p:spPr>
      </p:pic>
      <p:pic>
        <p:nvPicPr>
          <p:cNvPr id="8" name="Объект 7"/>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323528" y="1196753"/>
            <a:ext cx="3771281" cy="5852694"/>
          </a:xfrm>
        </p:spPr>
      </p:pic>
      <p:pic>
        <p:nvPicPr>
          <p:cNvPr id="9" name="Рисунок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2240" y="4509120"/>
            <a:ext cx="2051720" cy="2619375"/>
          </a:xfrm>
          <a:prstGeom prst="rect">
            <a:avLst/>
          </a:prstGeom>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95936" y="1196752"/>
            <a:ext cx="4788024" cy="3233319"/>
          </a:xfrm>
          <a:prstGeom prst="rect">
            <a:avLst/>
          </a:prstGeom>
        </p:spPr>
      </p:pic>
    </p:spTree>
    <p:extLst>
      <p:ext uri="{BB962C8B-B14F-4D97-AF65-F5344CB8AC3E}">
        <p14:creationId xmlns:p14="http://schemas.microsoft.com/office/powerpoint/2010/main" val="15667236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Autofit/>
          </a:bodyPr>
          <a:lstStyle/>
          <a:p>
            <a:r>
              <a:rPr lang="ru-RU" sz="3600" dirty="0" smtClean="0">
                <a:latin typeface="Times New Roman" pitchFamily="18" charset="0"/>
                <a:cs typeface="Times New Roman" pitchFamily="18" charset="0"/>
              </a:rPr>
              <a:t>Значение уроков АФК для детей с интеллектуальными нарушениями</a:t>
            </a:r>
            <a:endParaRPr lang="ru-RU" sz="3600" dirty="0">
              <a:latin typeface="Times New Roman" pitchFamily="18" charset="0"/>
              <a:cs typeface="Times New Roman" pitchFamily="18" charset="0"/>
            </a:endParaRPr>
          </a:p>
        </p:txBody>
      </p:sp>
      <p:sp>
        <p:nvSpPr>
          <p:cNvPr id="3" name="Объект 2"/>
          <p:cNvSpPr>
            <a:spLocks noGrp="1"/>
          </p:cNvSpPr>
          <p:nvPr>
            <p:ph idx="1"/>
          </p:nvPr>
        </p:nvSpPr>
        <p:spPr>
          <a:xfrm>
            <a:off x="457200" y="1844824"/>
            <a:ext cx="8229600" cy="4608511"/>
          </a:xfrm>
        </p:spPr>
        <p:txBody>
          <a:bodyPr>
            <a:normAutofit fontScale="92500" lnSpcReduction="20000"/>
          </a:bodyPr>
          <a:lstStyle/>
          <a:p>
            <a:pPr marL="0" indent="0">
              <a:buNone/>
            </a:pPr>
            <a:r>
              <a:rPr lang="ru-RU" sz="2000" dirty="0" smtClean="0">
                <a:latin typeface="Times New Roman" pitchFamily="18" charset="0"/>
                <a:cs typeface="Times New Roman" pitchFamily="18" charset="0"/>
              </a:rPr>
              <a:t>-В </a:t>
            </a:r>
            <a:r>
              <a:rPr lang="ru-RU" sz="2000" dirty="0">
                <a:latin typeface="Times New Roman" pitchFamily="18" charset="0"/>
                <a:cs typeface="Times New Roman" pitchFamily="18" charset="0"/>
              </a:rPr>
              <a:t>своей работе с детьми </a:t>
            </a:r>
            <a:r>
              <a:rPr lang="ru-RU" sz="2000" dirty="0" smtClean="0">
                <a:latin typeface="Times New Roman" pitchFamily="18" charset="0"/>
                <a:cs typeface="Times New Roman" pitchFamily="18" charset="0"/>
              </a:rPr>
              <a:t>мы используем </a:t>
            </a:r>
            <a:r>
              <a:rPr lang="ru-RU" sz="2000" dirty="0">
                <a:latin typeface="Times New Roman" pitchFamily="18" charset="0"/>
                <a:cs typeface="Times New Roman" pitchFamily="18" charset="0"/>
              </a:rPr>
              <a:t>следующие принципы:</a:t>
            </a:r>
          </a:p>
          <a:p>
            <a:pPr marL="0" lvl="0" indent="0">
              <a:buNone/>
            </a:pPr>
            <a:r>
              <a:rPr lang="ru-RU" sz="2000" dirty="0" smtClean="0">
                <a:latin typeface="Times New Roman" pitchFamily="18" charset="0"/>
                <a:cs typeface="Times New Roman" pitchFamily="18" charset="0"/>
              </a:rPr>
              <a:t>-Индивидуальный </a:t>
            </a:r>
            <a:r>
              <a:rPr lang="ru-RU" sz="2000" dirty="0">
                <a:latin typeface="Times New Roman" pitchFamily="18" charset="0"/>
                <a:cs typeface="Times New Roman" pitchFamily="18" charset="0"/>
              </a:rPr>
              <a:t>подход к каждому ученику согласно его заболеванию.</a:t>
            </a:r>
          </a:p>
          <a:p>
            <a:pPr marL="0" lvl="0" indent="0">
              <a:buNone/>
            </a:pPr>
            <a:r>
              <a:rPr lang="ru-RU" sz="2000" dirty="0" smtClean="0">
                <a:latin typeface="Times New Roman" pitchFamily="18" charset="0"/>
                <a:cs typeface="Times New Roman" pitchFamily="18" charset="0"/>
              </a:rPr>
              <a:t>-Предотвращение </a:t>
            </a:r>
            <a:r>
              <a:rPr lang="ru-RU" sz="2000" dirty="0">
                <a:latin typeface="Times New Roman" pitchFamily="18" charset="0"/>
                <a:cs typeface="Times New Roman" pitchFamily="18" charset="0"/>
              </a:rPr>
              <a:t>наступления утомления, чередование умственной и практической деятельности, использование нестандартного оборудования, красочного инвентаря</a:t>
            </a:r>
            <a:r>
              <a:rPr lang="ru-RU" sz="2000" dirty="0" smtClean="0">
                <a:latin typeface="Times New Roman" pitchFamily="18" charset="0"/>
                <a:cs typeface="Times New Roman" pitchFamily="18" charset="0"/>
              </a:rPr>
              <a:t>.</a:t>
            </a:r>
          </a:p>
          <a:p>
            <a:pPr marL="0" lvl="0" indent="0">
              <a:buNone/>
            </a:pPr>
            <a:r>
              <a:rPr lang="ru-RU" sz="2000" dirty="0" smtClean="0">
                <a:latin typeface="Times New Roman" pitchFamily="18" charset="0"/>
                <a:cs typeface="Times New Roman" pitchFamily="18" charset="0"/>
              </a:rPr>
              <a:t>-Проявление педагогического такта</a:t>
            </a:r>
          </a:p>
          <a:p>
            <a:pPr marL="0" lvl="0" indent="0">
              <a:buNone/>
            </a:pPr>
            <a:r>
              <a:rPr lang="ru-RU" sz="2000" dirty="0" smtClean="0">
                <a:latin typeface="Times New Roman" pitchFamily="18" charset="0"/>
                <a:cs typeface="Times New Roman" pitchFamily="18" charset="0"/>
              </a:rPr>
              <a:t>-Постоянное поощрение за малейшие успехи</a:t>
            </a:r>
            <a:endParaRPr lang="ru-RU" sz="2000" dirty="0">
              <a:latin typeface="Times New Roman" pitchFamily="18" charset="0"/>
              <a:cs typeface="Times New Roman" pitchFamily="18" charset="0"/>
            </a:endParaRPr>
          </a:p>
          <a:p>
            <a:pPr marL="0" lvl="0" indent="0">
              <a:buNone/>
            </a:pPr>
            <a:r>
              <a:rPr lang="ru-RU" sz="2000" dirty="0" smtClean="0">
                <a:latin typeface="Times New Roman" pitchFamily="18" charset="0"/>
                <a:cs typeface="Times New Roman" pitchFamily="18" charset="0"/>
              </a:rPr>
              <a:t>-Таким </a:t>
            </a:r>
            <a:r>
              <a:rPr lang="ru-RU" sz="2000" dirty="0">
                <a:latin typeface="Times New Roman" pitchFamily="18" charset="0"/>
                <a:cs typeface="Times New Roman" pitchFamily="18" charset="0"/>
              </a:rPr>
              <a:t>образом, посредством адаптивной физической культуры можно значительно улучшить психическое и физическое состояние учащихся, с интеллектуальными  нарушениями, и главное, приобщить их к посильным для себя физическим упражнениям и умению управлять своим психофизиологическим </a:t>
            </a:r>
            <a:r>
              <a:rPr lang="ru-RU" sz="2000" dirty="0" smtClean="0">
                <a:latin typeface="Times New Roman" pitchFamily="18" charset="0"/>
                <a:cs typeface="Times New Roman" pitchFamily="18" charset="0"/>
              </a:rPr>
              <a:t>состоянием.</a:t>
            </a:r>
            <a:endParaRPr lang="ru-RU" sz="1600" dirty="0">
              <a:latin typeface="Times New Roman" pitchFamily="18" charset="0"/>
              <a:cs typeface="Times New Roman" pitchFamily="18" charset="0"/>
            </a:endParaRPr>
          </a:p>
          <a:p>
            <a:pPr marL="0" indent="0">
              <a:buNone/>
            </a:pPr>
            <a:r>
              <a:rPr lang="ru-RU" sz="2000" dirty="0">
                <a:latin typeface="Times New Roman" pitchFamily="18" charset="0"/>
                <a:cs typeface="Times New Roman" pitchFamily="18" charset="0"/>
              </a:rPr>
              <a:t>-</a:t>
            </a:r>
            <a:r>
              <a:rPr lang="ru-RU" sz="2000" dirty="0" smtClean="0">
                <a:latin typeface="Times New Roman" pitchFamily="18" charset="0"/>
                <a:cs typeface="Times New Roman" pitchFamily="18" charset="0"/>
              </a:rPr>
              <a:t>Уроки </a:t>
            </a:r>
            <a:r>
              <a:rPr lang="ru-RU" sz="2000" dirty="0">
                <a:latin typeface="Times New Roman" pitchFamily="18" charset="0"/>
                <a:cs typeface="Times New Roman" pitchFamily="18" charset="0"/>
              </a:rPr>
              <a:t>адаптивной физической культуры в школе имеют исключительно </a:t>
            </a:r>
            <a:r>
              <a:rPr lang="ru-RU" sz="2000" dirty="0" smtClean="0">
                <a:latin typeface="Times New Roman" pitchFamily="18" charset="0"/>
                <a:cs typeface="Times New Roman" pitchFamily="18" charset="0"/>
              </a:rPr>
              <a:t>     важное </a:t>
            </a:r>
            <a:r>
              <a:rPr lang="ru-RU" sz="2000" dirty="0">
                <a:latin typeface="Times New Roman" pitchFamily="18" charset="0"/>
                <a:cs typeface="Times New Roman" pitchFamily="18" charset="0"/>
              </a:rPr>
              <a:t>значение. Исправление нарушений физического развития, моторики и расширение двигательных возможностей таких детей являются главным условием подготовки его к жизни, к условиям окружающей среды.</a:t>
            </a:r>
          </a:p>
          <a:p>
            <a:pPr marL="0" lvl="0" indent="0">
              <a:buNone/>
            </a:pPr>
            <a:endParaRPr lang="ru-RU" sz="1600" dirty="0">
              <a:latin typeface="Times New Roman" pitchFamily="18" charset="0"/>
              <a:cs typeface="Times New Roman" pitchFamily="18" charset="0"/>
            </a:endParaRPr>
          </a:p>
        </p:txBody>
      </p:sp>
    </p:spTree>
    <p:extLst>
      <p:ext uri="{BB962C8B-B14F-4D97-AF65-F5344CB8AC3E}">
        <p14:creationId xmlns:p14="http://schemas.microsoft.com/office/powerpoint/2010/main" val="40057785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Спасибо за внимание!</a:t>
            </a:r>
            <a:endParaRPr lang="ru-RU"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38141" y="1600200"/>
            <a:ext cx="5667717" cy="4853136"/>
          </a:xfrm>
        </p:spPr>
      </p:pic>
    </p:spTree>
    <p:extLst>
      <p:ext uri="{BB962C8B-B14F-4D97-AF65-F5344CB8AC3E}">
        <p14:creationId xmlns:p14="http://schemas.microsoft.com/office/powerpoint/2010/main" val="6246382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latin typeface="Times New Roman" pitchFamily="18" charset="0"/>
                <a:cs typeface="Times New Roman" pitchFamily="18" charset="0"/>
              </a:rPr>
              <a:t>Задачи программы</a:t>
            </a:r>
            <a:r>
              <a:rPr lang="ru-RU" b="1" dirty="0"/>
              <a:t>:</a:t>
            </a:r>
            <a:endParaRPr lang="ru-RU" dirty="0"/>
          </a:p>
        </p:txBody>
      </p:sp>
      <p:sp>
        <p:nvSpPr>
          <p:cNvPr id="3" name="Объект 2"/>
          <p:cNvSpPr>
            <a:spLocks noGrp="1"/>
          </p:cNvSpPr>
          <p:nvPr>
            <p:ph idx="1"/>
          </p:nvPr>
        </p:nvSpPr>
        <p:spPr/>
        <p:txBody>
          <a:bodyPr>
            <a:normAutofit fontScale="77500" lnSpcReduction="20000"/>
          </a:bodyPr>
          <a:lstStyle/>
          <a:p>
            <a:r>
              <a:rPr lang="ru-RU" b="1" dirty="0">
                <a:latin typeface="Times New Roman" pitchFamily="18" charset="0"/>
                <a:cs typeface="Times New Roman" pitchFamily="18" charset="0"/>
              </a:rPr>
              <a:t>*</a:t>
            </a:r>
            <a:r>
              <a:rPr lang="ru-RU" dirty="0">
                <a:latin typeface="Times New Roman" pitchFamily="18" charset="0"/>
                <a:cs typeface="Times New Roman" pitchFamily="18" charset="0"/>
              </a:rPr>
              <a:t>создание условий для всестороннего гармонического развития и социализации учащихся;</a:t>
            </a:r>
          </a:p>
          <a:p>
            <a:r>
              <a:rPr lang="ru-RU" dirty="0">
                <a:latin typeface="Times New Roman" pitchFamily="18" charset="0"/>
                <a:cs typeface="Times New Roman" pitchFamily="18" charset="0"/>
              </a:rPr>
              <a:t>*создание условий для формирования необходимых в разнообразной двигательной деятельности знаний, умений, навыков и воспитание сознательного отношения к их использованию;</a:t>
            </a:r>
          </a:p>
          <a:p>
            <a:r>
              <a:rPr lang="ru-RU" dirty="0">
                <a:latin typeface="Times New Roman" pitchFamily="18" charset="0"/>
                <a:cs typeface="Times New Roman" pitchFamily="18" charset="0"/>
              </a:rPr>
              <a:t>*создание условий для совершенствования двигательных, интеллектуальных, волевых и эмоциональных навыков;</a:t>
            </a:r>
          </a:p>
          <a:p>
            <a:r>
              <a:rPr lang="ru-RU" dirty="0">
                <a:latin typeface="Times New Roman" pitchFamily="18" charset="0"/>
                <a:cs typeface="Times New Roman" pitchFamily="18" charset="0"/>
              </a:rPr>
              <a:t>*создание условий для воспитания нравственных качеств, приучения к дисциплинированности, организованности, ответственности, элементарной самостоятельности.</a:t>
            </a:r>
          </a:p>
          <a:p>
            <a:endParaRPr lang="ru-RU" dirty="0"/>
          </a:p>
        </p:txBody>
      </p:sp>
    </p:spTree>
    <p:extLst>
      <p:ext uri="{BB962C8B-B14F-4D97-AF65-F5344CB8AC3E}">
        <p14:creationId xmlns:p14="http://schemas.microsoft.com/office/powerpoint/2010/main" val="35468009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a:latin typeface="Times New Roman" pitchFamily="18" charset="0"/>
                <a:cs typeface="Times New Roman" pitchFamily="18" charset="0"/>
              </a:rPr>
              <a:t>О</a:t>
            </a:r>
            <a:r>
              <a:rPr lang="ru-RU" sz="3200" dirty="0" smtClean="0">
                <a:latin typeface="Times New Roman" pitchFamily="18" charset="0"/>
                <a:cs typeface="Times New Roman" pitchFamily="18" charset="0"/>
              </a:rPr>
              <a:t>бразовательные </a:t>
            </a:r>
            <a:r>
              <a:rPr lang="ru-RU" sz="3200" dirty="0">
                <a:latin typeface="Times New Roman" pitchFamily="18" charset="0"/>
                <a:cs typeface="Times New Roman" pitchFamily="18" charset="0"/>
              </a:rPr>
              <a:t>потребности детей с интеллектуальными нарушениями </a:t>
            </a:r>
          </a:p>
        </p:txBody>
      </p:sp>
      <p:pic>
        <p:nvPicPr>
          <p:cNvPr id="6" name="Объект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39753" y="1600200"/>
            <a:ext cx="4536504" cy="4525963"/>
          </a:xfrm>
        </p:spPr>
      </p:pic>
    </p:spTree>
    <p:extLst>
      <p:ext uri="{BB962C8B-B14F-4D97-AF65-F5344CB8AC3E}">
        <p14:creationId xmlns:p14="http://schemas.microsoft.com/office/powerpoint/2010/main" val="8838299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dirty="0" smtClean="0">
                <a:latin typeface="Times New Roman" pitchFamily="18" charset="0"/>
                <a:cs typeface="Times New Roman" pitchFamily="18" charset="0"/>
              </a:rPr>
              <a:t>АФК-неотъемлемая часть учебно-воспитательной работы</a:t>
            </a:r>
            <a:endParaRPr lang="ru-RU" sz="3600"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54691" y="1600200"/>
            <a:ext cx="6034617" cy="4709120"/>
          </a:xfrm>
          <a:prstGeom prst="rect">
            <a:avLst/>
          </a:prstGeom>
        </p:spPr>
      </p:pic>
    </p:spTree>
    <p:extLst>
      <p:ext uri="{BB962C8B-B14F-4D97-AF65-F5344CB8AC3E}">
        <p14:creationId xmlns:p14="http://schemas.microsoft.com/office/powerpoint/2010/main" val="25229716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43000"/>
          </a:xfrm>
        </p:spPr>
        <p:txBody>
          <a:bodyPr/>
          <a:lstStyle/>
          <a:p>
            <a:r>
              <a:rPr lang="ru-RU" dirty="0" smtClean="0">
                <a:latin typeface="Times New Roman" pitchFamily="18" charset="0"/>
                <a:cs typeface="Times New Roman" pitchFamily="18" charset="0"/>
              </a:rPr>
              <a:t>Разделы программы по АФК:</a:t>
            </a:r>
            <a:endParaRPr lang="ru-RU" dirty="0">
              <a:latin typeface="Times New Roman" pitchFamily="18" charset="0"/>
              <a:cs typeface="Times New Roman" pitchFamily="18" charset="0"/>
            </a:endParaRPr>
          </a:p>
        </p:txBody>
      </p:sp>
      <p:sp>
        <p:nvSpPr>
          <p:cNvPr id="3" name="Объект 2"/>
          <p:cNvSpPr>
            <a:spLocks noGrp="1"/>
          </p:cNvSpPr>
          <p:nvPr>
            <p:ph idx="1"/>
          </p:nvPr>
        </p:nvSpPr>
        <p:spPr>
          <a:xfrm>
            <a:off x="457200" y="908720"/>
            <a:ext cx="8229600" cy="5217443"/>
          </a:xfrm>
        </p:spPr>
        <p:txBody>
          <a:bodyPr/>
          <a:lstStyle/>
          <a:p>
            <a:r>
              <a:rPr lang="ru-RU" dirty="0" smtClean="0">
                <a:latin typeface="Times New Roman" pitchFamily="18" charset="0"/>
                <a:cs typeface="Times New Roman" pitchFamily="18" charset="0"/>
              </a:rPr>
              <a:t>легкая </a:t>
            </a:r>
            <a:r>
              <a:rPr lang="ru-RU" dirty="0">
                <a:latin typeface="Times New Roman" pitchFamily="18" charset="0"/>
                <a:cs typeface="Times New Roman" pitchFamily="18" charset="0"/>
              </a:rPr>
              <a:t>атлетика:</a:t>
            </a: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5394" y="1476592"/>
            <a:ext cx="5214108" cy="5184576"/>
          </a:xfrm>
          <a:prstGeom prst="rect">
            <a:avLst/>
          </a:prstGeom>
        </p:spPr>
      </p:pic>
    </p:spTree>
    <p:extLst>
      <p:ext uri="{BB962C8B-B14F-4D97-AF65-F5344CB8AC3E}">
        <p14:creationId xmlns:p14="http://schemas.microsoft.com/office/powerpoint/2010/main" val="25993255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lstStyle/>
          <a:p>
            <a:r>
              <a:rPr lang="ru-RU" dirty="0" smtClean="0">
                <a:latin typeface="Times New Roman" pitchFamily="18" charset="0"/>
                <a:cs typeface="Times New Roman" pitchFamily="18" charset="0"/>
              </a:rPr>
              <a:t>Гимнастика</a:t>
            </a:r>
            <a:endParaRPr lang="ru-RU" dirty="0">
              <a:latin typeface="Times New Roman" pitchFamily="18" charset="0"/>
              <a:cs typeface="Times New Roman" pitchFamily="18" charset="0"/>
            </a:endParaRPr>
          </a:p>
        </p:txBody>
      </p:sp>
      <p:pic>
        <p:nvPicPr>
          <p:cNvPr id="5" name="Объект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2774" y="1124744"/>
            <a:ext cx="4049186" cy="5608565"/>
          </a:xfrm>
        </p:spPr>
      </p:pic>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1124744"/>
            <a:ext cx="4855468" cy="5472608"/>
          </a:xfrm>
          <a:prstGeom prst="rect">
            <a:avLst/>
          </a:prstGeom>
        </p:spPr>
      </p:pic>
    </p:spTree>
    <p:extLst>
      <p:ext uri="{BB962C8B-B14F-4D97-AF65-F5344CB8AC3E}">
        <p14:creationId xmlns:p14="http://schemas.microsoft.com/office/powerpoint/2010/main" val="39553713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Подвижные игры</a:t>
            </a:r>
            <a:endParaRPr lang="ru-RU"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 y="1988840"/>
            <a:ext cx="4932040" cy="4869160"/>
          </a:xfr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1988840"/>
            <a:ext cx="4320480" cy="4869160"/>
          </a:xfrm>
          <a:prstGeom prst="rect">
            <a:avLst/>
          </a:prstGeom>
        </p:spPr>
      </p:pic>
    </p:spTree>
    <p:extLst>
      <p:ext uri="{BB962C8B-B14F-4D97-AF65-F5344CB8AC3E}">
        <p14:creationId xmlns:p14="http://schemas.microsoft.com/office/powerpoint/2010/main" val="186681472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TotalTime>
  <Words>1132</Words>
  <Application>Microsoft Office PowerPoint</Application>
  <PresentationFormat>Экран (4:3)</PresentationFormat>
  <Paragraphs>92</Paragraphs>
  <Slides>39</Slides>
  <Notes>17</Notes>
  <HiddenSlides>0</HiddenSlides>
  <MMClips>0</MMClips>
  <ScaleCrop>false</ScaleCrop>
  <HeadingPairs>
    <vt:vector size="4" baseType="variant">
      <vt:variant>
        <vt:lpstr>Тема</vt:lpstr>
      </vt:variant>
      <vt:variant>
        <vt:i4>1</vt:i4>
      </vt:variant>
      <vt:variant>
        <vt:lpstr>Заголовки слайдов</vt:lpstr>
      </vt:variant>
      <vt:variant>
        <vt:i4>39</vt:i4>
      </vt:variant>
    </vt:vector>
  </HeadingPairs>
  <TitlesOfParts>
    <vt:vector size="40" baseType="lpstr">
      <vt:lpstr>Тема Office</vt:lpstr>
      <vt:lpstr>«Особенности организации адаптивной физической культуры с детьми с нарушениями интеллекта» </vt:lpstr>
      <vt:lpstr>Презентация PowerPoint</vt:lpstr>
      <vt:lpstr>Цели программы:</vt:lpstr>
      <vt:lpstr>Задачи программы:</vt:lpstr>
      <vt:lpstr>Образовательные потребности детей с интеллектуальными нарушениями </vt:lpstr>
      <vt:lpstr>АФК-неотъемлемая часть учебно-воспитательной работы</vt:lpstr>
      <vt:lpstr>Разделы программы по АФК:</vt:lpstr>
      <vt:lpstr>Гимнастика</vt:lpstr>
      <vt:lpstr>Подвижные игры</vt:lpstr>
      <vt:lpstr>Коррекционные игры</vt:lpstr>
      <vt:lpstr>УРОК АФК</vt:lpstr>
      <vt:lpstr>Подготовительная часть урока построения и перестроения</vt:lpstr>
      <vt:lpstr>Подготовительная часть урока</vt:lpstr>
      <vt:lpstr>Презентация PowerPoint</vt:lpstr>
      <vt:lpstr>Основная часть урока</vt:lpstr>
      <vt:lpstr>Презентация PowerPoint</vt:lpstr>
      <vt:lpstr>Презентация PowerPoint</vt:lpstr>
      <vt:lpstr>Презентация PowerPoint</vt:lpstr>
      <vt:lpstr>УРОК АФК</vt:lpstr>
      <vt:lpstr>Презентация PowerPoint</vt:lpstr>
      <vt:lpstr>Заключительная часть урока </vt:lpstr>
      <vt:lpstr>Презентация PowerPoint</vt:lpstr>
      <vt:lpstr>Упражнения выполняемые в динамике:</vt:lpstr>
      <vt:lpstr>Виды упражнений на уроке АФК</vt:lpstr>
      <vt:lpstr>Виды упражнений на уроках</vt:lpstr>
      <vt:lpstr>Виды упражнений на уроке АФК</vt:lpstr>
      <vt:lpstr>Виды упражнений на уроке АФК</vt:lpstr>
      <vt:lpstr>Упражнения для осанки</vt:lpstr>
      <vt:lpstr>Уроки АФК в классах со мешанными диагнозами детей</vt:lpstr>
      <vt:lpstr>Меж- предметные связи на уроках АФК</vt:lpstr>
      <vt:lpstr>Межпредметные связи на уроках АФК</vt:lpstr>
      <vt:lpstr>Межпредметные связи. Игры на развитие пространственных ориентиров</vt:lpstr>
      <vt:lpstr>Применение нестандартного инвентаря на уроках АФК</vt:lpstr>
      <vt:lpstr>Дни здоровья</vt:lpstr>
      <vt:lpstr>Участие в соревнованиях</vt:lpstr>
      <vt:lpstr>Наши достижения</vt:lpstr>
      <vt:lpstr>Наши достижения</vt:lpstr>
      <vt:lpstr>Значение уроков АФК для детей с интеллектуальными нарушениями</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.«Особенности организация адаптивной физической культуры с детьми с нарушениями интеллекта» </dc:title>
  <dc:creator>Анна Кдейманова</dc:creator>
  <cp:lastModifiedBy>Kleymanova1970@outlook.com</cp:lastModifiedBy>
  <cp:revision>37</cp:revision>
  <dcterms:created xsi:type="dcterms:W3CDTF">2020-02-06T17:51:21Z</dcterms:created>
  <dcterms:modified xsi:type="dcterms:W3CDTF">2020-02-17T05:46:22Z</dcterms:modified>
</cp:coreProperties>
</file>