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465" r:id="rId3"/>
    <p:sldId id="285" r:id="rId4"/>
    <p:sldId id="463" r:id="rId5"/>
    <p:sldId id="286" r:id="rId6"/>
    <p:sldId id="284" r:id="rId7"/>
    <p:sldId id="278" r:id="rId8"/>
    <p:sldId id="279" r:id="rId9"/>
    <p:sldId id="316" r:id="rId10"/>
    <p:sldId id="281" r:id="rId11"/>
    <p:sldId id="333" r:id="rId12"/>
    <p:sldId id="282" r:id="rId13"/>
    <p:sldId id="461" r:id="rId14"/>
    <p:sldId id="283" r:id="rId15"/>
    <p:sldId id="462" r:id="rId16"/>
    <p:sldId id="336" r:id="rId17"/>
    <p:sldId id="280" r:id="rId18"/>
    <p:sldId id="343" r:id="rId19"/>
    <p:sldId id="337" r:id="rId20"/>
    <p:sldId id="338" r:id="rId21"/>
    <p:sldId id="339" r:id="rId22"/>
    <p:sldId id="340" r:id="rId23"/>
    <p:sldId id="261" r:id="rId24"/>
    <p:sldId id="344" r:id="rId25"/>
    <p:sldId id="346" r:id="rId26"/>
    <p:sldId id="345" r:id="rId27"/>
    <p:sldId id="422" r:id="rId28"/>
    <p:sldId id="423" r:id="rId29"/>
    <p:sldId id="426" r:id="rId30"/>
    <p:sldId id="457" r:id="rId31"/>
    <p:sldId id="269" r:id="rId32"/>
    <p:sldId id="270" r:id="rId33"/>
    <p:sldId id="271" r:id="rId34"/>
    <p:sldId id="272" r:id="rId35"/>
    <p:sldId id="458" r:id="rId36"/>
    <p:sldId id="459" r:id="rId37"/>
    <p:sldId id="276" r:id="rId38"/>
    <p:sldId id="277"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B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47" autoAdjust="0"/>
    <p:restoredTop sz="94660"/>
  </p:normalViewPr>
  <p:slideViewPr>
    <p:cSldViewPr>
      <p:cViewPr varScale="1">
        <p:scale>
          <a:sx n="102" d="100"/>
          <a:sy n="102" d="100"/>
        </p:scale>
        <p:origin x="1800" y="9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CF139-2804-4E7A-832C-75DF614E0930}" type="datetimeFigureOut">
              <a:rPr lang="ru-RU" smtClean="0"/>
              <a:t>25.02.2021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77B55-6DAA-486F-961C-92AB1F8135E6}" type="slidenum">
              <a:rPr lang="ru-RU" smtClean="0"/>
              <a:t>‹#›</a:t>
            </a:fld>
            <a:endParaRPr lang="ru-RU"/>
          </a:p>
        </p:txBody>
      </p:sp>
    </p:spTree>
    <p:extLst>
      <p:ext uri="{BB962C8B-B14F-4D97-AF65-F5344CB8AC3E}">
        <p14:creationId xmlns:p14="http://schemas.microsoft.com/office/powerpoint/2010/main" val="54669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C4EFA273-414B-4B9D-A3D3-B02F8F2F97D2}" type="datetime1">
              <a:rPr lang="ru-RU" smtClean="0"/>
              <a:t>25.02.2021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A981164-FD78-49D7-9933-42E80CF4136E}" type="datetime1">
              <a:rPr lang="ru-RU" smtClean="0"/>
              <a:t>25.02.2021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7F455DA-C422-4A6F-9853-12053B04F196}" type="datetime1">
              <a:rPr lang="ru-RU" smtClean="0"/>
              <a:t>25.02.2021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DED423A-F202-4DF3-A033-B5FE2BDEC928}" type="datetime1">
              <a:rPr lang="ru-RU" smtClean="0"/>
              <a:t>25.02.2021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D4234467-0279-4D2A-97B9-4FBF66EF499A}" type="datetime1">
              <a:rPr lang="ru-RU" smtClean="0"/>
              <a:t>25.02.2021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E1F15D2-F37B-4237-8D00-CFED4968016A}" type="datetime1">
              <a:rPr lang="ru-RU" smtClean="0"/>
              <a:t>25.02.2021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950CA85-5603-47F8-A880-3DD69576EC65}" type="datetime1">
              <a:rPr lang="ru-RU" smtClean="0"/>
              <a:t>25.02.2021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F04C4F4-0DDA-441D-BE61-997D0F4EB4EF}" type="datetime1">
              <a:rPr lang="ru-RU" smtClean="0"/>
              <a:t>25.02.2021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D8D3A86-8F29-4643-B57A-ED67C61E1E44}" type="datetime1">
              <a:rPr lang="ru-RU" smtClean="0"/>
              <a:t>25.02.2021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E077740-4E75-417D-BA8B-FD524E0D33D4}" type="datetime1">
              <a:rPr lang="ru-RU" smtClean="0"/>
              <a:t>25.02.2021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B0B9844-CBF6-4D27-BBAA-DE590B504257}" type="datetime1">
              <a:rPr lang="ru-RU" smtClean="0"/>
              <a:t>25.02.2021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6D51B7-B445-48C2-9A71-B133AB279076}" type="datetime1">
              <a:rPr lang="ru-RU" smtClean="0"/>
              <a:t>25.02.2021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studfile.net/preview/2710072/page:2/"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hyperlink" Target="https://fedlab.ru/" TargetMode="External"/><Relationship Id="rId4" Type="http://schemas.openxmlformats.org/officeDocument/2006/relationships/hyperlink" Target="https://fedlab.ru/upload/medialibrary/bf1/dudkin-pyu-_-mass_spektrometriya.pd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myslide.ru/presentation/skachat-osnovy-biosignalizacii-signalnyj-put-mitogenaktiviruemoj-proteinkinazy-MApk-lekciya-8" TargetMode="External"/><Relationship Id="rId7" Type="http://schemas.openxmlformats.org/officeDocument/2006/relationships/hyperlink" Target="http://astromed.biz/files/original/6-I/6-Immunohemilyuminescentnyymetod.pdf" TargetMode="External"/><Relationship Id="rId2" Type="http://schemas.openxmlformats.org/officeDocument/2006/relationships/hyperlink" Target="http://asld.baikal.ru/asld/docs/Obzor/2/2.1.3.pdf" TargetMode="External"/><Relationship Id="rId1" Type="http://schemas.openxmlformats.org/officeDocument/2006/relationships/slideLayout" Target="../slideLayouts/slideLayout2.xml"/><Relationship Id="rId6" Type="http://schemas.openxmlformats.org/officeDocument/2006/relationships/hyperlink" Target="https://present5.com/prezentaciya-r-agglyutinacii-i-precipacii/" TargetMode="External"/><Relationship Id="rId5" Type="http://schemas.openxmlformats.org/officeDocument/2006/relationships/hyperlink" Target="https://docviewer.yandex.ru/view/0/?page=20&amp;*" TargetMode="External"/><Relationship Id="rId4" Type="http://schemas.openxmlformats.org/officeDocument/2006/relationships/hyperlink" Target="https://cyberleninka.ru/article/n/sovremennye-metody-gormonalnogo-analiza/viewer"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79512" y="2348880"/>
            <a:ext cx="8856984" cy="3528392"/>
          </a:xfrm>
        </p:spPr>
        <p:txBody>
          <a:bodyPr>
            <a:normAutofit fontScale="90000"/>
          </a:bodyPr>
          <a:lstStyle/>
          <a:p>
            <a:pPr eaLnBrk="1" hangingPunct="1"/>
            <a:r>
              <a:rPr lang="ru-RU" altLang="ru-RU" sz="3200" b="1" dirty="0">
                <a:solidFill>
                  <a:srgbClr val="000099"/>
                </a:solidFill>
                <a:latin typeface="Arial" charset="0"/>
                <a:ea typeface="Calibri" pitchFamily="34" charset="0"/>
                <a:cs typeface="Arial" charset="0"/>
              </a:rPr>
              <a:t/>
            </a:r>
            <a:br>
              <a:rPr lang="ru-RU" altLang="ru-RU" sz="3200" b="1" dirty="0">
                <a:solidFill>
                  <a:srgbClr val="000099"/>
                </a:solidFill>
                <a:latin typeface="Arial" charset="0"/>
                <a:ea typeface="Calibri" pitchFamily="34" charset="0"/>
                <a:cs typeface="Arial" charset="0"/>
              </a:rPr>
            </a:br>
            <a:r>
              <a:rPr lang="ru-RU" altLang="ru-RU" sz="3200" b="1" dirty="0">
                <a:solidFill>
                  <a:srgbClr val="000099"/>
                </a:solidFill>
                <a:latin typeface="Arial" charset="0"/>
                <a:ea typeface="Calibri" pitchFamily="34" charset="0"/>
                <a:cs typeface="Arial" charset="0"/>
              </a:rPr>
              <a:t>Практическое </a:t>
            </a:r>
            <a:r>
              <a:rPr lang="ru-RU" altLang="ru-RU" sz="3200" b="1" dirty="0" smtClean="0">
                <a:solidFill>
                  <a:srgbClr val="000099"/>
                </a:solidFill>
                <a:latin typeface="Arial" charset="0"/>
                <a:ea typeface="Calibri" pitchFamily="34" charset="0"/>
                <a:cs typeface="Arial" charset="0"/>
              </a:rPr>
              <a:t>занятие.</a:t>
            </a:r>
            <a:r>
              <a:rPr lang="ru-RU" altLang="ru-RU" sz="3200" b="1" dirty="0">
                <a:solidFill>
                  <a:srgbClr val="000099"/>
                </a:solidFill>
                <a:latin typeface="Arial" charset="0"/>
                <a:ea typeface="Calibri" pitchFamily="34" charset="0"/>
                <a:cs typeface="Arial" charset="0"/>
              </a:rPr>
              <a:t/>
            </a:r>
            <a:br>
              <a:rPr lang="ru-RU" altLang="ru-RU" sz="3200" b="1" dirty="0">
                <a:solidFill>
                  <a:srgbClr val="000099"/>
                </a:solidFill>
                <a:latin typeface="Arial" charset="0"/>
                <a:ea typeface="Calibri" pitchFamily="34" charset="0"/>
                <a:cs typeface="Arial" charset="0"/>
              </a:rPr>
            </a:br>
            <a:r>
              <a:rPr lang="ru-RU" altLang="ru-RU" sz="4000" b="1" dirty="0">
                <a:solidFill>
                  <a:srgbClr val="000099"/>
                </a:solidFill>
                <a:latin typeface="Arial" charset="0"/>
                <a:ea typeface="Calibri" pitchFamily="34" charset="0"/>
                <a:cs typeface="Arial" charset="0"/>
              </a:rPr>
              <a:t>Регуляция обмена веществ.</a:t>
            </a:r>
            <a:br>
              <a:rPr lang="ru-RU" altLang="ru-RU" sz="4000" b="1" dirty="0">
                <a:solidFill>
                  <a:srgbClr val="000099"/>
                </a:solidFill>
                <a:latin typeface="Arial" charset="0"/>
                <a:ea typeface="Calibri" pitchFamily="34" charset="0"/>
                <a:cs typeface="Arial" charset="0"/>
              </a:rPr>
            </a:br>
            <a:r>
              <a:rPr lang="ru-RU" altLang="ru-RU" sz="4000" b="1" dirty="0">
                <a:solidFill>
                  <a:srgbClr val="000099"/>
                </a:solidFill>
                <a:latin typeface="Arial" charset="0"/>
                <a:ea typeface="Calibri" pitchFamily="34" charset="0"/>
                <a:cs typeface="Arial" charset="0"/>
              </a:rPr>
              <a:t>Методы определения гормонов.</a:t>
            </a:r>
            <a:br>
              <a:rPr lang="ru-RU" altLang="ru-RU" sz="4000" b="1" dirty="0">
                <a:solidFill>
                  <a:srgbClr val="000099"/>
                </a:solidFill>
                <a:latin typeface="Arial" charset="0"/>
                <a:ea typeface="Calibri" pitchFamily="34" charset="0"/>
                <a:cs typeface="Arial" charset="0"/>
              </a:rPr>
            </a:br>
            <a:r>
              <a:rPr lang="ru-RU" altLang="ru-RU" sz="4000" b="1" dirty="0">
                <a:solidFill>
                  <a:srgbClr val="000099"/>
                </a:solidFill>
                <a:latin typeface="Arial" charset="0"/>
                <a:ea typeface="Calibri" pitchFamily="34" charset="0"/>
                <a:cs typeface="Arial" charset="0"/>
              </a:rPr>
              <a:t/>
            </a:r>
            <a:br>
              <a:rPr lang="ru-RU" altLang="ru-RU" sz="4000" b="1" dirty="0">
                <a:solidFill>
                  <a:srgbClr val="000099"/>
                </a:solidFill>
                <a:latin typeface="Arial" charset="0"/>
                <a:ea typeface="Calibri" pitchFamily="34" charset="0"/>
                <a:cs typeface="Arial" charset="0"/>
              </a:rPr>
            </a:br>
            <a:r>
              <a:rPr lang="ru-RU" altLang="ru-RU" sz="3200" b="1" dirty="0">
                <a:solidFill>
                  <a:srgbClr val="000099"/>
                </a:solidFill>
                <a:latin typeface="Arial" charset="0"/>
                <a:ea typeface="Calibri" pitchFamily="34" charset="0"/>
                <a:cs typeface="Arial" charset="0"/>
              </a:rPr>
              <a:t>©</a:t>
            </a:r>
            <a:r>
              <a:rPr lang="ru-RU" altLang="ru-RU" sz="3200" b="1" dirty="0" err="1">
                <a:solidFill>
                  <a:srgbClr val="000099"/>
                </a:solidFill>
                <a:latin typeface="Arial" charset="0"/>
                <a:ea typeface="Calibri" pitchFamily="34" charset="0"/>
                <a:cs typeface="Arial" charset="0"/>
              </a:rPr>
              <a:t>Башарина</a:t>
            </a:r>
            <a:r>
              <a:rPr lang="ru-RU" altLang="ru-RU" sz="3200" b="1" dirty="0">
                <a:solidFill>
                  <a:srgbClr val="000099"/>
                </a:solidFill>
                <a:latin typeface="Arial" charset="0"/>
                <a:ea typeface="Calibri" pitchFamily="34" charset="0"/>
                <a:cs typeface="Arial" charset="0"/>
              </a:rPr>
              <a:t> О.Б., </a:t>
            </a:r>
            <a:r>
              <a:rPr lang="ru-RU" altLang="ru-RU" sz="3200" b="1" dirty="0" smtClean="0">
                <a:solidFill>
                  <a:srgbClr val="000099"/>
                </a:solidFill>
                <a:latin typeface="Arial" charset="0"/>
                <a:ea typeface="Calibri" pitchFamily="34" charset="0"/>
                <a:cs typeface="Arial" charset="0"/>
              </a:rPr>
              <a:t>2021</a:t>
            </a:r>
            <a:r>
              <a:rPr lang="ru-RU" altLang="ru-RU" sz="3200" b="1" dirty="0" smtClean="0">
                <a:solidFill>
                  <a:srgbClr val="000099"/>
                </a:solidFill>
                <a:latin typeface="Arial" charset="0"/>
                <a:ea typeface="Calibri" pitchFamily="34" charset="0"/>
                <a:cs typeface="Arial" charset="0"/>
              </a:rPr>
              <a:t/>
            </a:r>
            <a:br>
              <a:rPr lang="ru-RU" altLang="ru-RU" sz="3200" b="1" dirty="0" smtClean="0">
                <a:solidFill>
                  <a:srgbClr val="000099"/>
                </a:solidFill>
                <a:latin typeface="Arial" charset="0"/>
                <a:ea typeface="Calibri" pitchFamily="34" charset="0"/>
                <a:cs typeface="Arial" charset="0"/>
              </a:rPr>
            </a:br>
            <a:endParaRPr lang="ru-RU" altLang="ru-RU" sz="3600" b="1" dirty="0">
              <a:solidFill>
                <a:schemeClr val="tx2"/>
              </a:solidFill>
              <a:latin typeface="Arial" charset="0"/>
              <a:ea typeface="Calibri" pitchFamily="34" charset="0"/>
              <a:cs typeface="Arial" charset="0"/>
            </a:endParaRPr>
          </a:p>
        </p:txBody>
      </p:sp>
      <p:sp>
        <p:nvSpPr>
          <p:cNvPr id="2051" name="Подзаголовок 2"/>
          <p:cNvSpPr>
            <a:spLocks noGrp="1"/>
          </p:cNvSpPr>
          <p:nvPr>
            <p:ph type="subTitle" idx="1"/>
          </p:nvPr>
        </p:nvSpPr>
        <p:spPr>
          <a:xfrm>
            <a:off x="1625600" y="381000"/>
            <a:ext cx="6796088" cy="1354138"/>
          </a:xfrm>
        </p:spPr>
        <p:txBody>
          <a:bodyPr/>
          <a:lstStyle/>
          <a:p>
            <a:pPr eaLnBrk="1" hangingPunct="1"/>
            <a:r>
              <a:rPr lang="ru-RU" altLang="ru-RU" sz="1600" b="1">
                <a:solidFill>
                  <a:schemeClr val="tx1"/>
                </a:solidFill>
                <a:latin typeface="Arial" charset="0"/>
                <a:cs typeface="Arial" charset="0"/>
              </a:rPr>
              <a:t>САНКТ-ПЕТЕРБУРГСКОЕ ГОСУДАРСТВЕННОЕ </a:t>
            </a:r>
          </a:p>
          <a:p>
            <a:pPr eaLnBrk="1" hangingPunct="1"/>
            <a:r>
              <a:rPr lang="ru-RU" altLang="ru-RU" sz="1600" b="1">
                <a:solidFill>
                  <a:schemeClr val="tx1"/>
                </a:solidFill>
                <a:latin typeface="Arial" charset="0"/>
                <a:cs typeface="Arial" charset="0"/>
              </a:rPr>
              <a:t>БЮДЖЕТНОЕ ПРОФЕССИОНАЛЬНОЕ </a:t>
            </a:r>
          </a:p>
          <a:p>
            <a:pPr eaLnBrk="1" hangingPunct="1"/>
            <a:r>
              <a:rPr lang="ru-RU" altLang="ru-RU" sz="1600" b="1">
                <a:solidFill>
                  <a:schemeClr val="tx1"/>
                </a:solidFill>
                <a:latin typeface="Arial" charset="0"/>
                <a:cs typeface="Arial" charset="0"/>
              </a:rPr>
              <a:t>ОБРАЗОВАТЕЛЬНОЕ УЧРЕЖДЕНИЕ </a:t>
            </a:r>
          </a:p>
          <a:p>
            <a:pPr eaLnBrk="1" hangingPunct="1"/>
            <a:r>
              <a:rPr lang="ru-RU" altLang="ru-RU" sz="1600" b="1">
                <a:solidFill>
                  <a:schemeClr val="tx1"/>
                </a:solidFill>
                <a:latin typeface="Arial" charset="0"/>
                <a:cs typeface="Arial" charset="0"/>
              </a:rPr>
              <a:t>«МЕДИЦИНСКИЙ КОЛЛЕДЖ № 3»</a:t>
            </a:r>
          </a:p>
          <a:p>
            <a:pPr eaLnBrk="1" hangingPunct="1"/>
            <a:endParaRPr lang="ru-RU" altLang="ru-RU" sz="1600">
              <a:solidFill>
                <a:schemeClr val="tx1"/>
              </a:solidFill>
              <a:latin typeface="Arial Narrow" pitchFamily="34" charset="0"/>
            </a:endParaRPr>
          </a:p>
        </p:txBody>
      </p:sp>
      <p:pic>
        <p:nvPicPr>
          <p:cNvPr id="2052" name="Picture 6"/>
          <p:cNvPicPr>
            <a:picLocks noChangeAspect="1" noChangeArrowheads="1"/>
          </p:cNvPicPr>
          <p:nvPr/>
        </p:nvPicPr>
        <p:blipFill>
          <a:blip r:embed="rId2" cstate="print"/>
          <a:srcRect/>
          <a:stretch>
            <a:fillRect/>
          </a:stretch>
        </p:blipFill>
        <p:spPr bwMode="auto">
          <a:xfrm>
            <a:off x="463550" y="381000"/>
            <a:ext cx="1292225" cy="1295400"/>
          </a:xfrm>
          <a:prstGeom prst="rect">
            <a:avLst/>
          </a:prstGeom>
          <a:noFill/>
          <a:ln w="9525">
            <a:noFill/>
            <a:miter lim="800000"/>
            <a:headEnd/>
            <a:tailEnd/>
          </a:ln>
        </p:spPr>
      </p:pic>
      <p:sp>
        <p:nvSpPr>
          <p:cNvPr id="2" name="Номер слайда 1"/>
          <p:cNvSpPr>
            <a:spLocks noGrp="1"/>
          </p:cNvSpPr>
          <p:nvPr>
            <p:ph type="sldNum" sz="quarter" idx="12"/>
          </p:nvPr>
        </p:nvSpPr>
        <p:spPr/>
        <p:txBody>
          <a:bodyPr/>
          <a:lstStyle/>
          <a:p>
            <a:fld id="{725C68B6-61C2-468F-89AB-4B9F7531AA68}" type="slidenum">
              <a:rPr lang="ru-RU" smtClean="0"/>
              <a:pPr/>
              <a:t>1</a:t>
            </a:fld>
            <a:endParaRPr lang="ru-RU"/>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006" y="248565"/>
            <a:ext cx="8251794" cy="1142430"/>
          </a:xfrm>
        </p:spPr>
        <p:txBody>
          <a:bodyPr>
            <a:noAutofit/>
          </a:bodyPr>
          <a:lstStyle/>
          <a:p>
            <a:r>
              <a:rPr lang="ru-RU" sz="3600" b="1" dirty="0">
                <a:solidFill>
                  <a:schemeClr val="accent1">
                    <a:lumMod val="50000"/>
                  </a:schemeClr>
                </a:solidFill>
              </a:rPr>
              <a:t>Вопрос 1.4. Механизмы реализации действия гормонов</a:t>
            </a:r>
          </a:p>
        </p:txBody>
      </p:sp>
      <p:sp>
        <p:nvSpPr>
          <p:cNvPr id="3" name="Объект 2"/>
          <p:cNvSpPr>
            <a:spLocks noGrp="1"/>
          </p:cNvSpPr>
          <p:nvPr>
            <p:ph idx="1"/>
          </p:nvPr>
        </p:nvSpPr>
        <p:spPr>
          <a:xfrm>
            <a:off x="251521" y="1450514"/>
            <a:ext cx="8640960" cy="4786798"/>
          </a:xfrm>
        </p:spPr>
        <p:txBody>
          <a:bodyPr>
            <a:noAutofit/>
          </a:bodyPr>
          <a:lstStyle/>
          <a:p>
            <a:pPr marL="514350" indent="-514350">
              <a:lnSpc>
                <a:spcPts val="2400"/>
              </a:lnSpc>
              <a:spcBef>
                <a:spcPts val="0"/>
              </a:spcBef>
              <a:buAutoNum type="arabicPeriod"/>
            </a:pPr>
            <a:r>
              <a:rPr lang="ru-RU" sz="2400" b="1" dirty="0">
                <a:solidFill>
                  <a:schemeClr val="accent1">
                    <a:lumMod val="50000"/>
                  </a:schemeClr>
                </a:solidFill>
                <a:latin typeface="Arial" panose="020B0604020202020204" pitchFamily="34" charset="0"/>
                <a:cs typeface="Arial" panose="020B0604020202020204" pitchFamily="34" charset="0"/>
              </a:rPr>
              <a:t>Быстрый.</a:t>
            </a:r>
            <a:r>
              <a:rPr lang="ru-RU" sz="2400" dirty="0">
                <a:solidFill>
                  <a:schemeClr val="accent1">
                    <a:lumMod val="50000"/>
                  </a:schemeClr>
                </a:solidFill>
                <a:latin typeface="Arial" panose="020B0604020202020204" pitchFamily="34" charset="0"/>
                <a:cs typeface="Arial" panose="020B0604020202020204" pitchFamily="34" charset="0"/>
              </a:rPr>
              <a:t> </a:t>
            </a:r>
            <a:r>
              <a:rPr lang="ru-RU" sz="2400" dirty="0">
                <a:latin typeface="Arial" panose="020B0604020202020204" pitchFamily="34" charset="0"/>
                <a:cs typeface="Arial" panose="020B0604020202020204" pitchFamily="34" charset="0"/>
              </a:rPr>
              <a:t>Реализуется следующими способами: </a:t>
            </a:r>
          </a:p>
          <a:p>
            <a:pPr marL="457200" indent="-14288">
              <a:lnSpc>
                <a:spcPts val="2400"/>
              </a:lnSpc>
              <a:spcBef>
                <a:spcPts val="0"/>
              </a:spcBef>
              <a:buAutoNum type="arabicParenR"/>
            </a:pPr>
            <a:r>
              <a:rPr lang="ru-RU" sz="2400" dirty="0">
                <a:latin typeface="Arial" panose="020B0604020202020204" pitchFamily="34" charset="0"/>
                <a:cs typeface="Arial" panose="020B0604020202020204" pitchFamily="34" charset="0"/>
              </a:rPr>
              <a:t> изменение активности ключевых ферментов (</a:t>
            </a:r>
            <a:r>
              <a:rPr lang="ru-RU" sz="2400" b="1" dirty="0">
                <a:solidFill>
                  <a:schemeClr val="accent1">
                    <a:lumMod val="75000"/>
                  </a:schemeClr>
                </a:solidFill>
                <a:latin typeface="Arial" panose="020B0604020202020204" pitchFamily="34" charset="0"/>
                <a:cs typeface="Arial" panose="020B0604020202020204" pitchFamily="34" charset="0"/>
              </a:rPr>
              <a:t>активация/торможение</a:t>
            </a:r>
            <a:r>
              <a:rPr lang="ru-RU" sz="2400" dirty="0">
                <a:latin typeface="Arial" panose="020B0604020202020204" pitchFamily="34" charset="0"/>
                <a:cs typeface="Arial" panose="020B0604020202020204" pitchFamily="34" charset="0"/>
              </a:rPr>
              <a:t>), которые исходно присутствуют в клетке, как правило, путем ковалентной модификации (фосфорилирование, </a:t>
            </a:r>
            <a:r>
              <a:rPr lang="ru-RU" sz="2400" dirty="0" err="1">
                <a:latin typeface="Arial" panose="020B0604020202020204" pitchFamily="34" charset="0"/>
                <a:cs typeface="Arial" panose="020B0604020202020204" pitchFamily="34" charset="0"/>
              </a:rPr>
              <a:t>дефосфорилирование</a:t>
            </a:r>
            <a:r>
              <a:rPr lang="ru-RU" sz="2400" dirty="0">
                <a:latin typeface="Arial" panose="020B0604020202020204" pitchFamily="34" charset="0"/>
                <a:cs typeface="Arial" panose="020B0604020202020204" pitchFamily="34" charset="0"/>
              </a:rPr>
              <a:t>); </a:t>
            </a:r>
          </a:p>
          <a:p>
            <a:pPr marL="457200" indent="-14288">
              <a:lnSpc>
                <a:spcPts val="2400"/>
              </a:lnSpc>
              <a:spcBef>
                <a:spcPts val="0"/>
              </a:spcBef>
              <a:buAutoNum type="arabicParenR"/>
            </a:pPr>
            <a:r>
              <a:rPr lang="ru-RU" sz="2400" dirty="0">
                <a:latin typeface="Arial" panose="020B0604020202020204" pitchFamily="34" charset="0"/>
                <a:cs typeface="Arial" panose="020B0604020202020204" pitchFamily="34" charset="0"/>
              </a:rPr>
              <a:t> изменение проницаемости мембран; например,  путем транслокации внутриклеточных белков-переносчиков в цитоплазматическую мембрану (ГЛЮТ-4 для глюкозы, или </a:t>
            </a:r>
            <a:r>
              <a:rPr lang="ru-RU" sz="2400" dirty="0" err="1">
                <a:latin typeface="Arial" panose="020B0604020202020204" pitchFamily="34" charset="0"/>
                <a:cs typeface="Arial" panose="020B0604020202020204" pitchFamily="34" charset="0"/>
              </a:rPr>
              <a:t>аквапоринов</a:t>
            </a:r>
            <a:r>
              <a:rPr lang="ru-RU" sz="2400" dirty="0">
                <a:latin typeface="Arial" panose="020B0604020202020204" pitchFamily="34" charset="0"/>
                <a:cs typeface="Arial" panose="020B0604020202020204" pitchFamily="34" charset="0"/>
              </a:rPr>
              <a:t> для воды).</a:t>
            </a:r>
          </a:p>
          <a:p>
            <a:pPr marL="457200" indent="-457200">
              <a:lnSpc>
                <a:spcPts val="2400"/>
              </a:lnSpc>
              <a:spcBef>
                <a:spcPts val="0"/>
              </a:spcBef>
              <a:buAutoNum type="arabicPeriod" startAt="2"/>
            </a:pPr>
            <a:r>
              <a:rPr lang="ru-RU" sz="2400" b="1" dirty="0">
                <a:solidFill>
                  <a:schemeClr val="accent1">
                    <a:lumMod val="50000"/>
                  </a:schemeClr>
                </a:solidFill>
                <a:latin typeface="Arial" panose="020B0604020202020204" pitchFamily="34" charset="0"/>
                <a:cs typeface="Arial" panose="020B0604020202020204" pitchFamily="34" charset="0"/>
              </a:rPr>
              <a:t>Медленный. </a:t>
            </a:r>
            <a:r>
              <a:rPr lang="ru-RU" sz="2400" dirty="0">
                <a:latin typeface="Arial" panose="020B0604020202020204" pitchFamily="34" charset="0"/>
                <a:cs typeface="Arial" panose="020B0604020202020204" pitchFamily="34" charset="0"/>
              </a:rPr>
              <a:t>Изменение скорости транскрипции  </a:t>
            </a:r>
          </a:p>
          <a:p>
            <a:pPr marL="0" indent="0">
              <a:lnSpc>
                <a:spcPts val="2400"/>
              </a:lnSpc>
              <a:spcBef>
                <a:spcPts val="0"/>
              </a:spcBef>
              <a:buNone/>
            </a:pPr>
            <a:r>
              <a:rPr lang="ru-RU" sz="2400" dirty="0">
                <a:latin typeface="Arial" panose="020B0604020202020204" pitchFamily="34" charset="0"/>
                <a:cs typeface="Arial" panose="020B0604020202020204" pitchFamily="34" charset="0"/>
              </a:rPr>
              <a:t>     РНК на матрице ДНК клетки (увеличивается/снижается),</a:t>
            </a:r>
          </a:p>
          <a:p>
            <a:pPr marL="0" indent="0">
              <a:lnSpc>
                <a:spcPts val="2400"/>
              </a:lnSpc>
              <a:spcBef>
                <a:spcPts val="0"/>
              </a:spcBef>
              <a:buNone/>
            </a:pPr>
            <a:r>
              <a:rPr lang="ru-RU" sz="2400" dirty="0">
                <a:latin typeface="Arial" panose="020B0604020202020204" pitchFamily="34" charset="0"/>
                <a:cs typeface="Arial" panose="020B0604020202020204" pitchFamily="34" charset="0"/>
              </a:rPr>
              <a:t>     соответственно, </a:t>
            </a:r>
            <a:r>
              <a:rPr lang="ru-RU" sz="2400" b="1" dirty="0">
                <a:solidFill>
                  <a:schemeClr val="tx2">
                    <a:lumMod val="75000"/>
                  </a:schemeClr>
                </a:solidFill>
                <a:latin typeface="Arial" panose="020B0604020202020204" pitchFamily="34" charset="0"/>
                <a:cs typeface="Arial" panose="020B0604020202020204" pitchFamily="34" charset="0"/>
              </a:rPr>
              <a:t>индукция/репрессия </a:t>
            </a:r>
            <a:r>
              <a:rPr lang="ru-RU" sz="2400" dirty="0">
                <a:latin typeface="Arial" panose="020B0604020202020204" pitchFamily="34" charset="0"/>
                <a:cs typeface="Arial" panose="020B0604020202020204" pitchFamily="34" charset="0"/>
              </a:rPr>
              <a:t>синтеза белков,</a:t>
            </a:r>
          </a:p>
          <a:p>
            <a:pPr marL="0" indent="0">
              <a:lnSpc>
                <a:spcPts val="2400"/>
              </a:lnSpc>
              <a:spcBef>
                <a:spcPts val="0"/>
              </a:spcBef>
              <a:buNone/>
            </a:pPr>
            <a:r>
              <a:rPr lang="ru-RU" sz="2400" dirty="0">
                <a:latin typeface="Arial" panose="020B0604020202020204" pitchFamily="34" charset="0"/>
                <a:cs typeface="Arial" panose="020B0604020202020204" pitchFamily="34" charset="0"/>
              </a:rPr>
              <a:t>    что приводит к изменению  количества белка</a:t>
            </a:r>
          </a:p>
          <a:p>
            <a:pPr marL="0" indent="0">
              <a:lnSpc>
                <a:spcPts val="2400"/>
              </a:lnSpc>
              <a:spcBef>
                <a:spcPts val="0"/>
              </a:spcBef>
              <a:buNone/>
            </a:pPr>
            <a:r>
              <a:rPr lang="ru-RU" sz="2400" dirty="0">
                <a:latin typeface="Arial" panose="020B0604020202020204" pitchFamily="34" charset="0"/>
                <a:cs typeface="Arial" panose="020B0604020202020204" pitchFamily="34" charset="0"/>
              </a:rPr>
              <a:t>    (фермента) в клетках. </a:t>
            </a:r>
          </a:p>
          <a:p>
            <a:pPr marL="0" indent="0">
              <a:lnSpc>
                <a:spcPts val="2400"/>
              </a:lnSpc>
              <a:spcBef>
                <a:spcPts val="0"/>
              </a:spcBef>
              <a:buNone/>
            </a:pPr>
            <a:endParaRPr lang="ru-RU" sz="2400"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10</a:t>
            </a:fld>
            <a:endParaRPr lang="ru-RU"/>
          </a:p>
        </p:txBody>
      </p:sp>
    </p:spTree>
    <p:extLst>
      <p:ext uri="{BB962C8B-B14F-4D97-AF65-F5344CB8AC3E}">
        <p14:creationId xmlns:p14="http://schemas.microsoft.com/office/powerpoint/2010/main" val="1185353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075240" cy="346050"/>
          </a:xfrm>
        </p:spPr>
        <p:txBody>
          <a:bodyPr>
            <a:normAutofit fontScale="90000"/>
          </a:bodyPr>
          <a:lstStyle/>
          <a:p>
            <a:r>
              <a:rPr lang="ru-RU" sz="2400" b="1" dirty="0"/>
              <a:t>Рецепторы гормонов</a:t>
            </a:r>
          </a:p>
        </p:txBody>
      </p:sp>
      <p:sp>
        <p:nvSpPr>
          <p:cNvPr id="3" name="Объект 2"/>
          <p:cNvSpPr>
            <a:spLocks noGrp="1"/>
          </p:cNvSpPr>
          <p:nvPr>
            <p:ph idx="1"/>
          </p:nvPr>
        </p:nvSpPr>
        <p:spPr>
          <a:xfrm>
            <a:off x="539552" y="764704"/>
            <a:ext cx="8229600" cy="4525963"/>
          </a:xfrm>
        </p:spPr>
        <p:txBody>
          <a:bodyPr>
            <a:noAutofit/>
          </a:bodyPr>
          <a:lstStyle/>
          <a:p>
            <a:pPr marL="0" indent="0">
              <a:buNone/>
            </a:pPr>
            <a:r>
              <a:rPr lang="ru-RU" sz="2000" dirty="0">
                <a:latin typeface="Arial" panose="020B0604020202020204" pitchFamily="34" charset="0"/>
                <a:cs typeface="Arial" panose="020B0604020202020204" pitchFamily="34" charset="0"/>
              </a:rPr>
              <a:t>Гормон взаимодействует на клетку мишень через взаимодействие со специфическим рецептором.</a:t>
            </a:r>
          </a:p>
          <a:p>
            <a:pPr marL="0" indent="0">
              <a:buNone/>
            </a:pPr>
            <a:r>
              <a:rPr lang="ru-RU" sz="2000" dirty="0">
                <a:solidFill>
                  <a:schemeClr val="tx2">
                    <a:lumMod val="75000"/>
                  </a:schemeClr>
                </a:solidFill>
                <a:latin typeface="Arial" panose="020B0604020202020204" pitchFamily="34" charset="0"/>
                <a:cs typeface="Arial" panose="020B0604020202020204" pitchFamily="34" charset="0"/>
              </a:rPr>
              <a:t>Где находятся рецепторы?</a:t>
            </a:r>
          </a:p>
          <a:p>
            <a:r>
              <a:rPr lang="ru-RU" sz="2000" dirty="0">
                <a:latin typeface="Arial" panose="020B0604020202020204" pitchFamily="34" charset="0"/>
                <a:cs typeface="Arial" panose="020B0604020202020204" pitchFamily="34" charset="0"/>
              </a:rPr>
              <a:t>На поверхности клеточной мембраны </a:t>
            </a:r>
            <a:r>
              <a:rPr lang="ru-RU" sz="2000" dirty="0">
                <a:solidFill>
                  <a:schemeClr val="tx2">
                    <a:lumMod val="75000"/>
                  </a:schemeClr>
                </a:solidFill>
                <a:latin typeface="Arial" panose="020B0604020202020204" pitchFamily="34" charset="0"/>
                <a:cs typeface="Arial" panose="020B0604020202020204" pitchFamily="34" charset="0"/>
              </a:rPr>
              <a:t>(мембранные). </a:t>
            </a:r>
            <a:r>
              <a:rPr lang="ru-RU" sz="2000" dirty="0">
                <a:latin typeface="Arial" panose="020B0604020202020204" pitchFamily="34" charset="0"/>
                <a:cs typeface="Arial" panose="020B0604020202020204" pitchFamily="34" charset="0"/>
              </a:rPr>
              <a:t>Для гидрофильных гормонов (катехоламины, пептидные гормоны).</a:t>
            </a:r>
          </a:p>
          <a:p>
            <a:r>
              <a:rPr lang="ru-RU" sz="2000" dirty="0">
                <a:latin typeface="Arial" panose="020B0604020202020204" pitchFamily="34" charset="0"/>
                <a:cs typeface="Arial" panose="020B0604020202020204" pitchFamily="34" charset="0"/>
              </a:rPr>
              <a:t>Внутри клеток (</a:t>
            </a:r>
            <a:r>
              <a:rPr lang="ru-RU" sz="2000" dirty="0" err="1">
                <a:solidFill>
                  <a:schemeClr val="tx2">
                    <a:lumMod val="75000"/>
                  </a:schemeClr>
                </a:solidFill>
                <a:latin typeface="Arial" panose="020B0604020202020204" pitchFamily="34" charset="0"/>
                <a:cs typeface="Arial" panose="020B0604020202020204" pitchFamily="34" charset="0"/>
              </a:rPr>
              <a:t>цитозольные</a:t>
            </a:r>
            <a:r>
              <a:rPr lang="ru-RU" sz="2000" dirty="0">
                <a:solidFill>
                  <a:schemeClr val="tx2">
                    <a:lumMod val="75000"/>
                  </a:schemeClr>
                </a:solidFill>
                <a:latin typeface="Arial" panose="020B0604020202020204" pitchFamily="34" charset="0"/>
                <a:cs typeface="Arial" panose="020B0604020202020204" pitchFamily="34" charset="0"/>
              </a:rPr>
              <a:t>, ядерные</a:t>
            </a:r>
            <a:r>
              <a:rPr lang="ru-RU" sz="2000" dirty="0">
                <a:latin typeface="Arial" panose="020B0604020202020204" pitchFamily="34" charset="0"/>
                <a:cs typeface="Arial" panose="020B0604020202020204" pitchFamily="34" charset="0"/>
              </a:rPr>
              <a:t>). Для </a:t>
            </a:r>
            <a:r>
              <a:rPr lang="ru-RU" sz="2000" dirty="0" err="1">
                <a:latin typeface="Arial" panose="020B0604020202020204" pitchFamily="34" charset="0"/>
                <a:cs typeface="Arial" panose="020B0604020202020204" pitchFamily="34" charset="0"/>
              </a:rPr>
              <a:t>липофильных</a:t>
            </a:r>
            <a:r>
              <a:rPr lang="ru-RU" sz="2000" dirty="0">
                <a:latin typeface="Arial" panose="020B0604020202020204" pitchFamily="34" charset="0"/>
                <a:cs typeface="Arial" panose="020B0604020202020204" pitchFamily="34" charset="0"/>
              </a:rPr>
              <a:t> гормонов (стероидные гормоны, тиреоидные гормоны).</a:t>
            </a:r>
          </a:p>
          <a:p>
            <a:pPr marL="0" indent="0">
              <a:buNone/>
            </a:pPr>
            <a:r>
              <a:rPr lang="ru-RU" sz="2000" dirty="0">
                <a:solidFill>
                  <a:schemeClr val="tx2">
                    <a:lumMod val="75000"/>
                  </a:schemeClr>
                </a:solidFill>
                <a:latin typeface="Arial" panose="020B0604020202020204" pitchFamily="34" charset="0"/>
                <a:cs typeface="Arial" panose="020B0604020202020204" pitchFamily="34" charset="0"/>
              </a:rPr>
              <a:t>Химическая природа рецепторов </a:t>
            </a:r>
            <a:r>
              <a:rPr lang="ru-RU" sz="2000" dirty="0">
                <a:latin typeface="Arial" panose="020B0604020202020204" pitchFamily="34" charset="0"/>
                <a:cs typeface="Arial" panose="020B0604020202020204" pitchFamily="34" charset="0"/>
              </a:rPr>
              <a:t>– белки, как правило, гликопротеины.</a:t>
            </a:r>
          </a:p>
          <a:p>
            <a:pPr marL="0" indent="0">
              <a:buNone/>
            </a:pPr>
            <a:r>
              <a:rPr lang="ru-RU" sz="2000" dirty="0">
                <a:latin typeface="Arial" panose="020B0604020202020204" pitchFamily="34" charset="0"/>
                <a:cs typeface="Arial" panose="020B0604020202020204" pitchFamily="34" charset="0"/>
              </a:rPr>
              <a:t>Гормоны, взаимодействующие с мембранными рецепторами (пептидные гормоны, адреналин, простагландины), действуют по </a:t>
            </a:r>
            <a:r>
              <a:rPr lang="ru-RU" sz="2000" b="1" dirty="0">
                <a:solidFill>
                  <a:srgbClr val="C00000"/>
                </a:solidFill>
                <a:latin typeface="Arial" panose="020B0604020202020204" pitchFamily="34" charset="0"/>
                <a:cs typeface="Arial" panose="020B0604020202020204" pitchFamily="34" charset="0"/>
              </a:rPr>
              <a:t>мембранно-внутриклеточному механизму </a:t>
            </a:r>
            <a:r>
              <a:rPr lang="ru-RU" sz="2000" dirty="0">
                <a:latin typeface="Arial" panose="020B0604020202020204" pitchFamily="34" charset="0"/>
                <a:cs typeface="Arial" panose="020B0604020202020204" pitchFamily="34" charset="0"/>
              </a:rPr>
              <a:t>с участием внутриклеточных вторичных посредников.</a:t>
            </a:r>
          </a:p>
          <a:p>
            <a:pPr marL="0" indent="0">
              <a:buNone/>
            </a:pPr>
            <a:r>
              <a:rPr lang="ru-RU" sz="2000" dirty="0">
                <a:latin typeface="Arial" panose="020B0604020202020204" pitchFamily="34" charset="0"/>
                <a:cs typeface="Arial" panose="020B0604020202020204" pitchFamily="34" charset="0"/>
              </a:rPr>
              <a:t>Гормоны, взаимодействующие с внутриклеточными рецепторами (стероидные гормоны, </a:t>
            </a:r>
            <a:r>
              <a:rPr lang="ru-RU" sz="2000" dirty="0" err="1">
                <a:latin typeface="Arial" panose="020B0604020202020204" pitchFamily="34" charset="0"/>
                <a:cs typeface="Arial" panose="020B0604020202020204" pitchFamily="34" charset="0"/>
              </a:rPr>
              <a:t>тиреоидные</a:t>
            </a:r>
            <a:r>
              <a:rPr lang="ru-RU" sz="2000" dirty="0">
                <a:latin typeface="Arial" panose="020B0604020202020204" pitchFamily="34" charset="0"/>
                <a:cs typeface="Arial" panose="020B0604020202020204" pitchFamily="34" charset="0"/>
              </a:rPr>
              <a:t> гормоны) действуют по </a:t>
            </a:r>
            <a:r>
              <a:rPr lang="ru-RU" sz="2000" b="1" dirty="0" err="1">
                <a:solidFill>
                  <a:srgbClr val="C00000"/>
                </a:solidFill>
                <a:latin typeface="Arial" panose="020B0604020202020204" pitchFamily="34" charset="0"/>
                <a:cs typeface="Arial" panose="020B0604020202020204" pitchFamily="34" charset="0"/>
              </a:rPr>
              <a:t>цитозольному</a:t>
            </a:r>
            <a:r>
              <a:rPr lang="ru-RU" sz="2000" b="1" dirty="0">
                <a:solidFill>
                  <a:srgbClr val="C00000"/>
                </a:solidFill>
                <a:latin typeface="Arial" panose="020B0604020202020204" pitchFamily="34" charset="0"/>
                <a:cs typeface="Arial" panose="020B0604020202020204" pitchFamily="34" charset="0"/>
              </a:rPr>
              <a:t> механизму.</a:t>
            </a:r>
          </a:p>
        </p:txBody>
      </p:sp>
      <p:sp>
        <p:nvSpPr>
          <p:cNvPr id="4" name="Номер слайда 3"/>
          <p:cNvSpPr>
            <a:spLocks noGrp="1"/>
          </p:cNvSpPr>
          <p:nvPr>
            <p:ph type="sldNum" sz="quarter" idx="12"/>
          </p:nvPr>
        </p:nvSpPr>
        <p:spPr/>
        <p:txBody>
          <a:bodyPr/>
          <a:lstStyle/>
          <a:p>
            <a:fld id="{725C68B6-61C2-468F-89AB-4B9F7531AA68}" type="slidenum">
              <a:rPr lang="ru-RU" smtClean="0"/>
              <a:pPr/>
              <a:t>11</a:t>
            </a:fld>
            <a:endParaRPr lang="ru-RU"/>
          </a:p>
        </p:txBody>
      </p:sp>
    </p:spTree>
    <p:extLst>
      <p:ext uri="{BB962C8B-B14F-4D97-AF65-F5344CB8AC3E}">
        <p14:creationId xmlns:p14="http://schemas.microsoft.com/office/powerpoint/2010/main" val="22781430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274042"/>
          </a:xfrm>
        </p:spPr>
        <p:txBody>
          <a:bodyPr>
            <a:noAutofit/>
          </a:bodyPr>
          <a:lstStyle/>
          <a:p>
            <a:r>
              <a:rPr lang="ru-RU" sz="2800" dirty="0">
                <a:solidFill>
                  <a:srgbClr val="C00000"/>
                </a:solidFill>
              </a:rPr>
              <a:t>Быстрый механизм регуляции</a:t>
            </a:r>
          </a:p>
        </p:txBody>
      </p:sp>
      <p:sp>
        <p:nvSpPr>
          <p:cNvPr id="3" name="Объект 2"/>
          <p:cNvSpPr>
            <a:spLocks noGrp="1"/>
          </p:cNvSpPr>
          <p:nvPr>
            <p:ph idx="1"/>
          </p:nvPr>
        </p:nvSpPr>
        <p:spPr>
          <a:xfrm>
            <a:off x="203134" y="620688"/>
            <a:ext cx="8689345" cy="6048672"/>
          </a:xfrm>
        </p:spPr>
        <p:txBody>
          <a:bodyPr>
            <a:normAutofit lnSpcReduction="10000"/>
          </a:bodyPr>
          <a:lstStyle/>
          <a:p>
            <a:pPr marL="0" indent="0">
              <a:buNone/>
            </a:pPr>
            <a:r>
              <a:rPr lang="ru-RU" sz="2400" dirty="0">
                <a:latin typeface="Arial" panose="020B0604020202020204" pitchFamily="34" charset="0"/>
                <a:cs typeface="Arial" panose="020B0604020202020204" pitchFamily="34" charset="0"/>
              </a:rPr>
              <a:t>Гидрофильные </a:t>
            </a:r>
            <a:r>
              <a:rPr lang="ru-RU" sz="2400" dirty="0">
                <a:solidFill>
                  <a:schemeClr val="tx2">
                    <a:lumMod val="75000"/>
                  </a:schemeClr>
                </a:solidFill>
                <a:latin typeface="Arial" panose="020B0604020202020204" pitchFamily="34" charset="0"/>
                <a:cs typeface="Arial" panose="020B0604020202020204" pitchFamily="34" charset="0"/>
              </a:rPr>
              <a:t>гормоны</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гликопротеиновые</a:t>
            </a:r>
            <a:r>
              <a:rPr lang="ru-RU" sz="2400" dirty="0">
                <a:latin typeface="Arial" panose="020B0604020202020204" pitchFamily="34" charset="0"/>
                <a:cs typeface="Arial" panose="020B0604020202020204" pitchFamily="34" charset="0"/>
              </a:rPr>
              <a:t>, пептидные и катехоламины </a:t>
            </a:r>
            <a:r>
              <a:rPr lang="ru-RU" sz="2400" dirty="0">
                <a:solidFill>
                  <a:schemeClr val="tx2">
                    <a:lumMod val="75000"/>
                  </a:schemeClr>
                </a:solidFill>
                <a:latin typeface="Arial" panose="020B0604020202020204" pitchFamily="34" charset="0"/>
                <a:cs typeface="Arial" panose="020B0604020202020204" pitchFamily="34" charset="0"/>
              </a:rPr>
              <a:t>связываются со своими рецепторами </a:t>
            </a:r>
            <a:r>
              <a:rPr lang="ru-RU" sz="2400" dirty="0">
                <a:latin typeface="Arial" panose="020B0604020202020204" pitchFamily="34" charset="0"/>
                <a:cs typeface="Arial" panose="020B0604020202020204" pitchFamily="34" charset="0"/>
              </a:rPr>
              <a:t>на внешней стороне клеточной мембраны. Гормон соединяется с рецептором и </a:t>
            </a:r>
            <a:r>
              <a:rPr lang="ru-RU" sz="2400" dirty="0">
                <a:solidFill>
                  <a:schemeClr val="tx2">
                    <a:lumMod val="75000"/>
                  </a:schemeClr>
                </a:solidFill>
                <a:latin typeface="Arial" panose="020B0604020202020204" pitchFamily="34" charset="0"/>
                <a:cs typeface="Arial" panose="020B0604020202020204" pitchFamily="34" charset="0"/>
              </a:rPr>
              <a:t>с помощью </a:t>
            </a:r>
            <a:r>
              <a:rPr lang="ru-RU" sz="2400" dirty="0">
                <a:latin typeface="Arial" panose="020B0604020202020204" pitchFamily="34" charset="0"/>
                <a:cs typeface="Arial" panose="020B0604020202020204" pitchFamily="34" charset="0"/>
              </a:rPr>
              <a:t>специальных </a:t>
            </a:r>
            <a:r>
              <a:rPr lang="ru-RU" sz="2400" dirty="0" err="1">
                <a:latin typeface="Arial" panose="020B0604020202020204" pitchFamily="34" charset="0"/>
                <a:cs typeface="Arial" panose="020B0604020202020204" pitchFamily="34" charset="0"/>
              </a:rPr>
              <a:t>внутримембранных</a:t>
            </a:r>
            <a:r>
              <a:rPr lang="ru-RU" sz="2400" dirty="0">
                <a:latin typeface="Arial" panose="020B0604020202020204" pitchFamily="34" charset="0"/>
                <a:cs typeface="Arial" panose="020B0604020202020204" pitchFamily="34" charset="0"/>
              </a:rPr>
              <a:t> </a:t>
            </a:r>
            <a:r>
              <a:rPr lang="en-US" sz="2400" dirty="0">
                <a:solidFill>
                  <a:schemeClr val="tx2">
                    <a:lumMod val="75000"/>
                  </a:schemeClr>
                </a:solidFill>
                <a:latin typeface="Arial" panose="020B0604020202020204" pitchFamily="34" charset="0"/>
                <a:cs typeface="Arial" panose="020B0604020202020204" pitchFamily="34" charset="0"/>
              </a:rPr>
              <a:t>G</a:t>
            </a:r>
            <a:r>
              <a:rPr lang="ru-RU" sz="2400" dirty="0">
                <a:solidFill>
                  <a:schemeClr val="tx2">
                    <a:lumMod val="75000"/>
                  </a:schemeClr>
                </a:solidFill>
                <a:latin typeface="Arial" panose="020B0604020202020204" pitchFamily="34" charset="0"/>
                <a:cs typeface="Arial" panose="020B0604020202020204" pitchFamily="34" charset="0"/>
              </a:rPr>
              <a:t>-белков передает сигнал внутрь клетки</a:t>
            </a:r>
            <a:r>
              <a:rPr lang="ru-RU" sz="2400" dirty="0">
                <a:latin typeface="Arial" panose="020B0604020202020204" pitchFamily="34" charset="0"/>
                <a:cs typeface="Arial" panose="020B0604020202020204" pitchFamily="34" charset="0"/>
              </a:rPr>
              <a:t>. Эти белки </a:t>
            </a:r>
            <a:r>
              <a:rPr lang="ru-RU" sz="2400" dirty="0">
                <a:solidFill>
                  <a:schemeClr val="tx2">
                    <a:lumMod val="75000"/>
                  </a:schemeClr>
                </a:solidFill>
                <a:latin typeface="Arial" panose="020B0604020202020204" pitchFamily="34" charset="0"/>
                <a:cs typeface="Arial" panose="020B0604020202020204" pitchFamily="34" charset="0"/>
              </a:rPr>
              <a:t>активируют внутриклеточные ферменты</a:t>
            </a:r>
            <a:r>
              <a:rPr lang="ru-RU" sz="2400" dirty="0">
                <a:latin typeface="Arial" panose="020B0604020202020204" pitchFamily="34" charset="0"/>
                <a:cs typeface="Arial" panose="020B0604020202020204" pitchFamily="34" charset="0"/>
              </a:rPr>
              <a:t>, которые участвуют в </a:t>
            </a:r>
            <a:r>
              <a:rPr lang="ru-RU" sz="2400" dirty="0">
                <a:solidFill>
                  <a:schemeClr val="tx2">
                    <a:lumMod val="75000"/>
                  </a:schemeClr>
                </a:solidFill>
                <a:latin typeface="Arial" panose="020B0604020202020204" pitchFamily="34" charset="0"/>
                <a:cs typeface="Arial" panose="020B0604020202020204" pitchFamily="34" charset="0"/>
              </a:rPr>
              <a:t>образовании вторичных посредников</a:t>
            </a:r>
            <a:r>
              <a:rPr lang="ru-RU" sz="2400" dirty="0">
                <a:latin typeface="Arial" panose="020B0604020202020204" pitchFamily="34" charset="0"/>
                <a:cs typeface="Arial" panose="020B0604020202020204" pitchFamily="34" charset="0"/>
              </a:rPr>
              <a:t>: 1. </a:t>
            </a:r>
            <a:r>
              <a:rPr lang="ru-RU" sz="2400" dirty="0">
                <a:solidFill>
                  <a:srgbClr val="FF0000"/>
                </a:solidFill>
                <a:latin typeface="Arial" panose="020B0604020202020204" pitchFamily="34" charset="0"/>
                <a:cs typeface="Arial" panose="020B0604020202020204" pitchFamily="34" charset="0"/>
              </a:rPr>
              <a:t>Циклические нуклеотиды</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цАМФ</a:t>
            </a:r>
            <a:r>
              <a:rPr lang="ru-RU" sz="2400" dirty="0">
                <a:latin typeface="Arial" panose="020B0604020202020204" pitchFamily="34" charset="0"/>
                <a:cs typeface="Arial" panose="020B0604020202020204" pitchFamily="34" charset="0"/>
              </a:rPr>
              <a:t>, </a:t>
            </a:r>
            <a:r>
              <a:rPr lang="ru-RU" sz="2400" dirty="0" err="1" smtClean="0">
                <a:latin typeface="Arial" panose="020B0604020202020204" pitchFamily="34" charset="0"/>
                <a:cs typeface="Arial" panose="020B0604020202020204" pitchFamily="34" charset="0"/>
              </a:rPr>
              <a:t>цГМФ</a:t>
            </a:r>
            <a:r>
              <a:rPr lang="ru-RU" sz="2400" dirty="0">
                <a:latin typeface="Arial" panose="020B0604020202020204" pitchFamily="34" charset="0"/>
                <a:cs typeface="Arial" panose="020B0604020202020204" pitchFamily="34" charset="0"/>
              </a:rPr>
              <a:t>.</a:t>
            </a:r>
            <a:r>
              <a:rPr lang="ru-RU" sz="2400" dirty="0" smtClean="0">
                <a:latin typeface="Arial" panose="020B0604020202020204" pitchFamily="34" charset="0"/>
                <a:cs typeface="Arial" panose="020B0604020202020204" pitchFamily="34" charset="0"/>
              </a:rPr>
              <a:t> </a:t>
            </a:r>
            <a:endParaRPr lang="ru-RU" sz="2400" dirty="0">
              <a:latin typeface="Arial" panose="020B0604020202020204" pitchFamily="34" charset="0"/>
              <a:cs typeface="Arial" panose="020B0604020202020204" pitchFamily="34" charset="0"/>
            </a:endParaRPr>
          </a:p>
          <a:p>
            <a:pPr marL="0" indent="0">
              <a:buNone/>
            </a:pPr>
            <a:r>
              <a:rPr lang="ru-RU" sz="2400" dirty="0">
                <a:latin typeface="Arial" panose="020B0604020202020204" pitchFamily="34" charset="0"/>
                <a:cs typeface="Arial" panose="020B0604020202020204" pitchFamily="34" charset="0"/>
              </a:rPr>
              <a:t>2. </a:t>
            </a:r>
            <a:r>
              <a:rPr lang="ru-RU" sz="2400" dirty="0" err="1">
                <a:solidFill>
                  <a:srgbClr val="FF0000"/>
                </a:solidFill>
                <a:latin typeface="Arial" panose="020B0604020202020204" pitchFamily="34" charset="0"/>
                <a:cs typeface="Arial" panose="020B0604020202020204" pitchFamily="34" charset="0"/>
              </a:rPr>
              <a:t>Инозитолполифосфатная</a:t>
            </a:r>
            <a:r>
              <a:rPr lang="ru-RU" sz="2400" dirty="0">
                <a:solidFill>
                  <a:srgbClr val="FF0000"/>
                </a:solidFill>
                <a:latin typeface="Arial" panose="020B0604020202020204" pitchFamily="34" charset="0"/>
                <a:cs typeface="Arial" panose="020B0604020202020204" pitchFamily="34" charset="0"/>
              </a:rPr>
              <a:t> система</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инозитолтрифосфат</a:t>
            </a:r>
            <a:r>
              <a:rPr lang="ru-RU" sz="2400" dirty="0">
                <a:latin typeface="Arial" panose="020B0604020202020204" pitchFamily="34" charset="0"/>
                <a:cs typeface="Arial" panose="020B0604020202020204" pitchFamily="34" charset="0"/>
              </a:rPr>
              <a:t> (ИТФ), </a:t>
            </a:r>
            <a:r>
              <a:rPr lang="ru-RU" sz="2400" dirty="0" err="1">
                <a:latin typeface="Arial" panose="020B0604020202020204" pitchFamily="34" charset="0"/>
                <a:cs typeface="Arial" panose="020B0604020202020204" pitchFamily="34" charset="0"/>
              </a:rPr>
              <a:t>диацилглицерин</a:t>
            </a:r>
            <a:r>
              <a:rPr lang="ru-RU" sz="2400" dirty="0">
                <a:latin typeface="Arial" panose="020B0604020202020204" pitchFamily="34" charset="0"/>
                <a:cs typeface="Arial" panose="020B0604020202020204" pitchFamily="34" charset="0"/>
              </a:rPr>
              <a:t> (ДАГ), ионы Са</a:t>
            </a:r>
            <a:r>
              <a:rPr lang="ru-RU" sz="2400" baseline="30000" dirty="0">
                <a:latin typeface="Arial" panose="020B0604020202020204" pitchFamily="34" charset="0"/>
                <a:cs typeface="Arial" panose="020B0604020202020204" pitchFamily="34" charset="0"/>
              </a:rPr>
              <a:t>2+ </a:t>
            </a:r>
            <a:r>
              <a:rPr lang="ru-RU" sz="2400" dirty="0">
                <a:latin typeface="Arial" panose="020B0604020202020204" pitchFamily="34" charset="0"/>
                <a:cs typeface="Arial" panose="020B0604020202020204" pitchFamily="34" charset="0"/>
              </a:rPr>
              <a:t>, </a:t>
            </a:r>
          </a:p>
          <a:p>
            <a:pPr marL="0" indent="0">
              <a:buNone/>
            </a:pPr>
            <a:r>
              <a:rPr lang="ru-RU" sz="2400" dirty="0">
                <a:latin typeface="Arial" panose="020B0604020202020204" pitchFamily="34" charset="0"/>
                <a:cs typeface="Arial" panose="020B0604020202020204" pitchFamily="34" charset="0"/>
              </a:rPr>
              <a:t>3. </a:t>
            </a:r>
            <a:r>
              <a:rPr lang="ru-RU" sz="2400" dirty="0">
                <a:solidFill>
                  <a:srgbClr val="FF0000"/>
                </a:solidFill>
                <a:latin typeface="Arial" panose="020B0604020202020204" pitchFamily="34" charset="0"/>
                <a:cs typeface="Arial" panose="020B0604020202020204" pitchFamily="34" charset="0"/>
              </a:rPr>
              <a:t>Другие посредники</a:t>
            </a:r>
            <a:r>
              <a:rPr lang="ru-RU" sz="2400" dirty="0">
                <a:latin typeface="Arial" panose="020B0604020202020204" pitchFamily="34" charset="0"/>
                <a:cs typeface="Arial" panose="020B0604020202020204" pitchFamily="34" charset="0"/>
              </a:rPr>
              <a:t>: активные формы кислорода – монооксид азота </a:t>
            </a:r>
            <a:r>
              <a:rPr lang="en-US" sz="2400" dirty="0">
                <a:latin typeface="Arial" panose="020B0604020202020204" pitchFamily="34" charset="0"/>
                <a:cs typeface="Arial" panose="020B0604020202020204" pitchFamily="34" charset="0"/>
              </a:rPr>
              <a:t>NO</a:t>
            </a:r>
            <a:r>
              <a:rPr lang="ru-RU" sz="2400" dirty="0">
                <a:latin typeface="Arial" panose="020B0604020202020204" pitchFamily="34" charset="0"/>
                <a:cs typeface="Arial" panose="020B0604020202020204" pitchFamily="34" charset="0"/>
              </a:rPr>
              <a:t>, перекись водорода и др.</a:t>
            </a:r>
          </a:p>
          <a:p>
            <a:pPr marL="0" indent="0">
              <a:buNone/>
            </a:pPr>
            <a:r>
              <a:rPr lang="ru-RU" sz="2400" dirty="0">
                <a:latin typeface="Arial" panose="020B0604020202020204" pitchFamily="34" charset="0"/>
                <a:cs typeface="Arial" panose="020B0604020202020204" pitchFamily="34" charset="0"/>
              </a:rPr>
              <a:t> </a:t>
            </a:r>
            <a:r>
              <a:rPr lang="ru-RU" sz="2400" dirty="0">
                <a:solidFill>
                  <a:schemeClr val="tx2">
                    <a:lumMod val="75000"/>
                  </a:schemeClr>
                </a:solidFill>
                <a:latin typeface="Arial" panose="020B0604020202020204" pitchFamily="34" charset="0"/>
                <a:cs typeface="Arial" panose="020B0604020202020204" pitchFamily="34" charset="0"/>
              </a:rPr>
              <a:t>Вторичные посредники </a:t>
            </a:r>
            <a:r>
              <a:rPr lang="ru-RU" sz="2400" dirty="0">
                <a:latin typeface="Arial" panose="020B0604020202020204" pitchFamily="34" charset="0"/>
                <a:cs typeface="Arial" panose="020B0604020202020204" pitchFamily="34" charset="0"/>
              </a:rPr>
              <a:t>активируют </a:t>
            </a:r>
            <a:r>
              <a:rPr lang="ru-RU" sz="2400" dirty="0" err="1">
                <a:solidFill>
                  <a:schemeClr val="tx2">
                    <a:lumMod val="75000"/>
                  </a:schemeClr>
                </a:solidFill>
                <a:latin typeface="Arial" panose="020B0604020202020204" pitchFamily="34" charset="0"/>
                <a:cs typeface="Arial" panose="020B0604020202020204" pitchFamily="34" charset="0"/>
              </a:rPr>
              <a:t>протеинкиназы</a:t>
            </a:r>
            <a:r>
              <a:rPr lang="ru-RU" sz="2400" dirty="0">
                <a:latin typeface="Arial" panose="020B0604020202020204" pitchFamily="34" charset="0"/>
                <a:cs typeface="Arial" panose="020B0604020202020204" pitchFamily="34" charset="0"/>
              </a:rPr>
              <a:t>, которые участвует в </a:t>
            </a:r>
            <a:r>
              <a:rPr lang="ru-RU" sz="2400" dirty="0">
                <a:solidFill>
                  <a:schemeClr val="tx2">
                    <a:lumMod val="75000"/>
                  </a:schemeClr>
                </a:solidFill>
                <a:latin typeface="Arial" panose="020B0604020202020204" pitchFamily="34" charset="0"/>
                <a:cs typeface="Arial" panose="020B0604020202020204" pitchFamily="34" charset="0"/>
              </a:rPr>
              <a:t>регуляции активности ключевых ферментов метаболических путей (ковалентная модификация).</a:t>
            </a:r>
          </a:p>
          <a:p>
            <a:pPr marL="0" indent="0">
              <a:buNone/>
            </a:pPr>
            <a:endParaRPr lang="ru-RU" sz="1800" dirty="0"/>
          </a:p>
        </p:txBody>
      </p:sp>
      <p:sp>
        <p:nvSpPr>
          <p:cNvPr id="10" name="Номер слайда 9"/>
          <p:cNvSpPr>
            <a:spLocks noGrp="1"/>
          </p:cNvSpPr>
          <p:nvPr>
            <p:ph type="sldNum" sz="quarter" idx="12"/>
          </p:nvPr>
        </p:nvSpPr>
        <p:spPr/>
        <p:txBody>
          <a:bodyPr/>
          <a:lstStyle/>
          <a:p>
            <a:fld id="{725C68B6-61C2-468F-89AB-4B9F7531AA68}" type="slidenum">
              <a:rPr lang="ru-RU" smtClean="0"/>
              <a:pPr/>
              <a:t>12</a:t>
            </a:fld>
            <a:endParaRPr lang="ru-RU"/>
          </a:p>
        </p:txBody>
      </p:sp>
    </p:spTree>
    <p:extLst>
      <p:ext uri="{BB962C8B-B14F-4D97-AF65-F5344CB8AC3E}">
        <p14:creationId xmlns:p14="http://schemas.microsoft.com/office/powerpoint/2010/main" val="15878053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1"/>
            <a:ext cx="8291264" cy="648071"/>
          </a:xfrm>
        </p:spPr>
        <p:txBody>
          <a:bodyPr>
            <a:noAutofit/>
          </a:bodyPr>
          <a:lstStyle/>
          <a:p>
            <a:pPr>
              <a:lnSpc>
                <a:spcPts val="2200"/>
              </a:lnSpc>
            </a:pPr>
            <a:r>
              <a:rPr lang="ru-RU" sz="2800" dirty="0">
                <a:solidFill>
                  <a:srgbClr val="C00000"/>
                </a:solidFill>
              </a:rPr>
              <a:t>Быстрый механизм регуляции, мембранно-внутриклеточный</a:t>
            </a:r>
          </a:p>
        </p:txBody>
      </p:sp>
      <p:sp>
        <p:nvSpPr>
          <p:cNvPr id="3" name="Объект 2"/>
          <p:cNvSpPr>
            <a:spLocks noGrp="1"/>
          </p:cNvSpPr>
          <p:nvPr>
            <p:ph idx="1"/>
          </p:nvPr>
        </p:nvSpPr>
        <p:spPr>
          <a:xfrm>
            <a:off x="203134" y="476672"/>
            <a:ext cx="8689345" cy="6048672"/>
          </a:xfrm>
        </p:spPr>
        <p:txBody>
          <a:bodyPr>
            <a:normAutofit/>
          </a:bodyPr>
          <a:lstStyle/>
          <a:p>
            <a:pPr marL="0" indent="0" algn="ctr">
              <a:buNone/>
            </a:pPr>
            <a:r>
              <a:rPr lang="ru-RU" sz="1600" b="1" dirty="0"/>
              <a:t> </a:t>
            </a:r>
          </a:p>
          <a:p>
            <a:pPr marL="0" indent="0" algn="ctr">
              <a:buNone/>
            </a:pPr>
            <a:r>
              <a:rPr lang="ru-RU" sz="1600" b="1" dirty="0"/>
              <a:t>Например, ц-АМФ-зависимая  регуляция обмена гликогена. Схема процесса.</a:t>
            </a:r>
          </a:p>
          <a:p>
            <a:pPr marL="0" indent="0">
              <a:buNone/>
            </a:pPr>
            <a:endParaRPr lang="ru-RU" sz="1800" dirty="0"/>
          </a:p>
        </p:txBody>
      </p:sp>
      <p:sp>
        <p:nvSpPr>
          <p:cNvPr id="4" name="Прямоугольник 3"/>
          <p:cNvSpPr/>
          <p:nvPr/>
        </p:nvSpPr>
        <p:spPr>
          <a:xfrm>
            <a:off x="1644270" y="2252951"/>
            <a:ext cx="1656184" cy="288032"/>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Гипогликемия</a:t>
            </a:r>
          </a:p>
        </p:txBody>
      </p:sp>
      <p:sp>
        <p:nvSpPr>
          <p:cNvPr id="5" name="Прямоугольник 4"/>
          <p:cNvSpPr/>
          <p:nvPr/>
        </p:nvSpPr>
        <p:spPr>
          <a:xfrm>
            <a:off x="4568060" y="1196752"/>
            <a:ext cx="2308196" cy="328991"/>
          </a:xfrm>
          <a:prstGeom prst="rect">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Гликемия в норме</a:t>
            </a:r>
          </a:p>
        </p:txBody>
      </p:sp>
      <p:sp>
        <p:nvSpPr>
          <p:cNvPr id="6" name="Прямоугольник 5"/>
          <p:cNvSpPr/>
          <p:nvPr/>
        </p:nvSpPr>
        <p:spPr>
          <a:xfrm>
            <a:off x="1475655" y="2805405"/>
            <a:ext cx="2033485" cy="53778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tx1"/>
                </a:solidFill>
              </a:rPr>
              <a:t>Секреция глюкагона</a:t>
            </a:r>
          </a:p>
          <a:p>
            <a:pPr algn="ctr"/>
            <a:r>
              <a:rPr lang="ru-RU" sz="1600" b="1" dirty="0">
                <a:solidFill>
                  <a:schemeClr val="tx1"/>
                </a:solidFill>
              </a:rPr>
              <a:t> в кровь</a:t>
            </a:r>
          </a:p>
        </p:txBody>
      </p:sp>
      <p:sp>
        <p:nvSpPr>
          <p:cNvPr id="8" name="Прямоугольник 7"/>
          <p:cNvSpPr/>
          <p:nvPr/>
        </p:nvSpPr>
        <p:spPr>
          <a:xfrm>
            <a:off x="2512941" y="3719618"/>
            <a:ext cx="3600400" cy="57606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3310305" y="3810632"/>
            <a:ext cx="2028350" cy="31213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G-</a:t>
            </a:r>
            <a:r>
              <a:rPr lang="ru-RU" b="1" dirty="0">
                <a:solidFill>
                  <a:schemeClr val="tx1"/>
                </a:solidFill>
              </a:rPr>
              <a:t>белок</a:t>
            </a:r>
          </a:p>
        </p:txBody>
      </p:sp>
      <p:sp>
        <p:nvSpPr>
          <p:cNvPr id="12" name="Прямоугольник 11"/>
          <p:cNvSpPr/>
          <p:nvPr/>
        </p:nvSpPr>
        <p:spPr>
          <a:xfrm>
            <a:off x="3351123" y="4104666"/>
            <a:ext cx="2052228" cy="332982"/>
          </a:xfrm>
          <a:prstGeom prst="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t>аденилатциклаза</a:t>
            </a:r>
            <a:endParaRPr lang="ru-RU" b="1" dirty="0"/>
          </a:p>
        </p:txBody>
      </p:sp>
      <p:sp>
        <p:nvSpPr>
          <p:cNvPr id="15" name="Стрелка вправо 14"/>
          <p:cNvSpPr/>
          <p:nvPr/>
        </p:nvSpPr>
        <p:spPr>
          <a:xfrm flipH="1">
            <a:off x="6120172" y="3671473"/>
            <a:ext cx="2231914" cy="90965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rPr>
              <a:t>Мембрана </a:t>
            </a:r>
            <a:r>
              <a:rPr lang="ru-RU" sz="1400" b="1" dirty="0" err="1">
                <a:solidFill>
                  <a:schemeClr val="tx1"/>
                </a:solidFill>
              </a:rPr>
              <a:t>гепатоцита</a:t>
            </a:r>
            <a:endParaRPr lang="ru-RU" sz="1400" b="1" dirty="0">
              <a:solidFill>
                <a:schemeClr val="tx1"/>
              </a:solidFill>
            </a:endParaRPr>
          </a:p>
        </p:txBody>
      </p:sp>
      <p:sp>
        <p:nvSpPr>
          <p:cNvPr id="16" name="Стрелка вниз 15"/>
          <p:cNvSpPr/>
          <p:nvPr/>
        </p:nvSpPr>
        <p:spPr>
          <a:xfrm>
            <a:off x="2239552" y="2540983"/>
            <a:ext cx="409236" cy="240968"/>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8" name="Прямая со стрелкой 17"/>
          <p:cNvCxnSpPr/>
          <p:nvPr/>
        </p:nvCxnSpPr>
        <p:spPr>
          <a:xfrm>
            <a:off x="3509141" y="2890768"/>
            <a:ext cx="239275" cy="328972"/>
          </a:xfrm>
          <a:prstGeom prst="straightConnector1">
            <a:avLst/>
          </a:prstGeom>
          <a:ln w="539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3437133" y="4737716"/>
            <a:ext cx="1710931" cy="491484"/>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err="1">
                <a:solidFill>
                  <a:schemeClr val="tx1"/>
                </a:solidFill>
              </a:rPr>
              <a:t>Протеинкиназа</a:t>
            </a:r>
            <a:r>
              <a:rPr lang="ru-RU" sz="1600" b="1" dirty="0">
                <a:solidFill>
                  <a:schemeClr val="tx1"/>
                </a:solidFill>
              </a:rPr>
              <a:t> </a:t>
            </a:r>
          </a:p>
          <a:p>
            <a:pPr algn="ctr"/>
            <a:r>
              <a:rPr lang="ru-RU" sz="1600" b="1" dirty="0">
                <a:solidFill>
                  <a:schemeClr val="tx1"/>
                </a:solidFill>
              </a:rPr>
              <a:t>неактивная</a:t>
            </a:r>
          </a:p>
        </p:txBody>
      </p:sp>
      <p:sp>
        <p:nvSpPr>
          <p:cNvPr id="20" name="Прямоугольник 19"/>
          <p:cNvSpPr/>
          <p:nvPr/>
        </p:nvSpPr>
        <p:spPr>
          <a:xfrm>
            <a:off x="3466204" y="5805264"/>
            <a:ext cx="1681860" cy="536575"/>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err="1">
                <a:solidFill>
                  <a:schemeClr val="tx1"/>
                </a:solidFill>
              </a:rPr>
              <a:t>Протеинкиназа</a:t>
            </a:r>
            <a:r>
              <a:rPr lang="ru-RU" sz="1600" b="1" dirty="0">
                <a:solidFill>
                  <a:schemeClr val="tx1"/>
                </a:solidFill>
              </a:rPr>
              <a:t> </a:t>
            </a:r>
          </a:p>
          <a:p>
            <a:pPr algn="ctr"/>
            <a:r>
              <a:rPr lang="ru-RU" sz="1600" b="1" dirty="0">
                <a:solidFill>
                  <a:schemeClr val="tx1"/>
                </a:solidFill>
              </a:rPr>
              <a:t> активная</a:t>
            </a:r>
          </a:p>
        </p:txBody>
      </p:sp>
      <p:sp>
        <p:nvSpPr>
          <p:cNvPr id="21" name="Прямоугольник 20"/>
          <p:cNvSpPr/>
          <p:nvPr/>
        </p:nvSpPr>
        <p:spPr>
          <a:xfrm>
            <a:off x="2438318" y="4651565"/>
            <a:ext cx="720080" cy="155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АТФ</a:t>
            </a:r>
          </a:p>
        </p:txBody>
      </p:sp>
      <p:sp>
        <p:nvSpPr>
          <p:cNvPr id="22" name="Прямоугольник 21"/>
          <p:cNvSpPr/>
          <p:nvPr/>
        </p:nvSpPr>
        <p:spPr>
          <a:xfrm>
            <a:off x="5344357" y="4616388"/>
            <a:ext cx="1068083" cy="22854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solidFill>
                  <a:schemeClr val="tx1"/>
                </a:solidFill>
              </a:rPr>
              <a:t>цАМФ</a:t>
            </a:r>
            <a:endParaRPr lang="ru-RU" b="1" dirty="0">
              <a:solidFill>
                <a:schemeClr val="tx1"/>
              </a:solidFill>
            </a:endParaRPr>
          </a:p>
        </p:txBody>
      </p:sp>
      <p:sp>
        <p:nvSpPr>
          <p:cNvPr id="23" name="Выгнутая вверх стрелка 22"/>
          <p:cNvSpPr/>
          <p:nvPr/>
        </p:nvSpPr>
        <p:spPr>
          <a:xfrm>
            <a:off x="3173323" y="4398642"/>
            <a:ext cx="2208574" cy="31370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cxnSp>
        <p:nvCxnSpPr>
          <p:cNvPr id="25" name="Прямая со стрелкой 24"/>
          <p:cNvCxnSpPr>
            <a:cxnSpLocks/>
          </p:cNvCxnSpPr>
          <p:nvPr/>
        </p:nvCxnSpPr>
        <p:spPr>
          <a:xfrm flipH="1">
            <a:off x="4355976" y="4863206"/>
            <a:ext cx="1427820" cy="860803"/>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cxnSpLocks/>
          </p:cNvCxnSpPr>
          <p:nvPr/>
        </p:nvCxnSpPr>
        <p:spPr>
          <a:xfrm flipH="1">
            <a:off x="1825633" y="5877272"/>
            <a:ext cx="1666247" cy="9683"/>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0" name="Прямоугольник 29"/>
          <p:cNvSpPr/>
          <p:nvPr/>
        </p:nvSpPr>
        <p:spPr>
          <a:xfrm>
            <a:off x="5424255" y="5308846"/>
            <a:ext cx="3044461" cy="41516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err="1">
                <a:solidFill>
                  <a:schemeClr val="tx1"/>
                </a:solidFill>
              </a:rPr>
              <a:t>гликогенфосфорилаза</a:t>
            </a:r>
            <a:r>
              <a:rPr lang="ru-RU" sz="1400" b="1" dirty="0">
                <a:solidFill>
                  <a:schemeClr val="tx1"/>
                </a:solidFill>
              </a:rPr>
              <a:t> В, </a:t>
            </a:r>
            <a:r>
              <a:rPr lang="ru-RU" sz="1400" b="1" dirty="0" err="1">
                <a:solidFill>
                  <a:schemeClr val="tx1"/>
                </a:solidFill>
              </a:rPr>
              <a:t>дефосфорилированная</a:t>
            </a:r>
            <a:r>
              <a:rPr lang="ru-RU" sz="1400" b="1" dirty="0">
                <a:solidFill>
                  <a:schemeClr val="tx1"/>
                </a:solidFill>
              </a:rPr>
              <a:t>,  неактивная</a:t>
            </a:r>
          </a:p>
        </p:txBody>
      </p:sp>
      <p:sp>
        <p:nvSpPr>
          <p:cNvPr id="31" name="Прямоугольник 30"/>
          <p:cNvSpPr/>
          <p:nvPr/>
        </p:nvSpPr>
        <p:spPr>
          <a:xfrm>
            <a:off x="5582914" y="6143348"/>
            <a:ext cx="2733502" cy="39281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err="1">
                <a:solidFill>
                  <a:schemeClr val="tx1"/>
                </a:solidFill>
              </a:rPr>
              <a:t>гликогенфосфорилаза</a:t>
            </a:r>
            <a:r>
              <a:rPr lang="ru-RU" sz="1400" b="1" dirty="0">
                <a:solidFill>
                  <a:schemeClr val="tx1"/>
                </a:solidFill>
              </a:rPr>
              <a:t> А, </a:t>
            </a:r>
            <a:r>
              <a:rPr lang="ru-RU" sz="1400" b="1" dirty="0" err="1">
                <a:solidFill>
                  <a:schemeClr val="tx1"/>
                </a:solidFill>
              </a:rPr>
              <a:t>фосфорилированная</a:t>
            </a:r>
            <a:r>
              <a:rPr lang="ru-RU" sz="1400" b="1" dirty="0">
                <a:solidFill>
                  <a:schemeClr val="tx1"/>
                </a:solidFill>
              </a:rPr>
              <a:t>. активная</a:t>
            </a:r>
          </a:p>
        </p:txBody>
      </p:sp>
      <p:sp>
        <p:nvSpPr>
          <p:cNvPr id="32" name="Прямоугольник 31"/>
          <p:cNvSpPr/>
          <p:nvPr/>
        </p:nvSpPr>
        <p:spPr>
          <a:xfrm>
            <a:off x="3965651" y="1932157"/>
            <a:ext cx="3270645" cy="1778213"/>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Распад гликогена↑</a:t>
            </a:r>
          </a:p>
          <a:p>
            <a:pPr algn="ctr"/>
            <a:r>
              <a:rPr lang="ru-RU" b="1" dirty="0">
                <a:solidFill>
                  <a:schemeClr val="tx1"/>
                </a:solidFill>
              </a:rPr>
              <a:t>Синтез гликогена↓</a:t>
            </a:r>
          </a:p>
          <a:p>
            <a:pPr algn="ctr"/>
            <a:r>
              <a:rPr lang="ru-RU" b="1" dirty="0">
                <a:solidFill>
                  <a:schemeClr val="tx1"/>
                </a:solidFill>
              </a:rPr>
              <a:t>Печень</a:t>
            </a:r>
          </a:p>
        </p:txBody>
      </p:sp>
      <p:cxnSp>
        <p:nvCxnSpPr>
          <p:cNvPr id="34" name="Прямая со стрелкой 33"/>
          <p:cNvCxnSpPr>
            <a:cxnSpLocks/>
          </p:cNvCxnSpPr>
          <p:nvPr/>
        </p:nvCxnSpPr>
        <p:spPr>
          <a:xfrm>
            <a:off x="6516216" y="5733256"/>
            <a:ext cx="0" cy="43454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a:cxnSpLocks/>
          </p:cNvCxnSpPr>
          <p:nvPr/>
        </p:nvCxnSpPr>
        <p:spPr>
          <a:xfrm>
            <a:off x="5147389" y="5949280"/>
            <a:ext cx="1368827"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8" name="Выгнутая вниз стрелка 37"/>
          <p:cNvSpPr/>
          <p:nvPr/>
        </p:nvSpPr>
        <p:spPr>
          <a:xfrm rot="15194194">
            <a:off x="6310637" y="3829179"/>
            <a:ext cx="3884668" cy="1068083"/>
          </a:xfrm>
          <a:prstGeom prst="curvedUp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9" name="Стрелка вверх 38"/>
          <p:cNvSpPr/>
          <p:nvPr/>
        </p:nvSpPr>
        <p:spPr>
          <a:xfrm>
            <a:off x="5436096" y="1556792"/>
            <a:ext cx="373211" cy="37283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омер слайда 9"/>
          <p:cNvSpPr>
            <a:spLocks noGrp="1"/>
          </p:cNvSpPr>
          <p:nvPr>
            <p:ph type="sldNum" sz="quarter" idx="12"/>
          </p:nvPr>
        </p:nvSpPr>
        <p:spPr/>
        <p:txBody>
          <a:bodyPr/>
          <a:lstStyle/>
          <a:p>
            <a:fld id="{725C68B6-61C2-468F-89AB-4B9F7531AA68}" type="slidenum">
              <a:rPr lang="ru-RU" smtClean="0"/>
              <a:pPr/>
              <a:t>13</a:t>
            </a:fld>
            <a:endParaRPr lang="ru-RU"/>
          </a:p>
        </p:txBody>
      </p:sp>
      <p:cxnSp>
        <p:nvCxnSpPr>
          <p:cNvPr id="35" name="Прямая со стрелкой 34">
            <a:extLst>
              <a:ext uri="{FF2B5EF4-FFF2-40B4-BE49-F238E27FC236}">
                <a16:creationId xmlns:a16="http://schemas.microsoft.com/office/drawing/2014/main" id="{421860E6-B494-4758-B973-48CC229731E5}"/>
              </a:ext>
            </a:extLst>
          </p:cNvPr>
          <p:cNvCxnSpPr>
            <a:cxnSpLocks/>
            <a:stCxn id="19" idx="2"/>
          </p:cNvCxnSpPr>
          <p:nvPr/>
        </p:nvCxnSpPr>
        <p:spPr>
          <a:xfrm flipH="1">
            <a:off x="4283969" y="5229200"/>
            <a:ext cx="8630" cy="648072"/>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7" name="Прямоугольник 36">
            <a:extLst>
              <a:ext uri="{FF2B5EF4-FFF2-40B4-BE49-F238E27FC236}">
                <a16:creationId xmlns:a16="http://schemas.microsoft.com/office/drawing/2014/main" id="{CBD8C33F-64AA-44D8-B9C9-82E4F4B76B47}"/>
              </a:ext>
            </a:extLst>
          </p:cNvPr>
          <p:cNvSpPr/>
          <p:nvPr/>
        </p:nvSpPr>
        <p:spPr>
          <a:xfrm>
            <a:off x="323528" y="5246085"/>
            <a:ext cx="3044461" cy="415163"/>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err="1">
                <a:solidFill>
                  <a:schemeClr val="tx1"/>
                </a:solidFill>
              </a:rPr>
              <a:t>гликогенсинтаза</a:t>
            </a:r>
            <a:r>
              <a:rPr lang="ru-RU" sz="1400" b="1" dirty="0">
                <a:solidFill>
                  <a:schemeClr val="tx1"/>
                </a:solidFill>
              </a:rPr>
              <a:t>, </a:t>
            </a:r>
            <a:r>
              <a:rPr lang="ru-RU" sz="1400" b="1" dirty="0" err="1">
                <a:solidFill>
                  <a:schemeClr val="tx1"/>
                </a:solidFill>
              </a:rPr>
              <a:t>дефосфорилированная</a:t>
            </a:r>
            <a:r>
              <a:rPr lang="ru-RU" sz="1400" b="1" dirty="0">
                <a:solidFill>
                  <a:schemeClr val="tx1"/>
                </a:solidFill>
              </a:rPr>
              <a:t>,  активная</a:t>
            </a:r>
          </a:p>
        </p:txBody>
      </p:sp>
      <p:cxnSp>
        <p:nvCxnSpPr>
          <p:cNvPr id="40" name="Прямая со стрелкой 39">
            <a:extLst>
              <a:ext uri="{FF2B5EF4-FFF2-40B4-BE49-F238E27FC236}">
                <a16:creationId xmlns:a16="http://schemas.microsoft.com/office/drawing/2014/main" id="{9C1E19CC-D9A5-48E5-8497-7FB74784EE36}"/>
              </a:ext>
            </a:extLst>
          </p:cNvPr>
          <p:cNvCxnSpPr>
            <a:cxnSpLocks/>
            <a:stCxn id="37" idx="2"/>
          </p:cNvCxnSpPr>
          <p:nvPr/>
        </p:nvCxnSpPr>
        <p:spPr>
          <a:xfrm>
            <a:off x="1845759" y="5661248"/>
            <a:ext cx="0" cy="506548"/>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41" name="Прямоугольник 40">
            <a:extLst>
              <a:ext uri="{FF2B5EF4-FFF2-40B4-BE49-F238E27FC236}">
                <a16:creationId xmlns:a16="http://schemas.microsoft.com/office/drawing/2014/main" id="{D5474751-1BCA-4662-A52D-E42FB5E117BF}"/>
              </a:ext>
            </a:extLst>
          </p:cNvPr>
          <p:cNvSpPr/>
          <p:nvPr/>
        </p:nvSpPr>
        <p:spPr>
          <a:xfrm>
            <a:off x="292963" y="6187736"/>
            <a:ext cx="3054901" cy="409616"/>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err="1">
                <a:solidFill>
                  <a:schemeClr val="tx1"/>
                </a:solidFill>
              </a:rPr>
              <a:t>гликогенсинтаза</a:t>
            </a:r>
            <a:r>
              <a:rPr lang="ru-RU" sz="1400" b="1" dirty="0">
                <a:solidFill>
                  <a:schemeClr val="tx1"/>
                </a:solidFill>
              </a:rPr>
              <a:t>, </a:t>
            </a:r>
            <a:r>
              <a:rPr lang="ru-RU" sz="1400" b="1" dirty="0" err="1">
                <a:solidFill>
                  <a:schemeClr val="tx1"/>
                </a:solidFill>
              </a:rPr>
              <a:t>фосфорилированная</a:t>
            </a:r>
            <a:r>
              <a:rPr lang="ru-RU" sz="1400" b="1" dirty="0">
                <a:solidFill>
                  <a:schemeClr val="tx1"/>
                </a:solidFill>
              </a:rPr>
              <a:t>,  неактивная</a:t>
            </a:r>
          </a:p>
        </p:txBody>
      </p:sp>
      <p:sp>
        <p:nvSpPr>
          <p:cNvPr id="46" name="Прямоугольник 45">
            <a:extLst>
              <a:ext uri="{FF2B5EF4-FFF2-40B4-BE49-F238E27FC236}">
                <a16:creationId xmlns:a16="http://schemas.microsoft.com/office/drawing/2014/main" id="{4C3E2643-7EDF-4AC8-86E5-68689DB67011}"/>
              </a:ext>
            </a:extLst>
          </p:cNvPr>
          <p:cNvSpPr/>
          <p:nvPr/>
        </p:nvSpPr>
        <p:spPr>
          <a:xfrm>
            <a:off x="3748416" y="3246651"/>
            <a:ext cx="1152128" cy="3479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глюкагон</a:t>
            </a:r>
          </a:p>
        </p:txBody>
      </p:sp>
      <p:sp>
        <p:nvSpPr>
          <p:cNvPr id="47" name="Скругленный прямоугольник 10">
            <a:extLst>
              <a:ext uri="{FF2B5EF4-FFF2-40B4-BE49-F238E27FC236}">
                <a16:creationId xmlns:a16="http://schemas.microsoft.com/office/drawing/2014/main" id="{6068D4A7-762B-4DE7-A5AB-BDDC9B77B84C}"/>
              </a:ext>
            </a:extLst>
          </p:cNvPr>
          <p:cNvSpPr/>
          <p:nvPr/>
        </p:nvSpPr>
        <p:spPr>
          <a:xfrm>
            <a:off x="3466204" y="3514805"/>
            <a:ext cx="1764196" cy="304587"/>
          </a:xfrm>
          <a:prstGeom prst="roundRect">
            <a:avLst>
              <a:gd name="adj" fmla="val 16667"/>
            </a:avLst>
          </a:prstGeom>
          <a:solidFill>
            <a:schemeClr val="accent4">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рецептор</a:t>
            </a:r>
          </a:p>
        </p:txBody>
      </p:sp>
      <p:sp>
        <p:nvSpPr>
          <p:cNvPr id="48" name="Выгнутая вниз стрелка 37">
            <a:extLst>
              <a:ext uri="{FF2B5EF4-FFF2-40B4-BE49-F238E27FC236}">
                <a16:creationId xmlns:a16="http://schemas.microsoft.com/office/drawing/2014/main" id="{A236FE4B-727C-4B49-B85C-AA08AB12D8ED}"/>
              </a:ext>
            </a:extLst>
          </p:cNvPr>
          <p:cNvSpPr/>
          <p:nvPr/>
        </p:nvSpPr>
        <p:spPr>
          <a:xfrm rot="18551278" flipV="1">
            <a:off x="-1323826" y="2591859"/>
            <a:ext cx="6011490" cy="1763174"/>
          </a:xfrm>
          <a:prstGeom prst="curvedUpArrow">
            <a:avLst>
              <a:gd name="adj1" fmla="val 8255"/>
              <a:gd name="adj2" fmla="val 34892"/>
              <a:gd name="adj3" fmla="val 2678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7589328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634082"/>
          </a:xfrm>
        </p:spPr>
        <p:txBody>
          <a:bodyPr>
            <a:normAutofit fontScale="90000"/>
          </a:bodyPr>
          <a:lstStyle/>
          <a:p>
            <a:r>
              <a:rPr lang="ru-RU" sz="3200" b="1" dirty="0">
                <a:solidFill>
                  <a:schemeClr val="accent1">
                    <a:lumMod val="50000"/>
                  </a:schemeClr>
                </a:solidFill>
              </a:rPr>
              <a:t>Медленный путь действия гормонов</a:t>
            </a:r>
            <a:br>
              <a:rPr lang="ru-RU" sz="3200" b="1" dirty="0">
                <a:solidFill>
                  <a:schemeClr val="accent1">
                    <a:lumMod val="50000"/>
                  </a:schemeClr>
                </a:solidFill>
              </a:rPr>
            </a:br>
            <a:r>
              <a:rPr lang="ru-RU" sz="3200" b="1" dirty="0">
                <a:solidFill>
                  <a:schemeClr val="accent1">
                    <a:lumMod val="50000"/>
                  </a:schemeClr>
                </a:solidFill>
              </a:rPr>
              <a:t>(</a:t>
            </a:r>
            <a:r>
              <a:rPr lang="ru-RU" sz="3200" b="1" dirty="0" err="1">
                <a:solidFill>
                  <a:schemeClr val="accent1">
                    <a:lumMod val="50000"/>
                  </a:schemeClr>
                </a:solidFill>
              </a:rPr>
              <a:t>цитозольный</a:t>
            </a:r>
            <a:r>
              <a:rPr lang="ru-RU" sz="3200" b="1" dirty="0">
                <a:solidFill>
                  <a:schemeClr val="accent1">
                    <a:lumMod val="50000"/>
                  </a:schemeClr>
                </a:solidFill>
              </a:rPr>
              <a:t> механизм)</a:t>
            </a:r>
          </a:p>
        </p:txBody>
      </p:sp>
      <p:sp>
        <p:nvSpPr>
          <p:cNvPr id="3" name="Объект 2"/>
          <p:cNvSpPr>
            <a:spLocks noGrp="1"/>
          </p:cNvSpPr>
          <p:nvPr>
            <p:ph idx="1"/>
          </p:nvPr>
        </p:nvSpPr>
        <p:spPr>
          <a:xfrm>
            <a:off x="221942" y="997259"/>
            <a:ext cx="8670538" cy="5816117"/>
          </a:xfrm>
        </p:spPr>
        <p:txBody>
          <a:bodyPr>
            <a:normAutofit/>
          </a:bodyPr>
          <a:lstStyle/>
          <a:p>
            <a:pPr marL="0" indent="0">
              <a:buNone/>
            </a:pPr>
            <a:r>
              <a:rPr lang="ru-RU" sz="1800" dirty="0"/>
              <a:t>Стероидные и  </a:t>
            </a:r>
            <a:r>
              <a:rPr lang="ru-RU" sz="1800" dirty="0" err="1"/>
              <a:t>тиреоидные</a:t>
            </a:r>
            <a:r>
              <a:rPr lang="ru-RU" sz="1800" dirty="0"/>
              <a:t> гормоны щитовидной железы (Т3 и Т4) могут проникать внутрь клетки, т. к.  </a:t>
            </a:r>
            <a:r>
              <a:rPr lang="ru-RU" sz="1800" dirty="0" err="1"/>
              <a:t>липофильны</a:t>
            </a:r>
            <a:r>
              <a:rPr lang="ru-RU" sz="1800" dirty="0"/>
              <a:t>. Их рецепторы  находятся в цитоплазме клетки и в ядре. Гормоны в комплексе с рецептором проникает в ядро и действуют на ДНК клетки. В результате индуцируется/репрессируется синтез РНК, и как следствие, повышается/снижается количество определенных белков в клетке. Это могут быть ферменты, структурные белки и т. п. На данном рисунке представлена схема действия гормонов, которое приводит к увеличению количества белка в клетке.</a:t>
            </a:r>
          </a:p>
        </p:txBody>
      </p:sp>
      <p:sp>
        <p:nvSpPr>
          <p:cNvPr id="4" name="Скругленный прямоугольник 3"/>
          <p:cNvSpPr/>
          <p:nvPr/>
        </p:nvSpPr>
        <p:spPr>
          <a:xfrm>
            <a:off x="2555776" y="3212976"/>
            <a:ext cx="4752528" cy="2880320"/>
          </a:xfrm>
          <a:prstGeom prst="roundRect">
            <a:avLst/>
          </a:prstGeom>
          <a:noFill/>
          <a:ln w="952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5148064" y="3645024"/>
            <a:ext cx="1656184" cy="1512168"/>
          </a:xfrm>
          <a:prstGeom prst="ellipse">
            <a:avLst/>
          </a:prstGeom>
          <a:noFill/>
          <a:ln w="3492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Круговая 5"/>
          <p:cNvSpPr/>
          <p:nvPr/>
        </p:nvSpPr>
        <p:spPr>
          <a:xfrm rot="13448366">
            <a:off x="2836350" y="4113076"/>
            <a:ext cx="576064" cy="576064"/>
          </a:xfrm>
          <a:prstGeom prst="pi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 name="Прямоугольный треугольник 6"/>
          <p:cNvSpPr/>
          <p:nvPr/>
        </p:nvSpPr>
        <p:spPr>
          <a:xfrm rot="13685174">
            <a:off x="1385756" y="4037338"/>
            <a:ext cx="467665" cy="42003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p:cNvSpPr/>
          <p:nvPr/>
        </p:nvSpPr>
        <p:spPr>
          <a:xfrm>
            <a:off x="441928" y="4040320"/>
            <a:ext cx="1090464" cy="48157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гормон</a:t>
            </a:r>
          </a:p>
        </p:txBody>
      </p:sp>
      <p:sp>
        <p:nvSpPr>
          <p:cNvPr id="9" name="Стрелка вниз 8"/>
          <p:cNvSpPr/>
          <p:nvPr/>
        </p:nvSpPr>
        <p:spPr>
          <a:xfrm>
            <a:off x="2275744" y="3301885"/>
            <a:ext cx="1584176" cy="792087"/>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b="1" dirty="0">
                <a:solidFill>
                  <a:schemeClr val="tx1"/>
                </a:solidFill>
              </a:rPr>
              <a:t>рецептор</a:t>
            </a:r>
          </a:p>
        </p:txBody>
      </p:sp>
      <p:cxnSp>
        <p:nvCxnSpPr>
          <p:cNvPr id="11" name="Прямая со стрелкой 10"/>
          <p:cNvCxnSpPr/>
          <p:nvPr/>
        </p:nvCxnSpPr>
        <p:spPr>
          <a:xfrm>
            <a:off x="2019716" y="4268750"/>
            <a:ext cx="896100" cy="132358"/>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13" name="Круговая 12"/>
          <p:cNvSpPr/>
          <p:nvPr/>
        </p:nvSpPr>
        <p:spPr>
          <a:xfrm rot="13448366">
            <a:off x="4124494" y="4113076"/>
            <a:ext cx="576064" cy="576064"/>
          </a:xfrm>
          <a:prstGeom prst="pi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Прямоугольный треугольник 13"/>
          <p:cNvSpPr/>
          <p:nvPr/>
        </p:nvSpPr>
        <p:spPr>
          <a:xfrm rot="13685174">
            <a:off x="3849659" y="4190201"/>
            <a:ext cx="467665" cy="42003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6" name="Прямая со стрелкой 15"/>
          <p:cNvCxnSpPr/>
          <p:nvPr/>
        </p:nvCxnSpPr>
        <p:spPr>
          <a:xfrm>
            <a:off x="3531675" y="4400219"/>
            <a:ext cx="473558" cy="0"/>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4819819" y="4400219"/>
            <a:ext cx="616277" cy="0"/>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19" name="Круговая 18"/>
          <p:cNvSpPr/>
          <p:nvPr/>
        </p:nvSpPr>
        <p:spPr>
          <a:xfrm rot="13448366">
            <a:off x="6052541" y="4028533"/>
            <a:ext cx="312876" cy="313634"/>
          </a:xfrm>
          <a:prstGeom prst="pi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0" name="Прямоугольный треугольник 19"/>
          <p:cNvSpPr/>
          <p:nvPr/>
        </p:nvSpPr>
        <p:spPr>
          <a:xfrm rot="13685174">
            <a:off x="5971571" y="4059712"/>
            <a:ext cx="185904" cy="22135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олилиния 22"/>
          <p:cNvSpPr/>
          <p:nvPr/>
        </p:nvSpPr>
        <p:spPr>
          <a:xfrm>
            <a:off x="5649238" y="4320704"/>
            <a:ext cx="1003299" cy="163614"/>
          </a:xfrm>
          <a:custGeom>
            <a:avLst/>
            <a:gdLst>
              <a:gd name="connsiteX0" fmla="*/ 0 w 1003299"/>
              <a:gd name="connsiteY0" fmla="*/ 113510 h 163614"/>
              <a:gd name="connsiteX1" fmla="*/ 212943 w 1003299"/>
              <a:gd name="connsiteY1" fmla="*/ 775 h 163614"/>
              <a:gd name="connsiteX2" fmla="*/ 513567 w 1003299"/>
              <a:gd name="connsiteY2" fmla="*/ 163614 h 163614"/>
              <a:gd name="connsiteX3" fmla="*/ 776614 w 1003299"/>
              <a:gd name="connsiteY3" fmla="*/ 775 h 163614"/>
              <a:gd name="connsiteX4" fmla="*/ 989557 w 1003299"/>
              <a:gd name="connsiteY4" fmla="*/ 138562 h 163614"/>
              <a:gd name="connsiteX5" fmla="*/ 964504 w 1003299"/>
              <a:gd name="connsiteY5" fmla="*/ 138562 h 16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3299" h="163614">
                <a:moveTo>
                  <a:pt x="0" y="113510"/>
                </a:moveTo>
                <a:cubicBezTo>
                  <a:pt x="63674" y="52967"/>
                  <a:pt x="127349" y="-7576"/>
                  <a:pt x="212943" y="775"/>
                </a:cubicBezTo>
                <a:cubicBezTo>
                  <a:pt x="298538" y="9126"/>
                  <a:pt x="419622" y="163614"/>
                  <a:pt x="513567" y="163614"/>
                </a:cubicBezTo>
                <a:cubicBezTo>
                  <a:pt x="607512" y="163614"/>
                  <a:pt x="697282" y="4950"/>
                  <a:pt x="776614" y="775"/>
                </a:cubicBezTo>
                <a:cubicBezTo>
                  <a:pt x="855946" y="-3400"/>
                  <a:pt x="958242" y="115598"/>
                  <a:pt x="989557" y="138562"/>
                </a:cubicBezTo>
                <a:cubicBezTo>
                  <a:pt x="1020872" y="161527"/>
                  <a:pt x="992688" y="150044"/>
                  <a:pt x="964504" y="138562"/>
                </a:cubicBezTo>
              </a:path>
            </a:pathLst>
          </a:cu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олилиния 23"/>
          <p:cNvSpPr/>
          <p:nvPr/>
        </p:nvSpPr>
        <p:spPr>
          <a:xfrm>
            <a:off x="5724395" y="4321479"/>
            <a:ext cx="926926" cy="200417"/>
          </a:xfrm>
          <a:custGeom>
            <a:avLst/>
            <a:gdLst>
              <a:gd name="connsiteX0" fmla="*/ 0 w 926926"/>
              <a:gd name="connsiteY0" fmla="*/ 200417 h 200417"/>
              <a:gd name="connsiteX1" fmla="*/ 363254 w 926926"/>
              <a:gd name="connsiteY1" fmla="*/ 12526 h 200417"/>
              <a:gd name="connsiteX2" fmla="*/ 638827 w 926926"/>
              <a:gd name="connsiteY2" fmla="*/ 175365 h 200417"/>
              <a:gd name="connsiteX3" fmla="*/ 926926 w 926926"/>
              <a:gd name="connsiteY3" fmla="*/ 0 h 200417"/>
              <a:gd name="connsiteX4" fmla="*/ 926926 w 926926"/>
              <a:gd name="connsiteY4" fmla="*/ 0 h 200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926" h="200417">
                <a:moveTo>
                  <a:pt x="0" y="200417"/>
                </a:moveTo>
                <a:cubicBezTo>
                  <a:pt x="128391" y="108559"/>
                  <a:pt x="256783" y="16701"/>
                  <a:pt x="363254" y="12526"/>
                </a:cubicBezTo>
                <a:cubicBezTo>
                  <a:pt x="469725" y="8351"/>
                  <a:pt x="544882" y="177453"/>
                  <a:pt x="638827" y="175365"/>
                </a:cubicBezTo>
                <a:cubicBezTo>
                  <a:pt x="732772" y="173277"/>
                  <a:pt x="926926" y="0"/>
                  <a:pt x="926926" y="0"/>
                </a:cubicBezTo>
                <a:lnTo>
                  <a:pt x="926926"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олилиния 24"/>
          <p:cNvSpPr/>
          <p:nvPr/>
        </p:nvSpPr>
        <p:spPr>
          <a:xfrm flipV="1">
            <a:off x="5619069" y="4763672"/>
            <a:ext cx="811386" cy="71002"/>
          </a:xfrm>
          <a:custGeom>
            <a:avLst/>
            <a:gdLst>
              <a:gd name="connsiteX0" fmla="*/ 0 w 613775"/>
              <a:gd name="connsiteY0" fmla="*/ 62630 h 62630"/>
              <a:gd name="connsiteX1" fmla="*/ 175364 w 613775"/>
              <a:gd name="connsiteY1" fmla="*/ 0 h 62630"/>
              <a:gd name="connsiteX2" fmla="*/ 363254 w 613775"/>
              <a:gd name="connsiteY2" fmla="*/ 62630 h 62630"/>
              <a:gd name="connsiteX3" fmla="*/ 613775 w 613775"/>
              <a:gd name="connsiteY3" fmla="*/ 0 h 62630"/>
              <a:gd name="connsiteX4" fmla="*/ 613775 w 613775"/>
              <a:gd name="connsiteY4" fmla="*/ 0 h 62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775" h="62630">
                <a:moveTo>
                  <a:pt x="0" y="62630"/>
                </a:moveTo>
                <a:cubicBezTo>
                  <a:pt x="57411" y="31315"/>
                  <a:pt x="114822" y="0"/>
                  <a:pt x="175364" y="0"/>
                </a:cubicBezTo>
                <a:cubicBezTo>
                  <a:pt x="235906" y="0"/>
                  <a:pt x="290186" y="62630"/>
                  <a:pt x="363254" y="62630"/>
                </a:cubicBezTo>
                <a:cubicBezTo>
                  <a:pt x="436322" y="62630"/>
                  <a:pt x="613775" y="0"/>
                  <a:pt x="613775" y="0"/>
                </a:cubicBezTo>
                <a:lnTo>
                  <a:pt x="613775" y="0"/>
                </a:lnTo>
              </a:path>
            </a:pathLst>
          </a:custGeom>
          <a:noFill/>
          <a:ln w="349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a:off x="4083491" y="5301208"/>
            <a:ext cx="200477" cy="216024"/>
          </a:xfrm>
          <a:prstGeom prst="ellipse">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Овал 26"/>
          <p:cNvSpPr/>
          <p:nvPr/>
        </p:nvSpPr>
        <p:spPr>
          <a:xfrm>
            <a:off x="4005233" y="5517232"/>
            <a:ext cx="390747" cy="360040"/>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олилиния 27"/>
          <p:cNvSpPr/>
          <p:nvPr/>
        </p:nvSpPr>
        <p:spPr>
          <a:xfrm>
            <a:off x="3707704" y="5473243"/>
            <a:ext cx="1096212" cy="163469"/>
          </a:xfrm>
          <a:custGeom>
            <a:avLst/>
            <a:gdLst>
              <a:gd name="connsiteX0" fmla="*/ 0 w 1096212"/>
              <a:gd name="connsiteY0" fmla="*/ 163469 h 163469"/>
              <a:gd name="connsiteX1" fmla="*/ 200417 w 1096212"/>
              <a:gd name="connsiteY1" fmla="*/ 63261 h 163469"/>
              <a:gd name="connsiteX2" fmla="*/ 701458 w 1096212"/>
              <a:gd name="connsiteY2" fmla="*/ 631 h 163469"/>
              <a:gd name="connsiteX3" fmla="*/ 1064712 w 1096212"/>
              <a:gd name="connsiteY3" fmla="*/ 100839 h 163469"/>
              <a:gd name="connsiteX4" fmla="*/ 1077238 w 1096212"/>
              <a:gd name="connsiteY4" fmla="*/ 88313 h 163469"/>
              <a:gd name="connsiteX5" fmla="*/ 1077238 w 1096212"/>
              <a:gd name="connsiteY5" fmla="*/ 88313 h 16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212" h="163469">
                <a:moveTo>
                  <a:pt x="0" y="163469"/>
                </a:moveTo>
                <a:cubicBezTo>
                  <a:pt x="41753" y="126935"/>
                  <a:pt x="83507" y="90401"/>
                  <a:pt x="200417" y="63261"/>
                </a:cubicBezTo>
                <a:cubicBezTo>
                  <a:pt x="317327" y="36121"/>
                  <a:pt x="557409" y="-5632"/>
                  <a:pt x="701458" y="631"/>
                </a:cubicBezTo>
                <a:cubicBezTo>
                  <a:pt x="845507" y="6894"/>
                  <a:pt x="1064712" y="100839"/>
                  <a:pt x="1064712" y="100839"/>
                </a:cubicBezTo>
                <a:cubicBezTo>
                  <a:pt x="1127342" y="115453"/>
                  <a:pt x="1077238" y="88313"/>
                  <a:pt x="1077238" y="88313"/>
                </a:cubicBezTo>
                <a:lnTo>
                  <a:pt x="1077238" y="88313"/>
                </a:lnTo>
              </a:path>
            </a:pathLst>
          </a:custGeom>
          <a:noFill/>
          <a:ln w="317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олилиния 28"/>
          <p:cNvSpPr/>
          <p:nvPr/>
        </p:nvSpPr>
        <p:spPr>
          <a:xfrm>
            <a:off x="3645074" y="5220408"/>
            <a:ext cx="375781" cy="265992"/>
          </a:xfrm>
          <a:custGeom>
            <a:avLst/>
            <a:gdLst>
              <a:gd name="connsiteX0" fmla="*/ 375781 w 375781"/>
              <a:gd name="connsiteY0" fmla="*/ 265992 h 265992"/>
              <a:gd name="connsiteX1" fmla="*/ 300625 w 375781"/>
              <a:gd name="connsiteY1" fmla="*/ 190836 h 265992"/>
              <a:gd name="connsiteX2" fmla="*/ 263047 w 375781"/>
              <a:gd name="connsiteY2" fmla="*/ 215888 h 265992"/>
              <a:gd name="connsiteX3" fmla="*/ 150312 w 375781"/>
              <a:gd name="connsiteY3" fmla="*/ 203362 h 265992"/>
              <a:gd name="connsiteX4" fmla="*/ 162838 w 375781"/>
              <a:gd name="connsiteY4" fmla="*/ 140732 h 265992"/>
              <a:gd name="connsiteX5" fmla="*/ 288099 w 375781"/>
              <a:gd name="connsiteY5" fmla="*/ 128206 h 265992"/>
              <a:gd name="connsiteX6" fmla="*/ 263047 w 375781"/>
              <a:gd name="connsiteY6" fmla="*/ 65576 h 265992"/>
              <a:gd name="connsiteX7" fmla="*/ 200416 w 375781"/>
              <a:gd name="connsiteY7" fmla="*/ 78102 h 265992"/>
              <a:gd name="connsiteX8" fmla="*/ 150312 w 375781"/>
              <a:gd name="connsiteY8" fmla="*/ 115680 h 265992"/>
              <a:gd name="connsiteX9" fmla="*/ 87682 w 375781"/>
              <a:gd name="connsiteY9" fmla="*/ 178310 h 265992"/>
              <a:gd name="connsiteX10" fmla="*/ 62630 w 375781"/>
              <a:gd name="connsiteY10" fmla="*/ 140732 h 265992"/>
              <a:gd name="connsiteX11" fmla="*/ 100208 w 375781"/>
              <a:gd name="connsiteY11" fmla="*/ 115680 h 265992"/>
              <a:gd name="connsiteX12" fmla="*/ 125260 w 375781"/>
              <a:gd name="connsiteY12" fmla="*/ 78102 h 265992"/>
              <a:gd name="connsiteX13" fmla="*/ 150312 w 375781"/>
              <a:gd name="connsiteY13" fmla="*/ 40524 h 265992"/>
              <a:gd name="connsiteX14" fmla="*/ 175364 w 375781"/>
              <a:gd name="connsiteY14" fmla="*/ 2945 h 265992"/>
              <a:gd name="connsiteX15" fmla="*/ 37578 w 375781"/>
              <a:gd name="connsiteY15" fmla="*/ 15471 h 265992"/>
              <a:gd name="connsiteX16" fmla="*/ 0 w 375781"/>
              <a:gd name="connsiteY16" fmla="*/ 2945 h 26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5781" h="265992">
                <a:moveTo>
                  <a:pt x="375781" y="265992"/>
                </a:moveTo>
                <a:cubicBezTo>
                  <a:pt x="361922" y="242894"/>
                  <a:pt x="344752" y="183481"/>
                  <a:pt x="300625" y="190836"/>
                </a:cubicBezTo>
                <a:cubicBezTo>
                  <a:pt x="285775" y="193311"/>
                  <a:pt x="275573" y="207537"/>
                  <a:pt x="263047" y="215888"/>
                </a:cubicBezTo>
                <a:cubicBezTo>
                  <a:pt x="225469" y="211713"/>
                  <a:pt x="180560" y="226048"/>
                  <a:pt x="150312" y="203362"/>
                </a:cubicBezTo>
                <a:cubicBezTo>
                  <a:pt x="133280" y="190588"/>
                  <a:pt x="144147" y="150927"/>
                  <a:pt x="162838" y="140732"/>
                </a:cubicBezTo>
                <a:cubicBezTo>
                  <a:pt x="199676" y="120639"/>
                  <a:pt x="246345" y="132381"/>
                  <a:pt x="288099" y="128206"/>
                </a:cubicBezTo>
                <a:cubicBezTo>
                  <a:pt x="319757" y="33233"/>
                  <a:pt x="338012" y="48917"/>
                  <a:pt x="263047" y="65576"/>
                </a:cubicBezTo>
                <a:cubicBezTo>
                  <a:pt x="242264" y="70195"/>
                  <a:pt x="221293" y="73927"/>
                  <a:pt x="200416" y="78102"/>
                </a:cubicBezTo>
                <a:cubicBezTo>
                  <a:pt x="183715" y="90628"/>
                  <a:pt x="165074" y="100918"/>
                  <a:pt x="150312" y="115680"/>
                </a:cubicBezTo>
                <a:cubicBezTo>
                  <a:pt x="66805" y="199187"/>
                  <a:pt x="187890" y="111505"/>
                  <a:pt x="87682" y="178310"/>
                </a:cubicBezTo>
                <a:cubicBezTo>
                  <a:pt x="79331" y="165784"/>
                  <a:pt x="59678" y="155494"/>
                  <a:pt x="62630" y="140732"/>
                </a:cubicBezTo>
                <a:cubicBezTo>
                  <a:pt x="65582" y="125970"/>
                  <a:pt x="89563" y="126325"/>
                  <a:pt x="100208" y="115680"/>
                </a:cubicBezTo>
                <a:cubicBezTo>
                  <a:pt x="110853" y="105035"/>
                  <a:pt x="116909" y="90628"/>
                  <a:pt x="125260" y="78102"/>
                </a:cubicBezTo>
                <a:cubicBezTo>
                  <a:pt x="197264" y="102103"/>
                  <a:pt x="142448" y="95573"/>
                  <a:pt x="150312" y="40524"/>
                </a:cubicBezTo>
                <a:cubicBezTo>
                  <a:pt x="152441" y="25621"/>
                  <a:pt x="190060" y="6211"/>
                  <a:pt x="175364" y="2945"/>
                </a:cubicBezTo>
                <a:cubicBezTo>
                  <a:pt x="130344" y="-7060"/>
                  <a:pt x="83507" y="11296"/>
                  <a:pt x="37578" y="15471"/>
                </a:cubicBezTo>
                <a:lnTo>
                  <a:pt x="0" y="2945"/>
                </a:lnTo>
              </a:path>
            </a:pathLst>
          </a:custGeom>
          <a:noFill/>
          <a:ln>
            <a:solidFill>
              <a:srgbClr val="A2B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1" name="Прямая со стрелкой 30"/>
          <p:cNvCxnSpPr>
            <a:stCxn id="25" idx="1"/>
          </p:cNvCxnSpPr>
          <p:nvPr/>
        </p:nvCxnSpPr>
        <p:spPr>
          <a:xfrm flipH="1">
            <a:off x="4686065" y="4834674"/>
            <a:ext cx="1164828" cy="650722"/>
          </a:xfrm>
          <a:prstGeom prst="straightConnector1">
            <a:avLst/>
          </a:prstGeom>
          <a:ln w="22225">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flipH="1">
            <a:off x="5850893" y="4484318"/>
            <a:ext cx="161476" cy="230203"/>
          </a:xfrm>
          <a:prstGeom prst="straightConnector1">
            <a:avLst/>
          </a:prstGeom>
          <a:ln w="3175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Стрелка влево 35"/>
          <p:cNvSpPr/>
          <p:nvPr/>
        </p:nvSpPr>
        <p:spPr>
          <a:xfrm>
            <a:off x="6715198" y="4014760"/>
            <a:ext cx="792088" cy="740702"/>
          </a:xfrm>
          <a:prstGeom prst="leftArrow">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tx1"/>
                </a:solidFill>
              </a:rPr>
              <a:t>ДНК</a:t>
            </a:r>
          </a:p>
        </p:txBody>
      </p:sp>
      <p:sp>
        <p:nvSpPr>
          <p:cNvPr id="37" name="Стрелка вверх 36"/>
          <p:cNvSpPr/>
          <p:nvPr/>
        </p:nvSpPr>
        <p:spPr>
          <a:xfrm>
            <a:off x="5596202" y="4822058"/>
            <a:ext cx="1317737" cy="663338"/>
          </a:xfrm>
          <a:prstGeom prst="upArrow">
            <a:avLst/>
          </a:prstGeom>
          <a:solidFill>
            <a:schemeClr val="accent3">
              <a:lumMod val="40000"/>
              <a:lumOff val="6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err="1">
                <a:solidFill>
                  <a:schemeClr val="tx1"/>
                </a:solidFill>
              </a:rPr>
              <a:t>мРНК</a:t>
            </a:r>
            <a:endParaRPr lang="ru-RU" sz="1400" b="1" dirty="0">
              <a:solidFill>
                <a:schemeClr val="tx1"/>
              </a:solidFill>
            </a:endParaRPr>
          </a:p>
        </p:txBody>
      </p:sp>
      <p:sp>
        <p:nvSpPr>
          <p:cNvPr id="38" name="Стрелка вправо 37"/>
          <p:cNvSpPr/>
          <p:nvPr/>
        </p:nvSpPr>
        <p:spPr>
          <a:xfrm rot="19559189">
            <a:off x="2703842" y="5360783"/>
            <a:ext cx="927985" cy="479520"/>
          </a:xfrm>
          <a:prstGeom prst="rightArrow">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белок</a:t>
            </a:r>
          </a:p>
        </p:txBody>
      </p:sp>
      <p:sp>
        <p:nvSpPr>
          <p:cNvPr id="39" name="Полилиния 38"/>
          <p:cNvSpPr/>
          <p:nvPr/>
        </p:nvSpPr>
        <p:spPr>
          <a:xfrm>
            <a:off x="3219189" y="4784942"/>
            <a:ext cx="325677" cy="475990"/>
          </a:xfrm>
          <a:custGeom>
            <a:avLst/>
            <a:gdLst>
              <a:gd name="connsiteX0" fmla="*/ 100208 w 325677"/>
              <a:gd name="connsiteY0" fmla="*/ 125261 h 475990"/>
              <a:gd name="connsiteX1" fmla="*/ 175364 w 325677"/>
              <a:gd name="connsiteY1" fmla="*/ 112735 h 475990"/>
              <a:gd name="connsiteX2" fmla="*/ 212943 w 325677"/>
              <a:gd name="connsiteY2" fmla="*/ 100209 h 475990"/>
              <a:gd name="connsiteX3" fmla="*/ 250521 w 325677"/>
              <a:gd name="connsiteY3" fmla="*/ 112735 h 475990"/>
              <a:gd name="connsiteX4" fmla="*/ 212943 w 325677"/>
              <a:gd name="connsiteY4" fmla="*/ 125261 h 475990"/>
              <a:gd name="connsiteX5" fmla="*/ 200416 w 325677"/>
              <a:gd name="connsiteY5" fmla="*/ 200417 h 475990"/>
              <a:gd name="connsiteX6" fmla="*/ 125260 w 325677"/>
              <a:gd name="connsiteY6" fmla="*/ 175365 h 475990"/>
              <a:gd name="connsiteX7" fmla="*/ 87682 w 325677"/>
              <a:gd name="connsiteY7" fmla="*/ 150313 h 475990"/>
              <a:gd name="connsiteX8" fmla="*/ 0 w 325677"/>
              <a:gd name="connsiteY8" fmla="*/ 87683 h 475990"/>
              <a:gd name="connsiteX9" fmla="*/ 12526 w 325677"/>
              <a:gd name="connsiteY9" fmla="*/ 37579 h 475990"/>
              <a:gd name="connsiteX10" fmla="*/ 87682 w 325677"/>
              <a:gd name="connsiteY10" fmla="*/ 0 h 475990"/>
              <a:gd name="connsiteX11" fmla="*/ 162838 w 325677"/>
              <a:gd name="connsiteY11" fmla="*/ 37579 h 475990"/>
              <a:gd name="connsiteX12" fmla="*/ 175364 w 325677"/>
              <a:gd name="connsiteY12" fmla="*/ 75157 h 475990"/>
              <a:gd name="connsiteX13" fmla="*/ 62630 w 325677"/>
              <a:gd name="connsiteY13" fmla="*/ 137787 h 475990"/>
              <a:gd name="connsiteX14" fmla="*/ 87682 w 325677"/>
              <a:gd name="connsiteY14" fmla="*/ 263047 h 475990"/>
              <a:gd name="connsiteX15" fmla="*/ 162838 w 325677"/>
              <a:gd name="connsiteY15" fmla="*/ 350729 h 475990"/>
              <a:gd name="connsiteX16" fmla="*/ 200416 w 325677"/>
              <a:gd name="connsiteY16" fmla="*/ 463463 h 475990"/>
              <a:gd name="connsiteX17" fmla="*/ 237995 w 325677"/>
              <a:gd name="connsiteY17" fmla="*/ 475990 h 475990"/>
              <a:gd name="connsiteX18" fmla="*/ 175364 w 325677"/>
              <a:gd name="connsiteY18" fmla="*/ 425885 h 475990"/>
              <a:gd name="connsiteX19" fmla="*/ 237995 w 325677"/>
              <a:gd name="connsiteY19" fmla="*/ 275573 h 475990"/>
              <a:gd name="connsiteX20" fmla="*/ 275573 w 325677"/>
              <a:gd name="connsiteY20" fmla="*/ 263047 h 475990"/>
              <a:gd name="connsiteX21" fmla="*/ 300625 w 325677"/>
              <a:gd name="connsiteY21" fmla="*/ 225469 h 475990"/>
              <a:gd name="connsiteX22" fmla="*/ 313151 w 325677"/>
              <a:gd name="connsiteY22" fmla="*/ 175365 h 475990"/>
              <a:gd name="connsiteX23" fmla="*/ 325677 w 325677"/>
              <a:gd name="connsiteY23" fmla="*/ 137787 h 475990"/>
              <a:gd name="connsiteX24" fmla="*/ 288099 w 325677"/>
              <a:gd name="connsiteY24" fmla="*/ 112735 h 475990"/>
              <a:gd name="connsiteX25" fmla="*/ 263047 w 325677"/>
              <a:gd name="connsiteY25" fmla="*/ 150313 h 475990"/>
              <a:gd name="connsiteX26" fmla="*/ 225469 w 325677"/>
              <a:gd name="connsiteY26" fmla="*/ 162839 h 475990"/>
              <a:gd name="connsiteX27" fmla="*/ 187890 w 325677"/>
              <a:gd name="connsiteY27" fmla="*/ 187891 h 475990"/>
              <a:gd name="connsiteX28" fmla="*/ 137786 w 325677"/>
              <a:gd name="connsiteY28" fmla="*/ 237995 h 475990"/>
              <a:gd name="connsiteX29" fmla="*/ 62630 w 325677"/>
              <a:gd name="connsiteY29" fmla="*/ 288099 h 475990"/>
              <a:gd name="connsiteX30" fmla="*/ 0 w 325677"/>
              <a:gd name="connsiteY30" fmla="*/ 200417 h 475990"/>
              <a:gd name="connsiteX31" fmla="*/ 37578 w 325677"/>
              <a:gd name="connsiteY31" fmla="*/ 175365 h 475990"/>
              <a:gd name="connsiteX32" fmla="*/ 150312 w 325677"/>
              <a:gd name="connsiteY32" fmla="*/ 125261 h 475990"/>
              <a:gd name="connsiteX33" fmla="*/ 162838 w 325677"/>
              <a:gd name="connsiteY33" fmla="*/ 87683 h 475990"/>
              <a:gd name="connsiteX34" fmla="*/ 200416 w 325677"/>
              <a:gd name="connsiteY34" fmla="*/ 87683 h 47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5677" h="475990">
                <a:moveTo>
                  <a:pt x="100208" y="125261"/>
                </a:moveTo>
                <a:cubicBezTo>
                  <a:pt x="125260" y="121086"/>
                  <a:pt x="150571" y="118244"/>
                  <a:pt x="175364" y="112735"/>
                </a:cubicBezTo>
                <a:cubicBezTo>
                  <a:pt x="188253" y="109871"/>
                  <a:pt x="199739" y="100209"/>
                  <a:pt x="212943" y="100209"/>
                </a:cubicBezTo>
                <a:cubicBezTo>
                  <a:pt x="226147" y="100209"/>
                  <a:pt x="237995" y="108560"/>
                  <a:pt x="250521" y="112735"/>
                </a:cubicBezTo>
                <a:cubicBezTo>
                  <a:pt x="237995" y="116910"/>
                  <a:pt x="219494" y="113797"/>
                  <a:pt x="212943" y="125261"/>
                </a:cubicBezTo>
                <a:cubicBezTo>
                  <a:pt x="200342" y="147312"/>
                  <a:pt x="222467" y="187816"/>
                  <a:pt x="200416" y="200417"/>
                </a:cubicBezTo>
                <a:cubicBezTo>
                  <a:pt x="177488" y="213518"/>
                  <a:pt x="149391" y="186090"/>
                  <a:pt x="125260" y="175365"/>
                </a:cubicBezTo>
                <a:cubicBezTo>
                  <a:pt x="111503" y="169251"/>
                  <a:pt x="99932" y="159063"/>
                  <a:pt x="87682" y="150313"/>
                </a:cubicBezTo>
                <a:cubicBezTo>
                  <a:pt x="-21076" y="72629"/>
                  <a:pt x="88560" y="146723"/>
                  <a:pt x="0" y="87683"/>
                </a:cubicBezTo>
                <a:cubicBezTo>
                  <a:pt x="4175" y="70982"/>
                  <a:pt x="2977" y="51903"/>
                  <a:pt x="12526" y="37579"/>
                </a:cubicBezTo>
                <a:cubicBezTo>
                  <a:pt x="26402" y="16764"/>
                  <a:pt x="66245" y="7146"/>
                  <a:pt x="87682" y="0"/>
                </a:cubicBezTo>
                <a:cubicBezTo>
                  <a:pt x="123709" y="9007"/>
                  <a:pt x="143130" y="4732"/>
                  <a:pt x="162838" y="37579"/>
                </a:cubicBezTo>
                <a:cubicBezTo>
                  <a:pt x="169631" y="48901"/>
                  <a:pt x="171189" y="62631"/>
                  <a:pt x="175364" y="75157"/>
                </a:cubicBezTo>
                <a:cubicBezTo>
                  <a:pt x="83403" y="105811"/>
                  <a:pt x="118881" y="81536"/>
                  <a:pt x="62630" y="137787"/>
                </a:cubicBezTo>
                <a:cubicBezTo>
                  <a:pt x="70981" y="179540"/>
                  <a:pt x="73361" y="222947"/>
                  <a:pt x="87682" y="263047"/>
                </a:cubicBezTo>
                <a:cubicBezTo>
                  <a:pt x="96609" y="288043"/>
                  <a:pt x="143828" y="331719"/>
                  <a:pt x="162838" y="350729"/>
                </a:cubicBezTo>
                <a:cubicBezTo>
                  <a:pt x="169171" y="382395"/>
                  <a:pt x="174486" y="437533"/>
                  <a:pt x="200416" y="463463"/>
                </a:cubicBezTo>
                <a:cubicBezTo>
                  <a:pt x="209753" y="472800"/>
                  <a:pt x="225469" y="471814"/>
                  <a:pt x="237995" y="475990"/>
                </a:cubicBezTo>
                <a:cubicBezTo>
                  <a:pt x="279148" y="352527"/>
                  <a:pt x="223929" y="559435"/>
                  <a:pt x="175364" y="425885"/>
                </a:cubicBezTo>
                <a:cubicBezTo>
                  <a:pt x="147177" y="348372"/>
                  <a:pt x="184854" y="302143"/>
                  <a:pt x="237995" y="275573"/>
                </a:cubicBezTo>
                <a:cubicBezTo>
                  <a:pt x="249805" y="269668"/>
                  <a:pt x="263047" y="267222"/>
                  <a:pt x="275573" y="263047"/>
                </a:cubicBezTo>
                <a:cubicBezTo>
                  <a:pt x="283924" y="250521"/>
                  <a:pt x="294695" y="239306"/>
                  <a:pt x="300625" y="225469"/>
                </a:cubicBezTo>
                <a:cubicBezTo>
                  <a:pt x="307406" y="209646"/>
                  <a:pt x="308422" y="191918"/>
                  <a:pt x="313151" y="175365"/>
                </a:cubicBezTo>
                <a:cubicBezTo>
                  <a:pt x="316778" y="162669"/>
                  <a:pt x="321502" y="150313"/>
                  <a:pt x="325677" y="137787"/>
                </a:cubicBezTo>
                <a:cubicBezTo>
                  <a:pt x="313151" y="129436"/>
                  <a:pt x="302861" y="109783"/>
                  <a:pt x="288099" y="112735"/>
                </a:cubicBezTo>
                <a:cubicBezTo>
                  <a:pt x="273337" y="115687"/>
                  <a:pt x="274802" y="140909"/>
                  <a:pt x="263047" y="150313"/>
                </a:cubicBezTo>
                <a:cubicBezTo>
                  <a:pt x="252737" y="158561"/>
                  <a:pt x="237279" y="156934"/>
                  <a:pt x="225469" y="162839"/>
                </a:cubicBezTo>
                <a:cubicBezTo>
                  <a:pt x="212004" y="169572"/>
                  <a:pt x="200416" y="179540"/>
                  <a:pt x="187890" y="187891"/>
                </a:cubicBezTo>
                <a:cubicBezTo>
                  <a:pt x="164031" y="259468"/>
                  <a:pt x="195048" y="199821"/>
                  <a:pt x="137786" y="237995"/>
                </a:cubicBezTo>
                <a:cubicBezTo>
                  <a:pt x="43957" y="300547"/>
                  <a:pt x="151981" y="258315"/>
                  <a:pt x="62630" y="288099"/>
                </a:cubicBezTo>
                <a:cubicBezTo>
                  <a:pt x="33403" y="200417"/>
                  <a:pt x="62630" y="221294"/>
                  <a:pt x="0" y="200417"/>
                </a:cubicBezTo>
                <a:cubicBezTo>
                  <a:pt x="12526" y="192066"/>
                  <a:pt x="23821" y="181479"/>
                  <a:pt x="37578" y="175365"/>
                </a:cubicBezTo>
                <a:cubicBezTo>
                  <a:pt x="171735" y="115740"/>
                  <a:pt x="65268" y="181957"/>
                  <a:pt x="150312" y="125261"/>
                </a:cubicBezTo>
                <a:cubicBezTo>
                  <a:pt x="154487" y="112735"/>
                  <a:pt x="150029" y="90885"/>
                  <a:pt x="162838" y="87683"/>
                </a:cubicBezTo>
                <a:cubicBezTo>
                  <a:pt x="207364" y="76551"/>
                  <a:pt x="200416" y="150430"/>
                  <a:pt x="200416" y="87683"/>
                </a:cubicBezTo>
              </a:path>
            </a:pathLst>
          </a:custGeom>
          <a:noFill/>
          <a:ln>
            <a:solidFill>
              <a:srgbClr val="A2B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Номер слайда 39"/>
          <p:cNvSpPr>
            <a:spLocks noGrp="1"/>
          </p:cNvSpPr>
          <p:nvPr>
            <p:ph type="sldNum" sz="quarter" idx="12"/>
          </p:nvPr>
        </p:nvSpPr>
        <p:spPr/>
        <p:txBody>
          <a:bodyPr/>
          <a:lstStyle/>
          <a:p>
            <a:fld id="{725C68B6-61C2-468F-89AB-4B9F7531AA68}" type="slidenum">
              <a:rPr lang="ru-RU" smtClean="0"/>
              <a:pPr/>
              <a:t>14</a:t>
            </a:fld>
            <a:endParaRPr lang="ru-RU"/>
          </a:p>
        </p:txBody>
      </p:sp>
      <p:sp>
        <p:nvSpPr>
          <p:cNvPr id="41" name="Прямоугольник 40"/>
          <p:cNvSpPr/>
          <p:nvPr/>
        </p:nvSpPr>
        <p:spPr>
          <a:xfrm>
            <a:off x="4283968" y="3301885"/>
            <a:ext cx="1452953" cy="23045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клетка</a:t>
            </a:r>
          </a:p>
        </p:txBody>
      </p:sp>
    </p:spTree>
    <p:extLst>
      <p:ext uri="{BB962C8B-B14F-4D97-AF65-F5344CB8AC3E}">
        <p14:creationId xmlns:p14="http://schemas.microsoft.com/office/powerpoint/2010/main" val="4141759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850106"/>
          </a:xfrm>
        </p:spPr>
        <p:txBody>
          <a:bodyPr>
            <a:noAutofit/>
          </a:bodyPr>
          <a:lstStyle/>
          <a:p>
            <a:r>
              <a:rPr lang="ru-RU" sz="2000" b="1" dirty="0" smtClean="0">
                <a:solidFill>
                  <a:srgbClr val="C00000"/>
                </a:solidFill>
              </a:rPr>
              <a:t/>
            </a:r>
            <a:br>
              <a:rPr lang="ru-RU" sz="2000" b="1" dirty="0" smtClean="0">
                <a:solidFill>
                  <a:srgbClr val="C00000"/>
                </a:solidFill>
              </a:rPr>
            </a:br>
            <a:r>
              <a:rPr lang="ru-RU" sz="2000" b="1" dirty="0" smtClean="0">
                <a:solidFill>
                  <a:srgbClr val="C00000"/>
                </a:solidFill>
              </a:rPr>
              <a:t>Вопрос </a:t>
            </a:r>
            <a:r>
              <a:rPr lang="ru-RU" sz="2000" b="1" dirty="0">
                <a:solidFill>
                  <a:srgbClr val="C00000"/>
                </a:solidFill>
              </a:rPr>
              <a:t>2.1. Преаналитический этап определения гормонов</a:t>
            </a:r>
            <a:br>
              <a:rPr lang="ru-RU" sz="2000" b="1" dirty="0">
                <a:solidFill>
                  <a:srgbClr val="C00000"/>
                </a:solidFill>
              </a:rPr>
            </a:br>
            <a:r>
              <a:rPr lang="ru-RU" sz="2000" dirty="0"/>
              <a:t>На этот этап приходится более половины от общего количества ошибок, влияющих на результат </a:t>
            </a:r>
            <a:r>
              <a:rPr lang="ru-RU" sz="2000" dirty="0" smtClean="0"/>
              <a:t>анализа.</a:t>
            </a:r>
            <a:r>
              <a:rPr lang="ru-RU" sz="2000" dirty="0"/>
              <a:t/>
            </a:r>
            <a:br>
              <a:rPr lang="ru-RU" sz="2000" dirty="0"/>
            </a:br>
            <a:endParaRPr lang="ru-RU" sz="2000" dirty="0"/>
          </a:p>
        </p:txBody>
      </p:sp>
      <p:sp>
        <p:nvSpPr>
          <p:cNvPr id="3" name="Объект 2"/>
          <p:cNvSpPr>
            <a:spLocks noGrp="1"/>
          </p:cNvSpPr>
          <p:nvPr>
            <p:ph idx="1"/>
          </p:nvPr>
        </p:nvSpPr>
        <p:spPr>
          <a:xfrm>
            <a:off x="457200" y="1271191"/>
            <a:ext cx="8363272" cy="4938712"/>
          </a:xfrm>
        </p:spPr>
        <p:txBody>
          <a:bodyPr>
            <a:normAutofit fontScale="40000" lnSpcReduction="20000"/>
          </a:bodyPr>
          <a:lstStyle/>
          <a:p>
            <a:pPr marL="0" indent="360363">
              <a:buNone/>
            </a:pPr>
            <a:r>
              <a:rPr lang="ru-RU" b="1" dirty="0"/>
              <a:t>Заявки на анализы </a:t>
            </a:r>
            <a:r>
              <a:rPr lang="ru-RU" dirty="0"/>
              <a:t>должны быть согласованы со всеми врачами-специалистами, участвующими в лечении больного, чтобы при венепункции взять материал для всех необходимых исследований и не повторять процедуру. Медицинская сестра отделения больницы собирает  все виды исследования данного пациента и направляет  заявку в ЛИС,  в которой  отражены следующие данные:</a:t>
            </a:r>
          </a:p>
          <a:p>
            <a:r>
              <a:rPr lang="ru-RU" dirty="0"/>
              <a:t>- дата и время назначения;</a:t>
            </a:r>
          </a:p>
          <a:p>
            <a:r>
              <a:rPr lang="ru-RU" dirty="0"/>
              <a:t>- дата взятия крови;</a:t>
            </a:r>
          </a:p>
          <a:p>
            <a:r>
              <a:rPr lang="ru-RU" dirty="0"/>
              <a:t>- Ф.И.О. пациента;</a:t>
            </a:r>
          </a:p>
          <a:p>
            <a:r>
              <a:rPr lang="ru-RU" dirty="0"/>
              <a:t>- номер истории болезни;</a:t>
            </a:r>
          </a:p>
          <a:p>
            <a:r>
              <a:rPr lang="ru-RU" dirty="0"/>
              <a:t>- возраст, пол;</a:t>
            </a:r>
          </a:p>
          <a:p>
            <a:r>
              <a:rPr lang="ru-RU" dirty="0"/>
              <a:t>- диагноз;</a:t>
            </a:r>
          </a:p>
          <a:p>
            <a:r>
              <a:rPr lang="ru-RU" dirty="0"/>
              <a:t>- название (номер) отделения больницы, направившего на исследование пациента;</a:t>
            </a:r>
          </a:p>
          <a:p>
            <a:r>
              <a:rPr lang="ru-RU" dirty="0"/>
              <a:t>- Ф.И.О. лечащего врача;</a:t>
            </a:r>
          </a:p>
          <a:p>
            <a:r>
              <a:rPr lang="ru-RU" dirty="0"/>
              <a:t>- перечень необходимых исследований.</a:t>
            </a:r>
          </a:p>
          <a:p>
            <a:endParaRPr lang="ru-RU" dirty="0"/>
          </a:p>
          <a:p>
            <a:pPr marL="0" indent="360363">
              <a:buNone/>
            </a:pPr>
            <a:r>
              <a:rPr lang="ru-RU" b="1" dirty="0"/>
              <a:t>Необходимо знать и учитывать </a:t>
            </a:r>
            <a:r>
              <a:rPr lang="ru-RU" dirty="0"/>
              <a:t>следующие биологические параметры:</a:t>
            </a:r>
          </a:p>
          <a:p>
            <a:pPr>
              <a:buFontTx/>
              <a:buChar char="-"/>
            </a:pPr>
            <a:r>
              <a:rPr lang="ru-RU" dirty="0"/>
              <a:t>Возраст пациента</a:t>
            </a:r>
          </a:p>
          <a:p>
            <a:pPr>
              <a:buFontTx/>
              <a:buChar char="-"/>
            </a:pPr>
            <a:r>
              <a:rPr lang="ru-RU" dirty="0"/>
              <a:t>Пол</a:t>
            </a:r>
          </a:p>
          <a:p>
            <a:pPr>
              <a:buFontTx/>
              <a:buChar char="-"/>
            </a:pPr>
            <a:r>
              <a:rPr lang="ru-RU" dirty="0"/>
              <a:t>Биологический ритм для каждого гормона</a:t>
            </a:r>
          </a:p>
          <a:p>
            <a:pPr>
              <a:buFontTx/>
              <a:buChar char="-"/>
            </a:pPr>
            <a:r>
              <a:rPr lang="ru-RU" dirty="0"/>
              <a:t>Фазу менструального цикла</a:t>
            </a:r>
          </a:p>
          <a:p>
            <a:pPr>
              <a:buFontTx/>
              <a:buChar char="-"/>
            </a:pPr>
            <a:r>
              <a:rPr lang="ru-RU" dirty="0"/>
              <a:t>Срок беременности</a:t>
            </a:r>
          </a:p>
          <a:p>
            <a:pPr>
              <a:buFontTx/>
              <a:buChar char="-"/>
            </a:pPr>
            <a:r>
              <a:rPr lang="ru-RU" dirty="0"/>
              <a:t>Диагностические и лечебные процедуры</a:t>
            </a:r>
          </a:p>
          <a:p>
            <a:pPr>
              <a:buFontTx/>
              <a:buChar char="-"/>
            </a:pPr>
            <a:r>
              <a:rPr lang="ru-RU" dirty="0"/>
              <a:t>Прием лекарственных препаратов</a:t>
            </a:r>
          </a:p>
          <a:p>
            <a:pPr>
              <a:buFontTx/>
              <a:buChar char="-"/>
            </a:pPr>
            <a:r>
              <a:rPr lang="ru-RU" dirty="0"/>
              <a:t>Соблюдение диеты</a:t>
            </a:r>
          </a:p>
          <a:p>
            <a:pPr>
              <a:buFontTx/>
              <a:buChar char="-"/>
            </a:pPr>
            <a:r>
              <a:rPr lang="ru-RU" dirty="0"/>
              <a:t>Стрессовые ситуации до и во время взятия крови.</a:t>
            </a:r>
          </a:p>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15</a:t>
            </a:fld>
            <a:endParaRPr lang="ru-RU"/>
          </a:p>
        </p:txBody>
      </p:sp>
    </p:spTree>
    <p:extLst>
      <p:ext uri="{BB962C8B-B14F-4D97-AF65-F5344CB8AC3E}">
        <p14:creationId xmlns:p14="http://schemas.microsoft.com/office/powerpoint/2010/main" val="1653387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20688"/>
            <a:ext cx="8214084" cy="4032448"/>
          </a:xfrm>
        </p:spPr>
        <p:txBody>
          <a:bodyPr>
            <a:noAutofit/>
          </a:bodyPr>
          <a:lstStyle/>
          <a:p>
            <a:pPr algn="l"/>
            <a:r>
              <a:rPr lang="ru-RU" sz="2000" dirty="0"/>
              <a:t>Полученную сыворотку сразу исследуют.</a:t>
            </a:r>
            <a:r>
              <a:rPr lang="ru-RU" dirty="0"/>
              <a:t> </a:t>
            </a:r>
            <a:r>
              <a:rPr lang="ru-RU" sz="2000" dirty="0"/>
              <a:t>Для проведения анализа нельзя использовать </a:t>
            </a:r>
            <a:r>
              <a:rPr lang="ru-RU" sz="2000" dirty="0" err="1"/>
              <a:t>гемолизированную</a:t>
            </a:r>
            <a:r>
              <a:rPr lang="ru-RU" sz="2000" dirty="0"/>
              <a:t>, а также мутную (хилезную) сыворотку крови.</a:t>
            </a:r>
            <a:br>
              <a:rPr lang="ru-RU" sz="2000" dirty="0"/>
            </a:br>
            <a:r>
              <a:rPr lang="ru-RU" sz="2000" dirty="0"/>
              <a:t>Если исследование не могут провести в день взятия крови, то допускается хранение  образцов сыворотки пациентов в холодильнике при +2….. +8 гр. С, при этой температуре сыворотка может храниться не более 5 суток (время хранения строго регламентируется в инструкции к определённому виду исследования гормонов). </a:t>
            </a:r>
            <a:br>
              <a:rPr lang="ru-RU" sz="2000" dirty="0"/>
            </a:br>
            <a:r>
              <a:rPr lang="ru-RU" sz="2000" dirty="0"/>
              <a:t>Если требуется более длительное хранение сыворотки, то допускается заморозка (-20 гр. С) на срок не более 5 месяцев. Следует избегать многократного замораживания/оттаивания , т. к. это  может привести к получению неправильных результатов. после размораживания образцы следует тщательно перемешать.</a:t>
            </a:r>
            <a:br>
              <a:rPr lang="ru-RU" sz="2000" dirty="0"/>
            </a:br>
            <a:r>
              <a:rPr lang="ru-RU" sz="2000" dirty="0"/>
              <a:t/>
            </a:r>
            <a:br>
              <a:rPr lang="ru-RU" sz="2000" dirty="0"/>
            </a:br>
            <a:endParaRPr lang="ru-RU" sz="2000" dirty="0"/>
          </a:p>
        </p:txBody>
      </p:sp>
      <p:sp>
        <p:nvSpPr>
          <p:cNvPr id="3" name="Объект 2"/>
          <p:cNvSpPr>
            <a:spLocks noGrp="1"/>
          </p:cNvSpPr>
          <p:nvPr>
            <p:ph idx="1"/>
          </p:nvPr>
        </p:nvSpPr>
        <p:spPr>
          <a:xfrm>
            <a:off x="467544" y="4653136"/>
            <a:ext cx="8358100" cy="1559198"/>
          </a:xfrm>
          <a:ln w="31750">
            <a:solidFill>
              <a:schemeClr val="accent4">
                <a:lumMod val="75000"/>
              </a:schemeClr>
            </a:solidFill>
          </a:ln>
        </p:spPr>
        <p:txBody>
          <a:bodyPr>
            <a:normAutofit fontScale="55000" lnSpcReduction="20000"/>
          </a:bodyPr>
          <a:lstStyle/>
          <a:p>
            <a:r>
              <a:rPr lang="ru-RU" sz="2900" dirty="0"/>
              <a:t>Есть отличительные особенности </a:t>
            </a:r>
            <a:r>
              <a:rPr lang="ru-RU" sz="2900" dirty="0" err="1"/>
              <a:t>преаналитического</a:t>
            </a:r>
            <a:r>
              <a:rPr lang="ru-RU" sz="2900" dirty="0"/>
              <a:t> этапа в исследовании АКТГ (адренокортикотропный гормон):</a:t>
            </a:r>
          </a:p>
          <a:p>
            <a:pPr marL="0" indent="0">
              <a:buNone/>
            </a:pPr>
            <a:r>
              <a:rPr lang="ru-RU" sz="2900" dirty="0"/>
              <a:t>необходимо проводить взятие крови в пробирки с фиолетовой крышкой (содержат антикоагулянт ЭДТА),  которые предварительно хранились в холодильнике, т.е. использовать заранее охлаждённые пробирки для отбора образцов. После взятия крови немедленно поместить пробирки в холодное место (на лёд или </a:t>
            </a:r>
            <a:r>
              <a:rPr lang="ru-RU" sz="2900" dirty="0" err="1"/>
              <a:t>хладоэлемент</a:t>
            </a:r>
            <a:r>
              <a:rPr lang="ru-RU" sz="2900" dirty="0"/>
              <a:t>) и сразу после взятия принести пробы в лабораторию.</a:t>
            </a:r>
          </a:p>
          <a:p>
            <a:endParaRPr lang="ru-RU" dirty="0"/>
          </a:p>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16</a:t>
            </a:fld>
            <a:endParaRPr lang="ru-RU" dirty="0"/>
          </a:p>
        </p:txBody>
      </p:sp>
    </p:spTree>
    <p:extLst>
      <p:ext uri="{BB962C8B-B14F-4D97-AF65-F5344CB8AC3E}">
        <p14:creationId xmlns:p14="http://schemas.microsoft.com/office/powerpoint/2010/main" val="1111371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1066130"/>
          </a:xfrm>
        </p:spPr>
        <p:txBody>
          <a:bodyPr>
            <a:noAutofit/>
          </a:bodyPr>
          <a:lstStyle/>
          <a:p>
            <a:r>
              <a:rPr lang="ru-RU" b="1" dirty="0">
                <a:solidFill>
                  <a:srgbClr val="C00000"/>
                </a:solidFill>
              </a:rPr>
              <a:t>Вопрос 1.2. Современные методы гормонального анализа</a:t>
            </a:r>
          </a:p>
        </p:txBody>
      </p:sp>
      <p:sp>
        <p:nvSpPr>
          <p:cNvPr id="3" name="Объект 2"/>
          <p:cNvSpPr>
            <a:spLocks noGrp="1"/>
          </p:cNvSpPr>
          <p:nvPr>
            <p:ph idx="1"/>
          </p:nvPr>
        </p:nvSpPr>
        <p:spPr>
          <a:xfrm>
            <a:off x="596584" y="1520812"/>
            <a:ext cx="8229600" cy="4655542"/>
          </a:xfrm>
        </p:spPr>
        <p:txBody>
          <a:bodyPr>
            <a:normAutofit fontScale="85000" lnSpcReduction="20000"/>
          </a:bodyPr>
          <a:lstStyle/>
          <a:p>
            <a:pPr marL="0" indent="0">
              <a:buNone/>
            </a:pPr>
            <a:r>
              <a:rPr lang="ru-RU" sz="4400" dirty="0"/>
              <a:t>Мы рассмотрим такие современные методы определения гормонов, как </a:t>
            </a:r>
          </a:p>
          <a:p>
            <a:pPr marL="514350" indent="-514350">
              <a:buAutoNum type="arabicPeriod"/>
            </a:pPr>
            <a:r>
              <a:rPr lang="ru-RU" sz="4400" dirty="0"/>
              <a:t>Иммунохимические (иммунохимический анализ, ИХА</a:t>
            </a:r>
            <a:r>
              <a:rPr lang="ru-RU" sz="4400" dirty="0" smtClean="0"/>
              <a:t>): РИА, ИФА, ИХЛА, ИФЛА).</a:t>
            </a:r>
            <a:endParaRPr lang="ru-RU" sz="4400" dirty="0"/>
          </a:p>
          <a:p>
            <a:pPr marL="514350" indent="-514350">
              <a:buAutoNum type="arabicPeriod"/>
            </a:pPr>
            <a:r>
              <a:rPr lang="ru-RU" sz="4400" dirty="0" err="1" smtClean="0"/>
              <a:t>Тандемая</a:t>
            </a:r>
            <a:r>
              <a:rPr lang="ru-RU" sz="4400" dirty="0" smtClean="0"/>
              <a:t> масс-спектрометрия (</a:t>
            </a:r>
            <a:r>
              <a:rPr lang="en-US" sz="4400" dirty="0" smtClean="0"/>
              <a:t>MS</a:t>
            </a:r>
            <a:r>
              <a:rPr lang="ru-RU" sz="4400" dirty="0" smtClean="0"/>
              <a:t>/</a:t>
            </a:r>
            <a:r>
              <a:rPr lang="en-US" sz="4400" dirty="0" smtClean="0"/>
              <a:t>MS)</a:t>
            </a:r>
            <a:r>
              <a:rPr lang="ru-RU" sz="4400" dirty="0" smtClean="0"/>
              <a:t>.</a:t>
            </a:r>
            <a:endParaRPr lang="ru-RU" sz="4400" dirty="0"/>
          </a:p>
          <a:p>
            <a:pPr marL="514350" indent="-514350">
              <a:buAutoNum type="arabicPeriod"/>
            </a:pPr>
            <a:r>
              <a:rPr lang="ru-RU" sz="4400" dirty="0" err="1"/>
              <a:t>Иммунохроматографическая</a:t>
            </a:r>
            <a:r>
              <a:rPr lang="ru-RU" sz="4400" dirty="0"/>
              <a:t> </a:t>
            </a:r>
            <a:r>
              <a:rPr lang="ru-RU" sz="4400" dirty="0" smtClean="0"/>
              <a:t>экспресс-диагностика (ИХЭД).</a:t>
            </a:r>
            <a:endParaRPr lang="ru-RU" sz="4400" dirty="0"/>
          </a:p>
          <a:p>
            <a:pPr marL="0" indent="0">
              <a:buNone/>
            </a:pPr>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17</a:t>
            </a:fld>
            <a:endParaRPr lang="ru-RU"/>
          </a:p>
        </p:txBody>
      </p:sp>
    </p:spTree>
    <p:extLst>
      <p:ext uri="{BB962C8B-B14F-4D97-AF65-F5344CB8AC3E}">
        <p14:creationId xmlns:p14="http://schemas.microsoft.com/office/powerpoint/2010/main" val="17912283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accent5">
                    <a:lumMod val="75000"/>
                  </a:schemeClr>
                </a:solidFill>
              </a:rPr>
              <a:t>Методы ИХА</a:t>
            </a:r>
          </a:p>
        </p:txBody>
      </p:sp>
      <p:sp>
        <p:nvSpPr>
          <p:cNvPr id="3" name="Объект 2"/>
          <p:cNvSpPr>
            <a:spLocks noGrp="1"/>
          </p:cNvSpPr>
          <p:nvPr>
            <p:ph idx="1"/>
          </p:nvPr>
        </p:nvSpPr>
        <p:spPr>
          <a:xfrm>
            <a:off x="457200" y="1340768"/>
            <a:ext cx="8363272" cy="5015582"/>
          </a:xfrm>
        </p:spPr>
        <p:txBody>
          <a:bodyPr>
            <a:normAutofit fontScale="55000" lnSpcReduction="20000"/>
          </a:bodyPr>
          <a:lstStyle/>
          <a:p>
            <a:pPr marL="0" indent="0">
              <a:buNone/>
            </a:pPr>
            <a:r>
              <a:rPr lang="ru-RU" dirty="0"/>
              <a:t>В  60-е годы прошлого века две независимые группы исследователей — </a:t>
            </a:r>
            <a:r>
              <a:rPr lang="ru-RU" dirty="0" err="1"/>
              <a:t>Уа</a:t>
            </a:r>
            <a:r>
              <a:rPr lang="en-US" dirty="0"/>
              <a:t>l</a:t>
            </a:r>
            <a:r>
              <a:rPr lang="ru-RU" dirty="0" err="1"/>
              <a:t>оw</a:t>
            </a:r>
            <a:r>
              <a:rPr lang="ru-RU" dirty="0"/>
              <a:t> и </a:t>
            </a:r>
            <a:r>
              <a:rPr lang="ru-RU" dirty="0" err="1"/>
              <a:t>Вегson</a:t>
            </a:r>
            <a:r>
              <a:rPr lang="ru-RU" dirty="0"/>
              <a:t> (США) и R.R. </a:t>
            </a:r>
            <a:r>
              <a:rPr lang="ru-RU" dirty="0" err="1"/>
              <a:t>Еkins</a:t>
            </a:r>
            <a:r>
              <a:rPr lang="ru-RU" dirty="0"/>
              <a:t> (Великобритания) впервые описали, соответственно, метод определения инсулина и тироксина с помощью </a:t>
            </a:r>
            <a:r>
              <a:rPr lang="ru-RU" dirty="0" err="1"/>
              <a:t>сатурационного</a:t>
            </a:r>
            <a:r>
              <a:rPr lang="ru-RU" dirty="0"/>
              <a:t> анализа, основанного на принципе </a:t>
            </a:r>
            <a:r>
              <a:rPr lang="ru-RU" dirty="0" err="1"/>
              <a:t>радиоиммуноанализа</a:t>
            </a:r>
            <a:r>
              <a:rPr lang="ru-RU" dirty="0"/>
              <a:t> (РИА). В первом случае в качестве связывающего компонента использовались антитела к инсулину, во втором — специфический транспортный белок к тироксину. Эта работа  была удостоена Нобелевской премии. </a:t>
            </a:r>
          </a:p>
          <a:p>
            <a:pPr marL="0" indent="0">
              <a:buNone/>
            </a:pPr>
            <a:r>
              <a:rPr lang="ru-RU" dirty="0"/>
              <a:t>В последствии были созданы и другие методы РИА. Именно на базе РИА сформировались современные принципы ИХА гормонов. Однако за последние  двадцать лет РИА был почти полностью вытеснен из клинической практики неизотопными методами ИХА - иммуноферментным (ИФА), </a:t>
            </a:r>
            <a:r>
              <a:rPr lang="ru-RU" dirty="0" err="1"/>
              <a:t>иммунофлуоресцентным</a:t>
            </a:r>
            <a:r>
              <a:rPr lang="ru-RU" dirty="0"/>
              <a:t> (ИФЛА)  и </a:t>
            </a:r>
            <a:r>
              <a:rPr lang="ru-RU" dirty="0" err="1"/>
              <a:t>иммунохемилюминесцентным</a:t>
            </a:r>
            <a:r>
              <a:rPr lang="ru-RU" dirty="0"/>
              <a:t> (ИХЛА). </a:t>
            </a:r>
          </a:p>
          <a:p>
            <a:pPr marL="0" indent="0">
              <a:buNone/>
            </a:pPr>
            <a:r>
              <a:rPr lang="ru-RU" dirty="0"/>
              <a:t>Развитие методов ИХА шло в направлении повышения специфичности и чувствительности метода, снижения объема сыворотки крови для анализа, снижения продолжительности анализа, возможности автоматизации процедуры анализа.</a:t>
            </a:r>
          </a:p>
          <a:p>
            <a:pPr marL="0" indent="0">
              <a:buNone/>
            </a:pPr>
            <a:r>
              <a:rPr lang="ru-RU" dirty="0"/>
              <a:t>В настоящее время РИА и родственные ему неизотопные методы ИХА позволяют определять практически неограниченное количество веществ.</a:t>
            </a:r>
          </a:p>
        </p:txBody>
      </p:sp>
      <p:sp>
        <p:nvSpPr>
          <p:cNvPr id="4" name="Номер слайда 3"/>
          <p:cNvSpPr>
            <a:spLocks noGrp="1"/>
          </p:cNvSpPr>
          <p:nvPr>
            <p:ph type="sldNum" sz="quarter" idx="12"/>
          </p:nvPr>
        </p:nvSpPr>
        <p:spPr/>
        <p:txBody>
          <a:bodyPr/>
          <a:lstStyle/>
          <a:p>
            <a:fld id="{725C68B6-61C2-468F-89AB-4B9F7531AA68}" type="slidenum">
              <a:rPr lang="ru-RU" smtClean="0"/>
              <a:pPr/>
              <a:t>18</a:t>
            </a:fld>
            <a:endParaRPr lang="ru-RU"/>
          </a:p>
        </p:txBody>
      </p:sp>
    </p:spTree>
    <p:extLst>
      <p:ext uri="{BB962C8B-B14F-4D97-AF65-F5344CB8AC3E}">
        <p14:creationId xmlns:p14="http://schemas.microsoft.com/office/powerpoint/2010/main" val="40201267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274042"/>
          </a:xfrm>
        </p:spPr>
        <p:txBody>
          <a:bodyPr>
            <a:normAutofit fontScale="90000"/>
          </a:bodyPr>
          <a:lstStyle/>
          <a:p>
            <a:r>
              <a:rPr lang="ru-RU" sz="2800" b="1" dirty="0">
                <a:solidFill>
                  <a:schemeClr val="accent5">
                    <a:lumMod val="75000"/>
                  </a:schemeClr>
                </a:solidFill>
              </a:rPr>
              <a:t>Общие принципы </a:t>
            </a:r>
            <a:r>
              <a:rPr lang="ru-RU" sz="2800" b="1" dirty="0" err="1">
                <a:solidFill>
                  <a:schemeClr val="accent5">
                    <a:lumMod val="75000"/>
                  </a:schemeClr>
                </a:solidFill>
              </a:rPr>
              <a:t>иммуноанализа</a:t>
            </a:r>
            <a:endParaRPr lang="ru-RU" sz="2800" b="1" dirty="0">
              <a:solidFill>
                <a:schemeClr val="accent5">
                  <a:lumMod val="75000"/>
                </a:schemeClr>
              </a:solidFill>
            </a:endParaRPr>
          </a:p>
        </p:txBody>
      </p:sp>
      <p:sp>
        <p:nvSpPr>
          <p:cNvPr id="3" name="Объект 2"/>
          <p:cNvSpPr>
            <a:spLocks noGrp="1"/>
          </p:cNvSpPr>
          <p:nvPr>
            <p:ph idx="1"/>
          </p:nvPr>
        </p:nvSpPr>
        <p:spPr>
          <a:xfrm>
            <a:off x="323528" y="836712"/>
            <a:ext cx="8363272" cy="5289451"/>
          </a:xfrm>
        </p:spPr>
        <p:txBody>
          <a:bodyPr>
            <a:normAutofit lnSpcReduction="10000"/>
          </a:bodyPr>
          <a:lstStyle/>
          <a:p>
            <a:pPr marL="0" indent="0" algn="ctr">
              <a:buNone/>
            </a:pPr>
            <a:r>
              <a:rPr lang="ru-RU" sz="2400" dirty="0"/>
              <a:t>Принцип </a:t>
            </a:r>
            <a:r>
              <a:rPr lang="ru-RU" sz="2400" dirty="0" err="1"/>
              <a:t>иммуноанализа</a:t>
            </a:r>
            <a:r>
              <a:rPr lang="ru-RU" sz="2400" dirty="0"/>
              <a:t> – это реакция антитела (</a:t>
            </a:r>
            <a:r>
              <a:rPr lang="ru-RU" sz="2400" dirty="0" err="1"/>
              <a:t>Ат</a:t>
            </a:r>
            <a:r>
              <a:rPr lang="ru-RU" sz="2400" dirty="0"/>
              <a:t>) с антигеном (</a:t>
            </a:r>
            <a:r>
              <a:rPr lang="ru-RU" sz="2400" dirty="0" err="1"/>
              <a:t>Аг</a:t>
            </a:r>
            <a:r>
              <a:rPr lang="ru-RU" sz="2400" dirty="0"/>
              <a:t>) по формуле: </a:t>
            </a:r>
            <a:r>
              <a:rPr lang="ru-RU" sz="2400" dirty="0" err="1"/>
              <a:t>Ат</a:t>
            </a:r>
            <a:r>
              <a:rPr lang="ru-RU" sz="2400" dirty="0"/>
              <a:t> + </a:t>
            </a:r>
            <a:r>
              <a:rPr lang="ru-RU" sz="2400" dirty="0" err="1"/>
              <a:t>Аг</a:t>
            </a:r>
            <a:r>
              <a:rPr lang="ru-RU" sz="2400" dirty="0"/>
              <a:t> ↔ </a:t>
            </a:r>
            <a:r>
              <a:rPr lang="ru-RU" sz="2400" dirty="0" err="1"/>
              <a:t>Ат:Аг</a:t>
            </a:r>
            <a:endParaRPr lang="ru-RU" sz="2400" dirty="0"/>
          </a:p>
          <a:p>
            <a:pPr marL="0" indent="0">
              <a:buNone/>
            </a:pPr>
            <a:r>
              <a:rPr lang="ru-RU" sz="2400" b="1" dirty="0">
                <a:solidFill>
                  <a:schemeClr val="accent1">
                    <a:lumMod val="50000"/>
                  </a:schemeClr>
                </a:solidFill>
              </a:rPr>
              <a:t>Необходимые компоненты для проведения ИХА:</a:t>
            </a:r>
          </a:p>
          <a:p>
            <a:pPr>
              <a:buFont typeface="Wingdings" panose="05000000000000000000" pitchFamily="2" charset="2"/>
              <a:buChar char="Ø"/>
            </a:pPr>
            <a:r>
              <a:rPr lang="ru-RU" sz="2400" dirty="0" err="1"/>
              <a:t>иммуносорбент</a:t>
            </a:r>
            <a:r>
              <a:rPr lang="ru-RU" sz="2400" dirty="0"/>
              <a:t> (для твердофазных вариантов анализа)</a:t>
            </a:r>
          </a:p>
          <a:p>
            <a:pPr>
              <a:buFont typeface="Wingdings" panose="05000000000000000000" pitchFamily="2" charset="2"/>
              <a:buChar char="Ø"/>
            </a:pPr>
            <a:r>
              <a:rPr lang="ru-RU" sz="2400" dirty="0"/>
              <a:t>высокоочищенный антиген для иммунизации</a:t>
            </a:r>
          </a:p>
          <a:p>
            <a:pPr>
              <a:buFont typeface="Wingdings" panose="05000000000000000000" pitchFamily="2" charset="2"/>
              <a:buChar char="Ø"/>
            </a:pPr>
            <a:r>
              <a:rPr lang="ru-RU" sz="2400" dirty="0" err="1"/>
              <a:t>антисыворотка</a:t>
            </a:r>
            <a:r>
              <a:rPr lang="ru-RU" sz="2400" dirty="0"/>
              <a:t> с </a:t>
            </a:r>
            <a:r>
              <a:rPr lang="ru-RU" sz="2400" dirty="0" err="1"/>
              <a:t>высокоспецифическими</a:t>
            </a:r>
            <a:r>
              <a:rPr lang="ru-RU" sz="2400" dirty="0"/>
              <a:t> антителами</a:t>
            </a:r>
          </a:p>
          <a:p>
            <a:pPr>
              <a:buFont typeface="Wingdings" panose="05000000000000000000" pitchFamily="2" charset="2"/>
              <a:buChar char="Ø"/>
            </a:pPr>
            <a:r>
              <a:rPr lang="ru-RU" sz="2400" dirty="0"/>
              <a:t>высокоочищенный меченый антиген или антитело с максимально высокой специфической активностью</a:t>
            </a:r>
          </a:p>
          <a:p>
            <a:pPr>
              <a:buFont typeface="Wingdings" panose="05000000000000000000" pitchFamily="2" charset="2"/>
              <a:buChar char="Ø"/>
            </a:pPr>
            <a:r>
              <a:rPr lang="ru-RU" sz="2400" dirty="0"/>
              <a:t>технология разделения свободного антигена от антигена, связанного с антителами</a:t>
            </a:r>
          </a:p>
          <a:p>
            <a:pPr marL="0" indent="0">
              <a:buNone/>
            </a:pPr>
            <a:endParaRPr lang="ru-RU" sz="2400" dirty="0"/>
          </a:p>
          <a:p>
            <a:pPr marL="0" indent="0" algn="ctr">
              <a:buNone/>
            </a:pPr>
            <a:r>
              <a:rPr lang="ru-RU" sz="2400" dirty="0"/>
              <a:t>Все методы ИХА различаются по метке, которая используется для </a:t>
            </a:r>
            <a:r>
              <a:rPr lang="ru-RU" sz="2400" dirty="0" err="1"/>
              <a:t>детекции</a:t>
            </a:r>
            <a:r>
              <a:rPr lang="ru-RU" sz="2400" dirty="0"/>
              <a:t> сигнала.</a:t>
            </a:r>
          </a:p>
          <a:p>
            <a:pPr>
              <a:buFont typeface="Wingdings" panose="05000000000000000000" pitchFamily="2" charset="2"/>
              <a:buChar char="Ø"/>
            </a:pPr>
            <a:endParaRPr lang="ru-RU" sz="2400" dirty="0"/>
          </a:p>
          <a:p>
            <a:pPr marL="0" indent="0">
              <a:buNone/>
            </a:pPr>
            <a:endParaRPr lang="ru-RU" sz="2400" dirty="0"/>
          </a:p>
          <a:p>
            <a:pPr marL="0" indent="0">
              <a:buNone/>
            </a:pPr>
            <a:endParaRPr lang="ru-RU" sz="2400"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19</a:t>
            </a:fld>
            <a:endParaRPr lang="ru-RU"/>
          </a:p>
        </p:txBody>
      </p:sp>
    </p:spTree>
    <p:extLst>
      <p:ext uri="{BB962C8B-B14F-4D97-AF65-F5344CB8AC3E}">
        <p14:creationId xmlns:p14="http://schemas.microsoft.com/office/powerpoint/2010/main" val="3586064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79512" y="274638"/>
            <a:ext cx="8640960" cy="1143000"/>
          </a:xfrm>
        </p:spPr>
        <p:txBody>
          <a:bodyPr>
            <a:normAutofit/>
          </a:bodyPr>
          <a:lstStyle/>
          <a:p>
            <a:r>
              <a:rPr lang="ru-RU" sz="1800" dirty="0"/>
              <a:t>Презентация, которая представлена Вашему вниманию, являться частью учебно-методической разработки практического занятия </a:t>
            </a:r>
            <a:r>
              <a:rPr lang="ru-RU" sz="1800" dirty="0" smtClean="0"/>
              <a:t/>
            </a:r>
            <a:br>
              <a:rPr lang="ru-RU" sz="1800" dirty="0" smtClean="0"/>
            </a:br>
            <a:r>
              <a:rPr lang="ru-RU" sz="1800" dirty="0" smtClean="0"/>
              <a:t>для </a:t>
            </a:r>
            <a:r>
              <a:rPr lang="ru-RU" sz="1800" dirty="0"/>
              <a:t>преподавателей СПб ГБПОУ «МК №3». </a:t>
            </a:r>
          </a:p>
        </p:txBody>
      </p:sp>
      <p:pic>
        <p:nvPicPr>
          <p:cNvPr id="10" name="Объект 9"/>
          <p:cNvPicPr>
            <a:picLocks noGrp="1" noChangeAspect="1"/>
          </p:cNvPicPr>
          <p:nvPr>
            <p:ph sz="half" idx="2"/>
          </p:nvPr>
        </p:nvPicPr>
        <p:blipFill>
          <a:blip r:embed="rId2"/>
          <a:stretch>
            <a:fillRect/>
          </a:stretch>
        </p:blipFill>
        <p:spPr>
          <a:xfrm>
            <a:off x="827584" y="1544451"/>
            <a:ext cx="3447854" cy="4743893"/>
          </a:xfrm>
          <a:prstGeom prst="rect">
            <a:avLst/>
          </a:prstGeom>
        </p:spPr>
      </p:pic>
      <p:pic>
        <p:nvPicPr>
          <p:cNvPr id="11" name="Объект 10"/>
          <p:cNvPicPr>
            <a:picLocks noGrp="1" noChangeAspect="1"/>
          </p:cNvPicPr>
          <p:nvPr>
            <p:ph sz="quarter" idx="4"/>
          </p:nvPr>
        </p:nvPicPr>
        <p:blipFill>
          <a:blip r:embed="rId3"/>
          <a:stretch>
            <a:fillRect/>
          </a:stretch>
        </p:blipFill>
        <p:spPr>
          <a:xfrm>
            <a:off x="5004048" y="1544452"/>
            <a:ext cx="3449113" cy="4743546"/>
          </a:xfrm>
          <a:prstGeom prst="rect">
            <a:avLst/>
          </a:prstGeom>
        </p:spPr>
      </p:pic>
      <p:sp>
        <p:nvSpPr>
          <p:cNvPr id="4" name="Номер слайда 3"/>
          <p:cNvSpPr>
            <a:spLocks noGrp="1"/>
          </p:cNvSpPr>
          <p:nvPr>
            <p:ph type="sldNum" sz="quarter" idx="12"/>
          </p:nvPr>
        </p:nvSpPr>
        <p:spPr/>
        <p:txBody>
          <a:bodyPr/>
          <a:lstStyle/>
          <a:p>
            <a:fld id="{725C68B6-61C2-468F-89AB-4B9F7531AA68}" type="slidenum">
              <a:rPr lang="ru-RU" smtClean="0"/>
              <a:pPr/>
              <a:t>2</a:t>
            </a:fld>
            <a:endParaRPr lang="ru-RU"/>
          </a:p>
        </p:txBody>
      </p:sp>
    </p:spTree>
    <p:extLst>
      <p:ext uri="{BB962C8B-B14F-4D97-AF65-F5344CB8AC3E}">
        <p14:creationId xmlns:p14="http://schemas.microsoft.com/office/powerpoint/2010/main" val="3687249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418058"/>
          </a:xfrm>
        </p:spPr>
        <p:txBody>
          <a:bodyPr>
            <a:normAutofit fontScale="90000"/>
          </a:bodyPr>
          <a:lstStyle/>
          <a:p>
            <a:r>
              <a:rPr lang="ru-RU" sz="3200" b="1" dirty="0">
                <a:solidFill>
                  <a:schemeClr val="accent5">
                    <a:lumMod val="50000"/>
                  </a:schemeClr>
                </a:solidFill>
              </a:rPr>
              <a:t>Характеристика основных компонентов ИХА</a:t>
            </a:r>
          </a:p>
        </p:txBody>
      </p:sp>
      <p:sp>
        <p:nvSpPr>
          <p:cNvPr id="3" name="Объект 2"/>
          <p:cNvSpPr>
            <a:spLocks noGrp="1"/>
          </p:cNvSpPr>
          <p:nvPr>
            <p:ph idx="1"/>
          </p:nvPr>
        </p:nvSpPr>
        <p:spPr>
          <a:xfrm>
            <a:off x="251520" y="836712"/>
            <a:ext cx="8435280" cy="5289451"/>
          </a:xfrm>
        </p:spPr>
        <p:txBody>
          <a:bodyPr>
            <a:normAutofit/>
          </a:bodyPr>
          <a:lstStyle/>
          <a:p>
            <a:pPr marL="0" indent="0" algn="ctr">
              <a:buNone/>
            </a:pPr>
            <a:r>
              <a:rPr lang="ru-RU" sz="2800" b="1" dirty="0">
                <a:solidFill>
                  <a:srgbClr val="A2B111"/>
                </a:solidFill>
              </a:rPr>
              <a:t>Антитела (АТ)</a:t>
            </a:r>
          </a:p>
          <a:p>
            <a:pPr marL="0" indent="0" algn="just">
              <a:buNone/>
            </a:pPr>
            <a:r>
              <a:rPr lang="ru-RU" sz="2000" b="1" dirty="0">
                <a:solidFill>
                  <a:srgbClr val="A2B111"/>
                </a:solidFill>
              </a:rPr>
              <a:t>Антитела</a:t>
            </a:r>
            <a:r>
              <a:rPr lang="ru-RU" sz="2000" dirty="0"/>
              <a:t>, присутствующие в </a:t>
            </a:r>
            <a:r>
              <a:rPr lang="ru-RU" sz="2000" dirty="0" err="1"/>
              <a:t>антисыворотке</a:t>
            </a:r>
            <a:r>
              <a:rPr lang="ru-RU" sz="2000" dirty="0"/>
              <a:t> обычно имеют молекулярную массу более 150 </a:t>
            </a:r>
            <a:r>
              <a:rPr lang="ru-RU" sz="2000" dirty="0" err="1"/>
              <a:t>кДа</a:t>
            </a:r>
            <a:r>
              <a:rPr lang="ru-RU" sz="2000" dirty="0"/>
              <a:t> и принадлежат к классу иммуноглобулинов (</a:t>
            </a:r>
            <a:r>
              <a:rPr lang="en-US" sz="2000" dirty="0"/>
              <a:t>Ig)</a:t>
            </a:r>
            <a:r>
              <a:rPr lang="ru-RU" sz="2000" dirty="0"/>
              <a:t>. Обычно в </a:t>
            </a:r>
            <a:r>
              <a:rPr lang="ru-RU" sz="2000" dirty="0" err="1"/>
              <a:t>антисыворотке</a:t>
            </a:r>
            <a:r>
              <a:rPr lang="ru-RU" sz="2000" dirty="0"/>
              <a:t> преобладают </a:t>
            </a:r>
            <a:r>
              <a:rPr lang="en-US" sz="2000" dirty="0"/>
              <a:t>IgG, IgA </a:t>
            </a:r>
            <a:r>
              <a:rPr lang="ru-RU" sz="2000" dirty="0"/>
              <a:t>и</a:t>
            </a:r>
            <a:r>
              <a:rPr lang="en-US" sz="2000" dirty="0"/>
              <a:t> IgM</a:t>
            </a:r>
            <a:r>
              <a:rPr lang="ru-RU" sz="2000" dirty="0"/>
              <a:t>.</a:t>
            </a:r>
          </a:p>
          <a:p>
            <a:pPr marL="0" indent="0" algn="just">
              <a:buNone/>
            </a:pPr>
            <a:r>
              <a:rPr lang="ru-RU" sz="2000" dirty="0"/>
              <a:t>В организме </a:t>
            </a:r>
            <a:r>
              <a:rPr lang="ru-RU" sz="2000" b="1" dirty="0" err="1">
                <a:solidFill>
                  <a:srgbClr val="A2B111"/>
                </a:solidFill>
              </a:rPr>
              <a:t>Ат</a:t>
            </a:r>
            <a:r>
              <a:rPr lang="ru-RU" sz="2000" dirty="0"/>
              <a:t> вырабатываются В-лимфоцитами, каждый из которых имеет на своей поверхности до 100 000 рецепторов одинаковой специфичности, способных узнавать любой чужеродный антиген.</a:t>
            </a:r>
          </a:p>
          <a:p>
            <a:pPr marL="0" indent="0" algn="just">
              <a:buNone/>
            </a:pPr>
            <a:r>
              <a:rPr lang="ru-RU" sz="2000" dirty="0"/>
              <a:t> Антиген (</a:t>
            </a:r>
            <a:r>
              <a:rPr lang="ru-RU" sz="2000" dirty="0" err="1"/>
              <a:t>Аг</a:t>
            </a:r>
            <a:r>
              <a:rPr lang="ru-RU" sz="2000" dirty="0"/>
              <a:t>), встречаясь в кровотоке с комплементарным ему рецептором, проводит отбор (селекцию) соответствующего В-лимфоцита, который затем, трансформируясь в  плазматическую клетку и многократно делясь, образует клон клеток. Каждый клон плазматических клеток секретирует гомогенные по своей структуре </a:t>
            </a:r>
            <a:r>
              <a:rPr lang="ru-RU" sz="2000" b="1" dirty="0" err="1">
                <a:solidFill>
                  <a:srgbClr val="A2B111"/>
                </a:solidFill>
              </a:rPr>
              <a:t>Ат</a:t>
            </a:r>
            <a:r>
              <a:rPr lang="ru-RU" sz="2000" dirty="0"/>
              <a:t>. Однако, так как </a:t>
            </a:r>
            <a:r>
              <a:rPr lang="ru-RU" sz="2000" dirty="0" err="1"/>
              <a:t>Аг</a:t>
            </a:r>
            <a:r>
              <a:rPr lang="ru-RU" sz="2000" dirty="0"/>
              <a:t> активирует в крови сразу большое количество типов В-лимфоцитов, которые содержат рецепторы различной степени специфичности по отношению к исходному </a:t>
            </a:r>
            <a:r>
              <a:rPr lang="ru-RU" sz="2000" dirty="0" err="1"/>
              <a:t>Аг</a:t>
            </a:r>
            <a:r>
              <a:rPr lang="ru-RU" sz="2000" dirty="0"/>
              <a:t>, такой иммунный ответ и </a:t>
            </a:r>
            <a:r>
              <a:rPr lang="ru-RU" sz="2000" b="1" dirty="0">
                <a:solidFill>
                  <a:srgbClr val="A2B111"/>
                </a:solidFill>
              </a:rPr>
              <a:t>антитела</a:t>
            </a:r>
            <a:r>
              <a:rPr lang="ru-RU" sz="2000" dirty="0"/>
              <a:t> называются </a:t>
            </a:r>
            <a:r>
              <a:rPr lang="ru-RU" sz="2000" b="1" dirty="0" err="1">
                <a:solidFill>
                  <a:srgbClr val="A2B111"/>
                </a:solidFill>
              </a:rPr>
              <a:t>поликлональными</a:t>
            </a:r>
            <a:r>
              <a:rPr lang="ru-RU" sz="2000" b="1" dirty="0">
                <a:solidFill>
                  <a:srgbClr val="A2B111"/>
                </a:solidFill>
              </a:rPr>
              <a:t>. </a:t>
            </a:r>
            <a:endParaRPr lang="ru-RU" sz="2000" dirty="0">
              <a:solidFill>
                <a:srgbClr val="A2B111"/>
              </a:solidFill>
            </a:endParaRPr>
          </a:p>
        </p:txBody>
      </p:sp>
      <p:sp>
        <p:nvSpPr>
          <p:cNvPr id="4" name="Номер слайда 3"/>
          <p:cNvSpPr>
            <a:spLocks noGrp="1"/>
          </p:cNvSpPr>
          <p:nvPr>
            <p:ph type="sldNum" sz="quarter" idx="12"/>
          </p:nvPr>
        </p:nvSpPr>
        <p:spPr>
          <a:xfrm>
            <a:off x="6610425" y="6320902"/>
            <a:ext cx="2138039" cy="400574"/>
          </a:xfrm>
          <a:solidFill>
            <a:schemeClr val="bg1"/>
          </a:solidFill>
        </p:spPr>
        <p:txBody>
          <a:bodyPr/>
          <a:lstStyle/>
          <a:p>
            <a:fld id="{725C68B6-61C2-468F-89AB-4B9F7531AA68}" type="slidenum">
              <a:rPr lang="ru-RU" smtClean="0"/>
              <a:pPr/>
              <a:t>20</a:t>
            </a:fld>
            <a:endParaRPr lang="ru-RU" dirty="0"/>
          </a:p>
        </p:txBody>
      </p:sp>
    </p:spTree>
    <p:extLst>
      <p:ext uri="{BB962C8B-B14F-4D97-AF65-F5344CB8AC3E}">
        <p14:creationId xmlns:p14="http://schemas.microsoft.com/office/powerpoint/2010/main" val="2204531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7"/>
            <a:ext cx="8496944" cy="1858219"/>
          </a:xfrm>
        </p:spPr>
        <p:txBody>
          <a:bodyPr>
            <a:noAutofit/>
          </a:bodyPr>
          <a:lstStyle/>
          <a:p>
            <a:pPr algn="just"/>
            <a:r>
              <a:rPr lang="ru-RU" sz="1600" dirty="0">
                <a:latin typeface="Arial" panose="020B0604020202020204" pitchFamily="34" charset="0"/>
                <a:cs typeface="Arial" panose="020B0604020202020204" pitchFamily="34" charset="0"/>
              </a:rPr>
              <a:t>В середине 70-х годов был разработан способ получения </a:t>
            </a:r>
            <a:r>
              <a:rPr lang="ru-RU" sz="1600" dirty="0" err="1">
                <a:latin typeface="Arial" panose="020B0604020202020204" pitchFamily="34" charset="0"/>
                <a:cs typeface="Arial" panose="020B0604020202020204" pitchFamily="34" charset="0"/>
              </a:rPr>
              <a:t>Ат</a:t>
            </a:r>
            <a:r>
              <a:rPr lang="ru-RU" sz="1600" dirty="0">
                <a:latin typeface="Arial" panose="020B0604020202020204" pitchFamily="34" charset="0"/>
                <a:cs typeface="Arial" panose="020B0604020202020204" pitchFamily="34" charset="0"/>
              </a:rPr>
              <a:t>, основанный на слиянии (гибридизации) лимфоцитов иммунизированного животного с </a:t>
            </a:r>
            <a:r>
              <a:rPr lang="ru-RU" sz="1600" dirty="0" err="1">
                <a:latin typeface="Arial" panose="020B0604020202020204" pitchFamily="34" charset="0"/>
                <a:cs typeface="Arial" panose="020B0604020202020204" pitchFamily="34" charset="0"/>
              </a:rPr>
              <a:t>миеломными</a:t>
            </a:r>
            <a:r>
              <a:rPr lang="ru-RU" sz="1600" dirty="0">
                <a:latin typeface="Arial" panose="020B0604020202020204" pitchFamily="34" charset="0"/>
                <a:cs typeface="Arial" panose="020B0604020202020204" pitchFamily="34" charset="0"/>
              </a:rPr>
              <a:t> клетками с образованием новых клеток – гибридов. Особенностью таких клеток является их способность размножаться и продуцировать </a:t>
            </a:r>
            <a:r>
              <a:rPr lang="ru-RU" sz="1600" dirty="0" err="1">
                <a:latin typeface="Arial" panose="020B0604020202020204" pitchFamily="34" charset="0"/>
                <a:cs typeface="Arial" panose="020B0604020202020204" pitchFamily="34" charset="0"/>
              </a:rPr>
              <a:t>Ат</a:t>
            </a:r>
            <a:r>
              <a:rPr lang="ru-RU" sz="1600" dirty="0">
                <a:latin typeface="Arial" panose="020B0604020202020204" pitchFamily="34" charset="0"/>
                <a:cs typeface="Arial" panose="020B0604020202020204" pitchFamily="34" charset="0"/>
              </a:rPr>
              <a:t> в искусственных условиях вне организма. С помощью специальных методов клонирования  можно выделить одну  гибридную клетку, которая, размножаясь, будет секретировать в неограниченных количествах </a:t>
            </a:r>
            <a:r>
              <a:rPr lang="ru-RU" sz="1600" dirty="0" err="1">
                <a:latin typeface="Arial" panose="020B0604020202020204" pitchFamily="34" charset="0"/>
                <a:cs typeface="Arial" panose="020B0604020202020204" pitchFamily="34" charset="0"/>
              </a:rPr>
              <a:t>Ат</a:t>
            </a:r>
            <a:r>
              <a:rPr lang="ru-RU" sz="1600" dirty="0">
                <a:latin typeface="Arial" panose="020B0604020202020204" pitchFamily="34" charset="0"/>
                <a:cs typeface="Arial" panose="020B0604020202020204" pitchFamily="34" charset="0"/>
              </a:rPr>
              <a:t> только одного вида – </a:t>
            </a:r>
            <a:r>
              <a:rPr lang="ru-RU" sz="1600" b="1" dirty="0" err="1">
                <a:solidFill>
                  <a:schemeClr val="accent3">
                    <a:lumMod val="75000"/>
                  </a:schemeClr>
                </a:solidFill>
                <a:latin typeface="Arial" panose="020B0604020202020204" pitchFamily="34" charset="0"/>
                <a:cs typeface="Arial" panose="020B0604020202020204" pitchFamily="34" charset="0"/>
              </a:rPr>
              <a:t>моноклональные</a:t>
            </a:r>
            <a:r>
              <a:rPr lang="ru-RU" sz="1600" b="1" dirty="0">
                <a:solidFill>
                  <a:schemeClr val="accent3">
                    <a:lumMod val="75000"/>
                  </a:schemeClr>
                </a:solidFill>
                <a:latin typeface="Arial" panose="020B0604020202020204" pitchFamily="34" charset="0"/>
                <a:cs typeface="Arial" panose="020B0604020202020204" pitchFamily="34" charset="0"/>
              </a:rPr>
              <a:t> антитела</a:t>
            </a:r>
            <a:r>
              <a:rPr lang="ru-RU" sz="1600" dirty="0">
                <a:latin typeface="Arial" panose="020B0604020202020204" pitchFamily="34" charset="0"/>
                <a:cs typeface="Arial" panose="020B0604020202020204" pitchFamily="34" charset="0"/>
              </a:rPr>
              <a:t>, которые являются гомогенными как по специфичности, так и по физико-химическим свойствам</a:t>
            </a:r>
          </a:p>
        </p:txBody>
      </p:sp>
      <p:pic>
        <p:nvPicPr>
          <p:cNvPr id="5" name="Объект 4"/>
          <p:cNvPicPr>
            <a:picLocks noGrp="1" noChangeAspect="1"/>
          </p:cNvPicPr>
          <p:nvPr>
            <p:ph idx="1"/>
          </p:nvPr>
        </p:nvPicPr>
        <p:blipFill>
          <a:blip r:embed="rId2"/>
          <a:stretch>
            <a:fillRect/>
          </a:stretch>
        </p:blipFill>
        <p:spPr>
          <a:xfrm>
            <a:off x="450668" y="2307138"/>
            <a:ext cx="4634922" cy="3539396"/>
          </a:xfrm>
          <a:prstGeom prst="rect">
            <a:avLst/>
          </a:prstGeom>
        </p:spPr>
      </p:pic>
      <p:sp>
        <p:nvSpPr>
          <p:cNvPr id="4" name="Номер слайда 3"/>
          <p:cNvSpPr>
            <a:spLocks noGrp="1"/>
          </p:cNvSpPr>
          <p:nvPr>
            <p:ph type="sldNum" sz="quarter" idx="12"/>
          </p:nvPr>
        </p:nvSpPr>
        <p:spPr/>
        <p:txBody>
          <a:bodyPr/>
          <a:lstStyle/>
          <a:p>
            <a:fld id="{725C68B6-61C2-468F-89AB-4B9F7531AA68}" type="slidenum">
              <a:rPr lang="ru-RU" smtClean="0"/>
              <a:pPr/>
              <a:t>21</a:t>
            </a:fld>
            <a:endParaRPr lang="ru-RU"/>
          </a:p>
        </p:txBody>
      </p:sp>
      <p:sp>
        <p:nvSpPr>
          <p:cNvPr id="6" name="Прямоугольник 5"/>
          <p:cNvSpPr/>
          <p:nvPr/>
        </p:nvSpPr>
        <p:spPr>
          <a:xfrm>
            <a:off x="5868144" y="2307138"/>
            <a:ext cx="2880320" cy="38749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chemeClr val="tx1"/>
                </a:solidFill>
              </a:rPr>
              <a:t>Принципиальное отличие </a:t>
            </a:r>
            <a:r>
              <a:rPr lang="ru-RU" dirty="0" err="1">
                <a:solidFill>
                  <a:schemeClr val="tx1"/>
                </a:solidFill>
              </a:rPr>
              <a:t>моноклональных</a:t>
            </a:r>
            <a:r>
              <a:rPr lang="ru-RU" dirty="0">
                <a:solidFill>
                  <a:schemeClr val="tx1"/>
                </a:solidFill>
              </a:rPr>
              <a:t>  </a:t>
            </a:r>
            <a:r>
              <a:rPr lang="ru-RU" dirty="0" err="1">
                <a:solidFill>
                  <a:schemeClr val="tx1"/>
                </a:solidFill>
              </a:rPr>
              <a:t>Ат</a:t>
            </a:r>
            <a:r>
              <a:rPr lang="ru-RU" dirty="0">
                <a:solidFill>
                  <a:schemeClr val="tx1"/>
                </a:solidFill>
              </a:rPr>
              <a:t> — их идентичность. Они предпочтительнее в методе конкурентного </a:t>
            </a:r>
            <a:r>
              <a:rPr lang="ru-RU" dirty="0" err="1">
                <a:solidFill>
                  <a:schemeClr val="tx1"/>
                </a:solidFill>
              </a:rPr>
              <a:t>иммуноанализа</a:t>
            </a:r>
            <a:r>
              <a:rPr lang="ru-RU" dirty="0">
                <a:solidFill>
                  <a:schemeClr val="tx1"/>
                </a:solidFill>
              </a:rPr>
              <a:t>, так как меченый и определяемый </a:t>
            </a:r>
            <a:r>
              <a:rPr lang="ru-RU" dirty="0" err="1">
                <a:solidFill>
                  <a:schemeClr val="tx1"/>
                </a:solidFill>
              </a:rPr>
              <a:t>Аг</a:t>
            </a:r>
            <a:r>
              <a:rPr lang="ru-RU" dirty="0">
                <a:solidFill>
                  <a:schemeClr val="tx1"/>
                </a:solidFill>
              </a:rPr>
              <a:t> (вещество) конкурируют за один и тот же центр связывания.</a:t>
            </a:r>
          </a:p>
        </p:txBody>
      </p:sp>
      <p:sp>
        <p:nvSpPr>
          <p:cNvPr id="9" name="Выноска со стрелкой вверх 8"/>
          <p:cNvSpPr/>
          <p:nvPr/>
        </p:nvSpPr>
        <p:spPr>
          <a:xfrm>
            <a:off x="337320" y="5882073"/>
            <a:ext cx="4752529" cy="460817"/>
          </a:xfrm>
          <a:prstGeom prst="up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Методика получения </a:t>
            </a:r>
            <a:r>
              <a:rPr lang="ru-RU" dirty="0" err="1">
                <a:solidFill>
                  <a:schemeClr val="tx1"/>
                </a:solidFill>
              </a:rPr>
              <a:t>моноклональных</a:t>
            </a:r>
            <a:r>
              <a:rPr lang="ru-RU" dirty="0">
                <a:solidFill>
                  <a:schemeClr val="tx1"/>
                </a:solidFill>
              </a:rPr>
              <a:t> </a:t>
            </a:r>
            <a:r>
              <a:rPr lang="ru-RU" dirty="0" err="1">
                <a:solidFill>
                  <a:schemeClr val="tx1"/>
                </a:solidFill>
              </a:rPr>
              <a:t>Ат</a:t>
            </a:r>
            <a:endParaRPr lang="ru-RU" dirty="0">
              <a:solidFill>
                <a:schemeClr val="tx1"/>
              </a:solidFill>
            </a:endParaRPr>
          </a:p>
        </p:txBody>
      </p:sp>
      <p:sp>
        <p:nvSpPr>
          <p:cNvPr id="3" name="Прямоугольник 2"/>
          <p:cNvSpPr/>
          <p:nvPr/>
        </p:nvSpPr>
        <p:spPr>
          <a:xfrm>
            <a:off x="337320" y="6385912"/>
            <a:ext cx="4540764" cy="230832"/>
          </a:xfrm>
          <a:prstGeom prst="rect">
            <a:avLst/>
          </a:prstGeom>
        </p:spPr>
        <p:txBody>
          <a:bodyPr wrap="square">
            <a:spAutoFit/>
          </a:bodyPr>
          <a:lstStyle/>
          <a:p>
            <a:r>
              <a:rPr lang="en-US" sz="900" dirty="0">
                <a:hlinkClick r:id="rId3"/>
              </a:rPr>
              <a:t>https://studfile.net/preview/2710072/page:2</a:t>
            </a:r>
            <a:r>
              <a:rPr lang="en-US" sz="900" dirty="0" smtClean="0">
                <a:hlinkClick r:id="rId3"/>
              </a:rPr>
              <a:t>/</a:t>
            </a:r>
            <a:r>
              <a:rPr lang="ru-RU" sz="900" dirty="0" smtClean="0"/>
              <a:t> Схема получения </a:t>
            </a:r>
            <a:r>
              <a:rPr lang="ru-RU" sz="900" dirty="0" err="1" smtClean="0"/>
              <a:t>моноклональных</a:t>
            </a:r>
            <a:r>
              <a:rPr lang="ru-RU" sz="900" dirty="0" smtClean="0"/>
              <a:t> антител</a:t>
            </a:r>
            <a:endParaRPr lang="ru-RU" sz="900" dirty="0"/>
          </a:p>
        </p:txBody>
      </p:sp>
    </p:spTree>
    <p:extLst>
      <p:ext uri="{BB962C8B-B14F-4D97-AF65-F5344CB8AC3E}">
        <p14:creationId xmlns:p14="http://schemas.microsoft.com/office/powerpoint/2010/main" val="3402354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7"/>
            <a:ext cx="8291264" cy="2204095"/>
          </a:xfrm>
        </p:spPr>
        <p:txBody>
          <a:bodyPr>
            <a:normAutofit fontScale="90000"/>
          </a:bodyPr>
          <a:lstStyle/>
          <a:p>
            <a:pPr algn="l"/>
            <a:r>
              <a:rPr lang="ru-RU" sz="2400" b="1" dirty="0">
                <a:solidFill>
                  <a:schemeClr val="accent1">
                    <a:lumMod val="50000"/>
                  </a:schemeClr>
                </a:solidFill>
              </a:rPr>
              <a:t>     Стандарты, высокоочищенные антигены для иммунизации</a:t>
            </a:r>
            <a:br>
              <a:rPr lang="ru-RU" sz="2400" b="1" dirty="0">
                <a:solidFill>
                  <a:schemeClr val="accent1">
                    <a:lumMod val="50000"/>
                  </a:schemeClr>
                </a:solidFill>
              </a:rPr>
            </a:br>
            <a:r>
              <a:rPr lang="ru-RU" sz="2000" dirty="0"/>
              <a:t>Для пептидных и </a:t>
            </a:r>
            <a:r>
              <a:rPr lang="ru-RU" sz="2000" dirty="0" err="1"/>
              <a:t>гликопротеиновых</a:t>
            </a:r>
            <a:r>
              <a:rPr lang="ru-RU" sz="2000" dirty="0"/>
              <a:t> гормонов используются международные стандарты ВОЗ. Высокоочищенные стандарты для </a:t>
            </a:r>
            <a:r>
              <a:rPr lang="ru-RU" sz="2000" dirty="0" err="1"/>
              <a:t>низкомолекуклярных</a:t>
            </a:r>
            <a:r>
              <a:rPr lang="ru-RU" sz="2000" dirty="0"/>
              <a:t> соединений, например, для стероидов, можно приобретать у коммерческих фирм или из международной коллекции стандартов стероидов в Национальном институте здоровья США.</a:t>
            </a:r>
            <a:br>
              <a:rPr lang="ru-RU" sz="2000" dirty="0"/>
            </a:br>
            <a:r>
              <a:rPr lang="ru-RU" sz="2400" b="1" dirty="0">
                <a:solidFill>
                  <a:srgbClr val="C00000"/>
                </a:solidFill>
              </a:rPr>
              <a:t> </a:t>
            </a:r>
          </a:p>
        </p:txBody>
      </p:sp>
      <p:sp>
        <p:nvSpPr>
          <p:cNvPr id="3" name="Объект 2"/>
          <p:cNvSpPr>
            <a:spLocks noGrp="1"/>
          </p:cNvSpPr>
          <p:nvPr>
            <p:ph idx="1"/>
          </p:nvPr>
        </p:nvSpPr>
        <p:spPr>
          <a:xfrm>
            <a:off x="323528" y="2132856"/>
            <a:ext cx="8435280" cy="3417243"/>
          </a:xfrm>
        </p:spPr>
        <p:txBody>
          <a:bodyPr>
            <a:normAutofit/>
          </a:bodyPr>
          <a:lstStyle/>
          <a:p>
            <a:pPr marL="0" indent="0" algn="ctr">
              <a:buNone/>
            </a:pPr>
            <a:r>
              <a:rPr lang="ru-RU" sz="2000" b="1" dirty="0">
                <a:solidFill>
                  <a:schemeClr val="accent1">
                    <a:lumMod val="50000"/>
                  </a:schemeClr>
                </a:solidFill>
              </a:rPr>
              <a:t>Высокоочищенный меченый антиген или антитело</a:t>
            </a:r>
          </a:p>
          <a:p>
            <a:pPr marL="0" indent="0" algn="ctr">
              <a:buNone/>
            </a:pPr>
            <a:r>
              <a:rPr lang="ru-RU" sz="2000" dirty="0"/>
              <a:t>В качестве метки в разных методах ИХА используются:</a:t>
            </a:r>
          </a:p>
          <a:p>
            <a:pPr marL="0" indent="0" algn="ctr">
              <a:buNone/>
            </a:pPr>
            <a:endParaRPr lang="ru-RU" sz="2000" b="1" dirty="0">
              <a:solidFill>
                <a:srgbClr val="C00000"/>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22</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562478291"/>
              </p:ext>
            </p:extLst>
          </p:nvPr>
        </p:nvGraphicFramePr>
        <p:xfrm>
          <a:off x="183450" y="2894068"/>
          <a:ext cx="8715436" cy="3462282"/>
        </p:xfrm>
        <a:graphic>
          <a:graphicData uri="http://schemas.openxmlformats.org/drawingml/2006/table">
            <a:tbl>
              <a:tblPr firstRow="1" bandRow="1">
                <a:tableStyleId>{93296810-A885-4BE3-A3E7-6D5BEEA58F35}</a:tableStyleId>
              </a:tblPr>
              <a:tblGrid>
                <a:gridCol w="4114800">
                  <a:extLst>
                    <a:ext uri="{9D8B030D-6E8A-4147-A177-3AD203B41FA5}">
                      <a16:colId xmlns:a16="http://schemas.microsoft.com/office/drawing/2014/main" val="3740768019"/>
                    </a:ext>
                  </a:extLst>
                </a:gridCol>
                <a:gridCol w="4600636">
                  <a:extLst>
                    <a:ext uri="{9D8B030D-6E8A-4147-A177-3AD203B41FA5}">
                      <a16:colId xmlns:a16="http://schemas.microsoft.com/office/drawing/2014/main" val="3487373391"/>
                    </a:ext>
                  </a:extLst>
                </a:gridCol>
              </a:tblGrid>
              <a:tr h="246807">
                <a:tc>
                  <a:txBody>
                    <a:bodyPr/>
                    <a:lstStyle/>
                    <a:p>
                      <a:pPr lvl="0" algn="ctr">
                        <a:lnSpc>
                          <a:spcPct val="115000"/>
                        </a:lnSpc>
                        <a:spcAft>
                          <a:spcPts val="0"/>
                        </a:spcAft>
                      </a:pPr>
                      <a:r>
                        <a:rPr lang="ru-RU" sz="1400" b="1" dirty="0">
                          <a:solidFill>
                            <a:schemeClr val="tx1"/>
                          </a:solidFill>
                          <a:latin typeface="Arial" pitchFamily="34" charset="0"/>
                          <a:cs typeface="Arial" pitchFamily="34" charset="0"/>
                        </a:rPr>
                        <a:t>Иммунохимический метод</a:t>
                      </a:r>
                      <a:endParaRPr lang="ru-RU" sz="1400" b="1" dirty="0">
                        <a:solidFill>
                          <a:schemeClr val="tx1"/>
                        </a:solidFill>
                        <a:latin typeface="Arial" pitchFamily="34" charset="0"/>
                        <a:ea typeface="Calibri"/>
                        <a:cs typeface="Arial" pitchFamily="34" charset="0"/>
                      </a:endParaRPr>
                    </a:p>
                  </a:txBody>
                  <a:tcPr marL="68580" marR="68580" marT="0" marB="0"/>
                </a:tc>
                <a:tc>
                  <a:txBody>
                    <a:bodyPr/>
                    <a:lstStyle/>
                    <a:p>
                      <a:pPr lvl="0" algn="ctr">
                        <a:lnSpc>
                          <a:spcPct val="115000"/>
                        </a:lnSpc>
                        <a:spcAft>
                          <a:spcPts val="0"/>
                        </a:spcAft>
                      </a:pPr>
                      <a:r>
                        <a:rPr lang="ru-RU" sz="1400" b="1" dirty="0">
                          <a:solidFill>
                            <a:schemeClr val="tx1"/>
                          </a:solidFill>
                          <a:latin typeface="Arial" pitchFamily="34" charset="0"/>
                          <a:cs typeface="Arial" pitchFamily="34" charset="0"/>
                        </a:rPr>
                        <a:t>Способ </a:t>
                      </a:r>
                      <a:r>
                        <a:rPr lang="ru-RU" sz="1400" b="1" dirty="0" err="1">
                          <a:solidFill>
                            <a:schemeClr val="tx1"/>
                          </a:solidFill>
                          <a:latin typeface="Arial" pitchFamily="34" charset="0"/>
                          <a:cs typeface="Arial" pitchFamily="34" charset="0"/>
                        </a:rPr>
                        <a:t>детекции</a:t>
                      </a:r>
                      <a:r>
                        <a:rPr lang="ru-RU" sz="1400" b="1" dirty="0">
                          <a:solidFill>
                            <a:schemeClr val="tx1"/>
                          </a:solidFill>
                          <a:latin typeface="Arial" pitchFamily="34" charset="0"/>
                          <a:cs typeface="Arial" pitchFamily="34" charset="0"/>
                        </a:rPr>
                        <a:t> ( метка )</a:t>
                      </a:r>
                      <a:endParaRPr lang="ru-RU" sz="1400" b="1" dirty="0">
                        <a:solidFill>
                          <a:schemeClr val="tx1"/>
                        </a:solidFill>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3481122634"/>
                  </a:ext>
                </a:extLst>
              </a:tr>
              <a:tr h="478904">
                <a:tc>
                  <a:txBody>
                    <a:bodyPr/>
                    <a:lstStyle/>
                    <a:p>
                      <a:pPr algn="just">
                        <a:lnSpc>
                          <a:spcPct val="150000"/>
                        </a:lnSpc>
                        <a:spcAft>
                          <a:spcPts val="0"/>
                        </a:spcAft>
                      </a:pPr>
                      <a:r>
                        <a:rPr lang="ru-RU" sz="1400" b="1" dirty="0" err="1">
                          <a:latin typeface="Arial" pitchFamily="34" charset="0"/>
                          <a:ea typeface="Calibri"/>
                          <a:cs typeface="Arial" pitchFamily="34" charset="0"/>
                        </a:rPr>
                        <a:t>радиоиммунный</a:t>
                      </a:r>
                      <a:r>
                        <a:rPr lang="ru-RU" sz="1400" b="1" dirty="0">
                          <a:latin typeface="Arial" pitchFamily="34" charset="0"/>
                          <a:ea typeface="Calibri"/>
                          <a:cs typeface="Arial" pitchFamily="34" charset="0"/>
                        </a:rPr>
                        <a:t> анализ </a:t>
                      </a:r>
                    </a:p>
                    <a:p>
                      <a:pPr algn="just">
                        <a:lnSpc>
                          <a:spcPct val="150000"/>
                        </a:lnSpc>
                        <a:spcAft>
                          <a:spcPts val="0"/>
                        </a:spcAft>
                      </a:pPr>
                      <a:r>
                        <a:rPr lang="ru-RU" sz="1400" b="1" dirty="0">
                          <a:latin typeface="Arial" pitchFamily="34" charset="0"/>
                          <a:ea typeface="Calibri"/>
                          <a:cs typeface="Arial" pitchFamily="34" charset="0"/>
                        </a:rPr>
                        <a:t>(РИА)</a:t>
                      </a:r>
                    </a:p>
                  </a:txBody>
                  <a:tcPr marL="68580" marR="68580" marT="0" marB="0"/>
                </a:tc>
                <a:tc>
                  <a:txBody>
                    <a:bodyPr/>
                    <a:lstStyle/>
                    <a:p>
                      <a:pPr lvl="0" algn="ctr">
                        <a:lnSpc>
                          <a:spcPct val="115000"/>
                        </a:lnSpc>
                        <a:spcAft>
                          <a:spcPts val="0"/>
                        </a:spcAft>
                      </a:pPr>
                      <a:r>
                        <a:rPr lang="ru-RU" sz="1400" b="1" baseline="0" dirty="0">
                          <a:ln>
                            <a:noFill/>
                          </a:ln>
                          <a:latin typeface="Arial" pitchFamily="34" charset="0"/>
                          <a:cs typeface="Arial" pitchFamily="34" charset="0"/>
                        </a:rPr>
                        <a:t>радиоизотопная</a:t>
                      </a:r>
                    </a:p>
                    <a:p>
                      <a:pPr lvl="0" algn="ctr">
                        <a:lnSpc>
                          <a:spcPct val="115000"/>
                        </a:lnSpc>
                        <a:spcAft>
                          <a:spcPts val="0"/>
                        </a:spcAft>
                      </a:pPr>
                      <a:r>
                        <a:rPr lang="ru-RU" sz="1400" b="1" baseline="0" dirty="0">
                          <a:ln>
                            <a:noFill/>
                          </a:ln>
                          <a:latin typeface="Arial" pitchFamily="34" charset="0"/>
                          <a:cs typeface="Arial" pitchFamily="34" charset="0"/>
                        </a:rPr>
                        <a:t>     (радионуклид трития  </a:t>
                      </a:r>
                      <a:r>
                        <a:rPr lang="ru-RU" sz="1400" b="1" kern="1200" baseline="30000" dirty="0">
                          <a:solidFill>
                            <a:schemeClr val="dk1"/>
                          </a:solidFill>
                          <a:latin typeface="Arial" pitchFamily="34" charset="0"/>
                          <a:ea typeface="+mn-ea"/>
                          <a:cs typeface="Arial" pitchFamily="34" charset="0"/>
                        </a:rPr>
                        <a:t>3</a:t>
                      </a:r>
                      <a:r>
                        <a:rPr lang="ru-RU" sz="1400" b="1" kern="1200" dirty="0">
                          <a:solidFill>
                            <a:schemeClr val="dk1"/>
                          </a:solidFill>
                          <a:latin typeface="Arial" pitchFamily="34" charset="0"/>
                          <a:ea typeface="+mn-ea"/>
                          <a:cs typeface="Arial" pitchFamily="34" charset="0"/>
                        </a:rPr>
                        <a:t>Н или</a:t>
                      </a:r>
                      <a:r>
                        <a:rPr lang="ru-RU" sz="1400" b="1" kern="1200" baseline="0" dirty="0">
                          <a:solidFill>
                            <a:schemeClr val="dk1"/>
                          </a:solidFill>
                          <a:latin typeface="Arial" pitchFamily="34" charset="0"/>
                          <a:ea typeface="+mn-ea"/>
                          <a:cs typeface="Arial" pitchFamily="34" charset="0"/>
                        </a:rPr>
                        <a:t> </a:t>
                      </a:r>
                      <a:r>
                        <a:rPr lang="ru-RU" sz="1400" b="1" kern="1200" baseline="30000" dirty="0">
                          <a:solidFill>
                            <a:schemeClr val="dk1"/>
                          </a:solidFill>
                          <a:latin typeface="Arial" pitchFamily="34" charset="0"/>
                          <a:ea typeface="+mn-ea"/>
                          <a:cs typeface="Arial" pitchFamily="34" charset="0"/>
                        </a:rPr>
                        <a:t>125</a:t>
                      </a:r>
                      <a:r>
                        <a:rPr lang="en-US" sz="1400" b="1" kern="1200" baseline="0" dirty="0">
                          <a:solidFill>
                            <a:schemeClr val="dk1"/>
                          </a:solidFill>
                          <a:latin typeface="Arial" pitchFamily="34" charset="0"/>
                          <a:ea typeface="+mn-ea"/>
                          <a:cs typeface="Arial" pitchFamily="34" charset="0"/>
                        </a:rPr>
                        <a:t>I</a:t>
                      </a:r>
                      <a:r>
                        <a:rPr lang="ru-RU" sz="1400" b="1" kern="1200" dirty="0">
                          <a:solidFill>
                            <a:schemeClr val="dk1"/>
                          </a:solidFill>
                          <a:latin typeface="Arial" pitchFamily="34" charset="0"/>
                          <a:ea typeface="+mn-ea"/>
                          <a:cs typeface="Arial" pitchFamily="34" charset="0"/>
                        </a:rPr>
                        <a:t>)</a:t>
                      </a:r>
                      <a:endParaRPr lang="ru-RU" sz="1400" b="1" baseline="0" dirty="0">
                        <a:ln>
                          <a:noFill/>
                        </a:ln>
                        <a:solidFill>
                          <a:schemeClr val="bg1"/>
                        </a:solidFill>
                        <a:latin typeface="Arial" pitchFamily="34" charset="0"/>
                        <a:ea typeface="Calibri"/>
                        <a:cs typeface="Arial" pitchFamily="34" charset="0"/>
                      </a:endParaRPr>
                    </a:p>
                  </a:txBody>
                  <a:tcPr marL="0" marR="0" marT="0" marB="0"/>
                </a:tc>
                <a:extLst>
                  <a:ext uri="{0D108BD9-81ED-4DB2-BD59-A6C34878D82A}">
                    <a16:rowId xmlns:a16="http://schemas.microsoft.com/office/drawing/2014/main" val="2475597483"/>
                  </a:ext>
                </a:extLst>
              </a:tr>
              <a:tr h="814488">
                <a:tc>
                  <a:txBody>
                    <a:bodyPr/>
                    <a:lstStyle/>
                    <a:p>
                      <a:pPr algn="just">
                        <a:lnSpc>
                          <a:spcPct val="150000"/>
                        </a:lnSpc>
                        <a:spcAft>
                          <a:spcPts val="0"/>
                        </a:spcAft>
                      </a:pPr>
                      <a:r>
                        <a:rPr lang="ru-RU" sz="1400" b="1" dirty="0">
                          <a:latin typeface="Arial" pitchFamily="34" charset="0"/>
                          <a:ea typeface="Calibri"/>
                          <a:cs typeface="Arial" pitchFamily="34" charset="0"/>
                        </a:rPr>
                        <a:t>иммуноферментный</a:t>
                      </a:r>
                      <a:r>
                        <a:rPr lang="ru-RU" sz="1400" b="1" baseline="0" dirty="0">
                          <a:latin typeface="Arial" pitchFamily="34" charset="0"/>
                          <a:ea typeface="Calibri"/>
                          <a:cs typeface="Arial" pitchFamily="34" charset="0"/>
                        </a:rPr>
                        <a:t> </a:t>
                      </a:r>
                      <a:r>
                        <a:rPr lang="ru-RU" sz="1400" b="1" dirty="0">
                          <a:latin typeface="Arial" pitchFamily="34" charset="0"/>
                          <a:ea typeface="Calibri"/>
                          <a:cs typeface="Arial" pitchFamily="34" charset="0"/>
                        </a:rPr>
                        <a:t>анализ (ИФА)</a:t>
                      </a:r>
                    </a:p>
                  </a:txBody>
                  <a:tcPr marL="68580" marR="68580" marT="0" marB="0"/>
                </a:tc>
                <a:tc>
                  <a:txBody>
                    <a:bodyPr/>
                    <a:lstStyle/>
                    <a:p>
                      <a:pPr lvl="0" algn="ctr">
                        <a:lnSpc>
                          <a:spcPct val="115000"/>
                        </a:lnSpc>
                        <a:spcAft>
                          <a:spcPts val="0"/>
                        </a:spcAft>
                      </a:pPr>
                      <a:r>
                        <a:rPr lang="ru-RU" sz="1400" b="1" baseline="0" dirty="0">
                          <a:ln>
                            <a:noFill/>
                          </a:ln>
                          <a:latin typeface="Arial" pitchFamily="34" charset="0"/>
                          <a:cs typeface="Arial" pitchFamily="34" charset="0"/>
                        </a:rPr>
                        <a:t> ферментная </a:t>
                      </a:r>
                      <a:endParaRPr lang="en-US" sz="1400" b="1" baseline="0" dirty="0">
                        <a:ln>
                          <a:noFill/>
                        </a:ln>
                        <a:latin typeface="Arial" pitchFamily="34" charset="0"/>
                        <a:cs typeface="Arial" pitchFamily="34" charset="0"/>
                      </a:endParaRPr>
                    </a:p>
                    <a:p>
                      <a:pPr lvl="0" algn="ctr">
                        <a:lnSpc>
                          <a:spcPct val="115000"/>
                        </a:lnSpc>
                        <a:spcAft>
                          <a:spcPts val="0"/>
                        </a:spcAft>
                      </a:pPr>
                      <a:r>
                        <a:rPr lang="ru-RU" sz="1400" b="1" baseline="0" dirty="0">
                          <a:ln>
                            <a:noFill/>
                          </a:ln>
                          <a:latin typeface="Arial" pitchFamily="34" charset="0"/>
                          <a:cs typeface="Arial" pitchFamily="34" charset="0"/>
                        </a:rPr>
                        <a:t>     (</a:t>
                      </a:r>
                      <a:r>
                        <a:rPr lang="ru-RU" sz="1400" b="1" baseline="0" dirty="0" err="1">
                          <a:ln>
                            <a:noFill/>
                          </a:ln>
                          <a:latin typeface="Arial" pitchFamily="34" charset="0"/>
                          <a:cs typeface="Arial" pitchFamily="34" charset="0"/>
                        </a:rPr>
                        <a:t>пероксидаза</a:t>
                      </a:r>
                      <a:r>
                        <a:rPr lang="ru-RU" sz="1400" b="1" baseline="0" dirty="0">
                          <a:ln>
                            <a:noFill/>
                          </a:ln>
                          <a:latin typeface="Arial" pitchFamily="34" charset="0"/>
                          <a:cs typeface="Arial" pitchFamily="34" charset="0"/>
                        </a:rPr>
                        <a:t> хрена, щелочная </a:t>
                      </a:r>
                      <a:r>
                        <a:rPr lang="ru-RU" sz="1400" b="1" baseline="0" dirty="0" err="1">
                          <a:ln>
                            <a:noFill/>
                          </a:ln>
                          <a:latin typeface="Arial" pitchFamily="34" charset="0"/>
                          <a:cs typeface="Arial" pitchFamily="34" charset="0"/>
                        </a:rPr>
                        <a:t>фосфотаза</a:t>
                      </a:r>
                      <a:r>
                        <a:rPr lang="ru-RU" sz="1400" b="1" baseline="0" dirty="0">
                          <a:ln>
                            <a:noFill/>
                          </a:ln>
                          <a:latin typeface="Arial" pitchFamily="34" charset="0"/>
                          <a:cs typeface="Arial" pitchFamily="34" charset="0"/>
                        </a:rPr>
                        <a:t>, </a:t>
                      </a:r>
                      <a:r>
                        <a:rPr lang="ru-RU" sz="1400" b="1" baseline="0" dirty="0" err="1">
                          <a:ln>
                            <a:noFill/>
                          </a:ln>
                          <a:latin typeface="Arial" pitchFamily="34" charset="0"/>
                          <a:cs typeface="Arial" pitchFamily="34" charset="0"/>
                        </a:rPr>
                        <a:t>бета-галактозидаза</a:t>
                      </a:r>
                      <a:r>
                        <a:rPr lang="ru-RU" sz="1400" b="1" baseline="0" dirty="0">
                          <a:ln>
                            <a:noFill/>
                          </a:ln>
                          <a:latin typeface="Arial" pitchFamily="34" charset="0"/>
                          <a:cs typeface="Arial" pitchFamily="34" charset="0"/>
                        </a:rPr>
                        <a:t>, </a:t>
                      </a:r>
                      <a:r>
                        <a:rPr lang="ru-RU" sz="1400" b="1" baseline="0" dirty="0" err="1">
                          <a:ln>
                            <a:noFill/>
                          </a:ln>
                          <a:latin typeface="Arial" pitchFamily="34" charset="0"/>
                          <a:cs typeface="Arial" pitchFamily="34" charset="0"/>
                        </a:rPr>
                        <a:t>глюкозооксидаза</a:t>
                      </a:r>
                      <a:r>
                        <a:rPr lang="ru-RU" sz="1400" b="1" baseline="0" dirty="0">
                          <a:ln>
                            <a:noFill/>
                          </a:ln>
                          <a:latin typeface="Arial" pitchFamily="34" charset="0"/>
                          <a:cs typeface="Arial" pitchFamily="34" charset="0"/>
                        </a:rPr>
                        <a:t> и др.)</a:t>
                      </a:r>
                      <a:endParaRPr lang="ru-RU" sz="1400" b="1" baseline="0" dirty="0">
                        <a:ln>
                          <a:noFill/>
                        </a:ln>
                        <a:solidFill>
                          <a:schemeClr val="bg1"/>
                        </a:solidFill>
                        <a:latin typeface="Arial" pitchFamily="34" charset="0"/>
                        <a:ea typeface="Calibri"/>
                        <a:cs typeface="Arial" pitchFamily="34" charset="0"/>
                      </a:endParaRPr>
                    </a:p>
                  </a:txBody>
                  <a:tcPr marL="0" marR="0" marT="0" marB="0"/>
                </a:tc>
                <a:extLst>
                  <a:ext uri="{0D108BD9-81ED-4DB2-BD59-A6C34878D82A}">
                    <a16:rowId xmlns:a16="http://schemas.microsoft.com/office/drawing/2014/main" val="3904679647"/>
                  </a:ext>
                </a:extLst>
              </a:tr>
              <a:tr h="576064">
                <a:tc>
                  <a:txBody>
                    <a:bodyPr/>
                    <a:lstStyle/>
                    <a:p>
                      <a:pPr algn="just">
                        <a:lnSpc>
                          <a:spcPct val="150000"/>
                        </a:lnSpc>
                        <a:spcAft>
                          <a:spcPts val="0"/>
                        </a:spcAft>
                      </a:pPr>
                      <a:r>
                        <a:rPr lang="ru-RU" sz="1400" b="1" dirty="0" err="1">
                          <a:latin typeface="Arial" pitchFamily="34" charset="0"/>
                          <a:ea typeface="Calibri"/>
                          <a:cs typeface="Arial" pitchFamily="34" charset="0"/>
                        </a:rPr>
                        <a:t>иммунофлуоресцентный</a:t>
                      </a:r>
                      <a:r>
                        <a:rPr lang="ru-RU" sz="1400" b="1" dirty="0">
                          <a:latin typeface="Arial" pitchFamily="34" charset="0"/>
                          <a:ea typeface="Calibri"/>
                          <a:cs typeface="Arial" pitchFamily="34" charset="0"/>
                        </a:rPr>
                        <a:t> анализ (ИФЛА)</a:t>
                      </a:r>
                    </a:p>
                  </a:txBody>
                  <a:tcPr marL="68580" marR="68580" marT="0" marB="0"/>
                </a:tc>
                <a:tc>
                  <a:txBody>
                    <a:bodyPr/>
                    <a:lstStyle/>
                    <a:p>
                      <a:pPr lvl="0" algn="ctr">
                        <a:lnSpc>
                          <a:spcPct val="115000"/>
                        </a:lnSpc>
                        <a:spcAft>
                          <a:spcPts val="0"/>
                        </a:spcAft>
                      </a:pPr>
                      <a:r>
                        <a:rPr lang="ru-RU" sz="1400" b="1" baseline="0" dirty="0">
                          <a:ln>
                            <a:noFill/>
                          </a:ln>
                          <a:latin typeface="Arial" pitchFamily="34" charset="0"/>
                          <a:cs typeface="Arial" pitchFamily="34" charset="0"/>
                        </a:rPr>
                        <a:t>флуоресцентная </a:t>
                      </a:r>
                      <a:endParaRPr lang="en-US" sz="1400" b="1" baseline="0" dirty="0">
                        <a:ln>
                          <a:noFill/>
                        </a:ln>
                        <a:latin typeface="Arial" pitchFamily="34" charset="0"/>
                        <a:cs typeface="Arial" pitchFamily="34" charset="0"/>
                      </a:endParaRPr>
                    </a:p>
                    <a:p>
                      <a:pPr lvl="0" algn="ctr">
                        <a:lnSpc>
                          <a:spcPct val="115000"/>
                        </a:lnSpc>
                        <a:spcAft>
                          <a:spcPts val="0"/>
                        </a:spcAft>
                      </a:pPr>
                      <a:r>
                        <a:rPr lang="ru-RU" sz="1400" b="1" baseline="0" dirty="0">
                          <a:ln>
                            <a:noFill/>
                          </a:ln>
                          <a:latin typeface="Arial" pitchFamily="34" charset="0"/>
                          <a:cs typeface="Arial" pitchFamily="34" charset="0"/>
                        </a:rPr>
                        <a:t>     (</a:t>
                      </a:r>
                      <a:r>
                        <a:rPr lang="ru-RU" sz="1400" b="1" baseline="0" dirty="0" err="1">
                          <a:ln>
                            <a:noFill/>
                          </a:ln>
                          <a:latin typeface="Arial" pitchFamily="34" charset="0"/>
                          <a:cs typeface="Arial" pitchFamily="34" charset="0"/>
                        </a:rPr>
                        <a:t>флуорофоры</a:t>
                      </a:r>
                      <a:r>
                        <a:rPr lang="ru-RU" sz="1400" b="1" baseline="0" dirty="0">
                          <a:ln>
                            <a:noFill/>
                          </a:ln>
                          <a:latin typeface="Arial" pitchFamily="34" charset="0"/>
                          <a:cs typeface="Arial" pitchFamily="34" charset="0"/>
                        </a:rPr>
                        <a:t>  и  люминофоры)</a:t>
                      </a:r>
                      <a:endParaRPr lang="ru-RU" sz="1400" b="1" baseline="0" dirty="0">
                        <a:ln>
                          <a:noFill/>
                        </a:ln>
                        <a:solidFill>
                          <a:schemeClr val="bg1"/>
                        </a:solidFill>
                        <a:latin typeface="Arial" pitchFamily="34" charset="0"/>
                        <a:ea typeface="Calibri"/>
                        <a:cs typeface="Arial" pitchFamily="34" charset="0"/>
                      </a:endParaRPr>
                    </a:p>
                  </a:txBody>
                  <a:tcPr marL="0" marR="0" marT="0" marB="0"/>
                </a:tc>
                <a:extLst>
                  <a:ext uri="{0D108BD9-81ED-4DB2-BD59-A6C34878D82A}">
                    <a16:rowId xmlns:a16="http://schemas.microsoft.com/office/drawing/2014/main" val="1800616331"/>
                  </a:ext>
                </a:extLst>
              </a:tr>
              <a:tr h="1184843">
                <a:tc>
                  <a:txBody>
                    <a:bodyPr/>
                    <a:lstStyle/>
                    <a:p>
                      <a:pPr algn="just">
                        <a:lnSpc>
                          <a:spcPct val="150000"/>
                        </a:lnSpc>
                        <a:spcAft>
                          <a:spcPts val="0"/>
                        </a:spcAft>
                      </a:pPr>
                      <a:r>
                        <a:rPr lang="ru-RU" sz="1400" b="1" dirty="0" err="1">
                          <a:latin typeface="Arial" pitchFamily="34" charset="0"/>
                          <a:ea typeface="Calibri"/>
                          <a:cs typeface="Arial" pitchFamily="34" charset="0"/>
                        </a:rPr>
                        <a:t>иммунохемилюминесцентный</a:t>
                      </a:r>
                      <a:r>
                        <a:rPr lang="ru-RU" sz="1400" b="1" dirty="0">
                          <a:latin typeface="Arial" pitchFamily="34" charset="0"/>
                          <a:ea typeface="Calibri"/>
                          <a:cs typeface="Arial" pitchFamily="34" charset="0"/>
                        </a:rPr>
                        <a:t> анализ (ИХЛА)</a:t>
                      </a:r>
                    </a:p>
                  </a:txBody>
                  <a:tcPr marL="68580" marR="68580" marT="0" marB="0"/>
                </a:tc>
                <a:tc>
                  <a:txBody>
                    <a:bodyPr/>
                    <a:lstStyle/>
                    <a:p>
                      <a:pPr lvl="0" algn="ctr">
                        <a:lnSpc>
                          <a:spcPct val="115000"/>
                        </a:lnSpc>
                        <a:spcAft>
                          <a:spcPts val="0"/>
                        </a:spcAft>
                      </a:pPr>
                      <a:r>
                        <a:rPr lang="ru-RU" sz="1400" b="1" baseline="0" dirty="0">
                          <a:ln>
                            <a:noFill/>
                          </a:ln>
                          <a:latin typeface="Arial" pitchFamily="34" charset="0"/>
                          <a:cs typeface="Arial" pitchFamily="34" charset="0"/>
                        </a:rPr>
                        <a:t>хемилюминесцентная </a:t>
                      </a:r>
                      <a:endParaRPr lang="en-US" sz="1400" b="1" baseline="0" dirty="0">
                        <a:ln>
                          <a:noFill/>
                        </a:ln>
                        <a:latin typeface="Arial" pitchFamily="34" charset="0"/>
                        <a:cs typeface="Arial" pitchFamily="34" charset="0"/>
                      </a:endParaRPr>
                    </a:p>
                    <a:p>
                      <a:pPr lvl="0" algn="ctr">
                        <a:lnSpc>
                          <a:spcPct val="115000"/>
                        </a:lnSpc>
                        <a:spcAft>
                          <a:spcPts val="0"/>
                        </a:spcAft>
                      </a:pPr>
                      <a:r>
                        <a:rPr lang="ru-RU" sz="1400" b="1" baseline="0" dirty="0">
                          <a:ln>
                            <a:noFill/>
                          </a:ln>
                          <a:latin typeface="Arial" pitchFamily="34" charset="0"/>
                          <a:cs typeface="Arial" pitchFamily="34" charset="0"/>
                        </a:rPr>
                        <a:t>    (</a:t>
                      </a:r>
                      <a:r>
                        <a:rPr lang="ru-RU" sz="1400" b="1" baseline="0" dirty="0" err="1">
                          <a:ln>
                            <a:noFill/>
                          </a:ln>
                          <a:latin typeface="Arial" pitchFamily="34" charset="0"/>
                          <a:cs typeface="Arial" pitchFamily="34" charset="0"/>
                        </a:rPr>
                        <a:t>сульфонамид</a:t>
                      </a:r>
                      <a:r>
                        <a:rPr lang="ru-RU" sz="1400" b="1" baseline="0" dirty="0">
                          <a:ln>
                            <a:noFill/>
                          </a:ln>
                          <a:latin typeface="Arial" pitchFamily="34" charset="0"/>
                          <a:cs typeface="Arial" pitchFamily="34" charset="0"/>
                        </a:rPr>
                        <a:t> и эфиры акридина, рутениевый комплекс и др.)</a:t>
                      </a:r>
                      <a:endParaRPr lang="ru-RU" sz="1400" b="1" baseline="0" dirty="0">
                        <a:ln>
                          <a:noFill/>
                        </a:ln>
                        <a:solidFill>
                          <a:schemeClr val="bg1"/>
                        </a:solidFill>
                        <a:latin typeface="Arial" pitchFamily="34" charset="0"/>
                        <a:ea typeface="Calibri"/>
                        <a:cs typeface="Arial" pitchFamily="34" charset="0"/>
                      </a:endParaRPr>
                    </a:p>
                  </a:txBody>
                  <a:tcPr marL="0" marR="0" marT="0" marB="0"/>
                </a:tc>
                <a:extLst>
                  <a:ext uri="{0D108BD9-81ED-4DB2-BD59-A6C34878D82A}">
                    <a16:rowId xmlns:a16="http://schemas.microsoft.com/office/drawing/2014/main" val="1305137447"/>
                  </a:ext>
                </a:extLst>
              </a:tr>
            </a:tbl>
          </a:graphicData>
        </a:graphic>
      </p:graphicFrame>
    </p:spTree>
    <p:extLst>
      <p:ext uri="{BB962C8B-B14F-4D97-AF65-F5344CB8AC3E}">
        <p14:creationId xmlns:p14="http://schemas.microsoft.com/office/powerpoint/2010/main" val="25991148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4"/>
          <p:cNvSpPr>
            <a:spLocks noGrp="1"/>
          </p:cNvSpPr>
          <p:nvPr>
            <p:ph type="title"/>
          </p:nvPr>
        </p:nvSpPr>
        <p:spPr>
          <a:xfrm>
            <a:off x="395536" y="188640"/>
            <a:ext cx="8424936" cy="645589"/>
          </a:xfrm>
        </p:spPr>
        <p:txBody>
          <a:bodyPr>
            <a:normAutofit fontScale="90000"/>
          </a:bodyPr>
          <a:lstStyle/>
          <a:p>
            <a:r>
              <a:rPr lang="ru-RU" sz="2400" b="1" dirty="0">
                <a:solidFill>
                  <a:schemeClr val="accent6">
                    <a:lumMod val="50000"/>
                  </a:schemeClr>
                </a:solidFill>
              </a:rPr>
              <a:t/>
            </a:r>
            <a:br>
              <a:rPr lang="ru-RU" sz="2400" b="1" dirty="0">
                <a:solidFill>
                  <a:schemeClr val="accent6">
                    <a:lumMod val="50000"/>
                  </a:schemeClr>
                </a:solidFill>
              </a:rPr>
            </a:br>
            <a:r>
              <a:rPr lang="ru-RU" sz="3100" b="1" dirty="0">
                <a:solidFill>
                  <a:schemeClr val="accent1">
                    <a:lumMod val="50000"/>
                  </a:schemeClr>
                </a:solidFill>
              </a:rPr>
              <a:t>Технология разделения свободного </a:t>
            </a:r>
            <a:r>
              <a:rPr lang="ru-RU" sz="3100" b="1" dirty="0" err="1">
                <a:solidFill>
                  <a:schemeClr val="accent1">
                    <a:lumMod val="50000"/>
                  </a:schemeClr>
                </a:solidFill>
              </a:rPr>
              <a:t>Аг</a:t>
            </a:r>
            <a:r>
              <a:rPr lang="ru-RU" sz="3100" b="1" dirty="0">
                <a:solidFill>
                  <a:schemeClr val="accent1">
                    <a:lumMod val="50000"/>
                  </a:schemeClr>
                </a:solidFill>
              </a:rPr>
              <a:t> от </a:t>
            </a:r>
            <a:r>
              <a:rPr lang="ru-RU" sz="3100" b="1" dirty="0" err="1">
                <a:solidFill>
                  <a:schemeClr val="accent1">
                    <a:lumMod val="50000"/>
                  </a:schemeClr>
                </a:solidFill>
              </a:rPr>
              <a:t>Аг</a:t>
            </a:r>
            <a:r>
              <a:rPr lang="ru-RU" sz="3100" b="1" dirty="0">
                <a:solidFill>
                  <a:schemeClr val="accent1">
                    <a:lumMod val="50000"/>
                  </a:schemeClr>
                </a:solidFill>
              </a:rPr>
              <a:t>, связанного с </a:t>
            </a:r>
            <a:r>
              <a:rPr lang="ru-RU" sz="3100" b="1" dirty="0" err="1">
                <a:solidFill>
                  <a:schemeClr val="accent1">
                    <a:lumMod val="50000"/>
                  </a:schemeClr>
                </a:solidFill>
              </a:rPr>
              <a:t>Ат</a:t>
            </a:r>
            <a:r>
              <a:rPr lang="ru-RU" sz="3100" b="1" dirty="0">
                <a:solidFill>
                  <a:schemeClr val="accent1">
                    <a:lumMod val="50000"/>
                  </a:schemeClr>
                </a:solidFill>
              </a:rPr>
              <a:t/>
            </a:r>
            <a:br>
              <a:rPr lang="ru-RU" sz="3100" b="1" dirty="0">
                <a:solidFill>
                  <a:schemeClr val="accent1">
                    <a:lumMod val="50000"/>
                  </a:schemeClr>
                </a:solidFill>
              </a:rPr>
            </a:br>
            <a:endParaRPr lang="ru-RU" sz="3100" b="1" dirty="0">
              <a:solidFill>
                <a:schemeClr val="accent1">
                  <a:lumMod val="50000"/>
                </a:schemeClr>
              </a:solidFill>
            </a:endParaRPr>
          </a:p>
        </p:txBody>
      </p:sp>
      <p:graphicFrame>
        <p:nvGraphicFramePr>
          <p:cNvPr id="7" name="Содержимое 6"/>
          <p:cNvGraphicFramePr>
            <a:graphicFrameLocks noGrp="1"/>
          </p:cNvGraphicFramePr>
          <p:nvPr>
            <p:ph idx="1"/>
            <p:extLst>
              <p:ext uri="{D42A27DB-BD31-4B8C-83A1-F6EECF244321}">
                <p14:modId xmlns:p14="http://schemas.microsoft.com/office/powerpoint/2010/main" val="3941369035"/>
              </p:ext>
            </p:extLst>
          </p:nvPr>
        </p:nvGraphicFramePr>
        <p:xfrm>
          <a:off x="105036" y="1062144"/>
          <a:ext cx="8715436" cy="5269704"/>
        </p:xfrm>
        <a:graphic>
          <a:graphicData uri="http://schemas.openxmlformats.org/drawingml/2006/table">
            <a:tbl>
              <a:tblPr firstRow="1" bandRow="1">
                <a:tableStyleId>{93296810-A885-4BE3-A3E7-6D5BEEA58F35}</a:tableStyleId>
              </a:tblPr>
              <a:tblGrid>
                <a:gridCol w="2269455">
                  <a:extLst>
                    <a:ext uri="{9D8B030D-6E8A-4147-A177-3AD203B41FA5}">
                      <a16:colId xmlns:a16="http://schemas.microsoft.com/office/drawing/2014/main" val="20000"/>
                    </a:ext>
                  </a:extLst>
                </a:gridCol>
                <a:gridCol w="6445981">
                  <a:extLst>
                    <a:ext uri="{9D8B030D-6E8A-4147-A177-3AD203B41FA5}">
                      <a16:colId xmlns:a16="http://schemas.microsoft.com/office/drawing/2014/main" val="20001"/>
                    </a:ext>
                  </a:extLst>
                </a:gridCol>
              </a:tblGrid>
              <a:tr h="701824">
                <a:tc>
                  <a:txBody>
                    <a:bodyPr/>
                    <a:lstStyle/>
                    <a:p>
                      <a:pPr lvl="0" algn="ctr">
                        <a:lnSpc>
                          <a:spcPct val="115000"/>
                        </a:lnSpc>
                        <a:spcAft>
                          <a:spcPts val="0"/>
                        </a:spcAft>
                      </a:pPr>
                      <a:r>
                        <a:rPr lang="ru-RU" sz="2800" b="1" dirty="0">
                          <a:solidFill>
                            <a:schemeClr val="tx1"/>
                          </a:solidFill>
                          <a:latin typeface="Arial" pitchFamily="34" charset="0"/>
                          <a:ea typeface="Calibri"/>
                          <a:cs typeface="Arial" pitchFamily="34" charset="0"/>
                        </a:rPr>
                        <a:t>Метод</a:t>
                      </a:r>
                      <a:r>
                        <a:rPr lang="ru-RU" sz="2800" b="1" baseline="0" dirty="0">
                          <a:solidFill>
                            <a:schemeClr val="tx1"/>
                          </a:solidFill>
                          <a:latin typeface="Arial" pitchFamily="34" charset="0"/>
                          <a:ea typeface="Calibri"/>
                          <a:cs typeface="Arial" pitchFamily="34" charset="0"/>
                        </a:rPr>
                        <a:t> ИХА</a:t>
                      </a:r>
                      <a:endParaRPr lang="ru-RU" sz="2800" b="1" dirty="0">
                        <a:solidFill>
                          <a:schemeClr val="tx1"/>
                        </a:solidFill>
                        <a:latin typeface="Arial" pitchFamily="34" charset="0"/>
                        <a:ea typeface="Calibri"/>
                        <a:cs typeface="Arial" pitchFamily="34" charset="0"/>
                      </a:endParaRPr>
                    </a:p>
                  </a:txBody>
                  <a:tcPr marL="68580" marR="68580" marT="0" marB="0"/>
                </a:tc>
                <a:tc>
                  <a:txBody>
                    <a:bodyPr/>
                    <a:lstStyle/>
                    <a:p>
                      <a:pPr lvl="0" algn="ctr">
                        <a:lnSpc>
                          <a:spcPct val="115000"/>
                        </a:lnSpc>
                        <a:spcAft>
                          <a:spcPts val="0"/>
                        </a:spcAft>
                      </a:pPr>
                      <a:r>
                        <a:rPr lang="ru-RU" sz="2800" b="1" dirty="0">
                          <a:solidFill>
                            <a:schemeClr val="tx1"/>
                          </a:solidFill>
                          <a:latin typeface="Arial" pitchFamily="34" charset="0"/>
                          <a:ea typeface="Calibri"/>
                          <a:cs typeface="Arial" pitchFamily="34" charset="0"/>
                        </a:rPr>
                        <a:t>Способ</a:t>
                      </a:r>
                      <a:r>
                        <a:rPr lang="ru-RU" sz="2800" b="1" baseline="0" dirty="0">
                          <a:solidFill>
                            <a:schemeClr val="tx1"/>
                          </a:solidFill>
                          <a:latin typeface="Arial" pitchFamily="34" charset="0"/>
                          <a:ea typeface="Calibri"/>
                          <a:cs typeface="Arial" pitchFamily="34" charset="0"/>
                        </a:rPr>
                        <a:t> разделения</a:t>
                      </a:r>
                      <a:endParaRPr lang="ru-RU" sz="2800" b="1" dirty="0">
                        <a:solidFill>
                          <a:schemeClr val="tx1"/>
                        </a:solidFill>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0"/>
                  </a:ext>
                </a:extLst>
              </a:tr>
              <a:tr h="982436">
                <a:tc>
                  <a:txBody>
                    <a:bodyPr/>
                    <a:lstStyle/>
                    <a:p>
                      <a:pPr algn="ctr">
                        <a:lnSpc>
                          <a:spcPct val="150000"/>
                        </a:lnSpc>
                        <a:spcAft>
                          <a:spcPts val="0"/>
                        </a:spcAft>
                      </a:pPr>
                      <a:r>
                        <a:rPr lang="ru-RU" sz="2800" b="1" dirty="0">
                          <a:latin typeface="Arial" pitchFamily="34" charset="0"/>
                          <a:ea typeface="Calibri"/>
                          <a:cs typeface="Arial" pitchFamily="34" charset="0"/>
                        </a:rPr>
                        <a:t>РИА</a:t>
                      </a:r>
                    </a:p>
                  </a:txBody>
                  <a:tcPr marL="68580" marR="68580" marT="0" marB="0"/>
                </a:tc>
                <a:tc>
                  <a:txBody>
                    <a:bodyPr/>
                    <a:lstStyle/>
                    <a:p>
                      <a:pPr lvl="0" algn="ctr">
                        <a:lnSpc>
                          <a:spcPct val="115000"/>
                        </a:lnSpc>
                        <a:spcAft>
                          <a:spcPts val="0"/>
                        </a:spcAft>
                      </a:pPr>
                      <a:r>
                        <a:rPr lang="ru-RU" sz="2800" b="1" baseline="0" dirty="0">
                          <a:ln>
                            <a:noFill/>
                          </a:ln>
                          <a:solidFill>
                            <a:schemeClr val="tx1"/>
                          </a:solidFill>
                          <a:latin typeface="Arial" pitchFamily="34" charset="0"/>
                          <a:ea typeface="Calibri"/>
                          <a:cs typeface="Arial" pitchFamily="34" charset="0"/>
                        </a:rPr>
                        <a:t>Активированный уголь</a:t>
                      </a:r>
                    </a:p>
                  </a:txBody>
                  <a:tcPr marL="0" marR="0" marT="0" marB="0"/>
                </a:tc>
                <a:extLst>
                  <a:ext uri="{0D108BD9-81ED-4DB2-BD59-A6C34878D82A}">
                    <a16:rowId xmlns:a16="http://schemas.microsoft.com/office/drawing/2014/main" val="10001"/>
                  </a:ext>
                </a:extLst>
              </a:tr>
              <a:tr h="1371382">
                <a:tc>
                  <a:txBody>
                    <a:bodyPr/>
                    <a:lstStyle/>
                    <a:p>
                      <a:pPr algn="ctr">
                        <a:lnSpc>
                          <a:spcPct val="150000"/>
                        </a:lnSpc>
                        <a:spcAft>
                          <a:spcPts val="0"/>
                        </a:spcAft>
                      </a:pPr>
                      <a:r>
                        <a:rPr lang="ru-RU" sz="2800" b="1" dirty="0">
                          <a:latin typeface="Arial" pitchFamily="34" charset="0"/>
                          <a:ea typeface="Calibri"/>
                          <a:cs typeface="Arial" pitchFamily="34" charset="0"/>
                        </a:rPr>
                        <a:t>ИФА</a:t>
                      </a:r>
                    </a:p>
                  </a:txBody>
                  <a:tcPr marL="68580" marR="68580" marT="0" marB="0"/>
                </a:tc>
                <a:tc>
                  <a:txBody>
                    <a:bodyPr/>
                    <a:lstStyle/>
                    <a:p>
                      <a:pPr lvl="0" algn="ctr">
                        <a:lnSpc>
                          <a:spcPct val="115000"/>
                        </a:lnSpc>
                        <a:spcAft>
                          <a:spcPts val="0"/>
                        </a:spcAft>
                      </a:pPr>
                      <a:r>
                        <a:rPr lang="ru-RU" sz="2800" b="1" baseline="0" dirty="0">
                          <a:ln>
                            <a:noFill/>
                          </a:ln>
                          <a:solidFill>
                            <a:schemeClr val="tx1"/>
                          </a:solidFill>
                          <a:latin typeface="Arial" pitchFamily="34" charset="0"/>
                          <a:ea typeface="Calibri"/>
                          <a:cs typeface="Arial" pitchFamily="34" charset="0"/>
                        </a:rPr>
                        <a:t>Отмывка </a:t>
                      </a:r>
                    </a:p>
                  </a:txBody>
                  <a:tcPr marL="0" marR="0" marT="0" marB="0"/>
                </a:tc>
                <a:extLst>
                  <a:ext uri="{0D108BD9-81ED-4DB2-BD59-A6C34878D82A}">
                    <a16:rowId xmlns:a16="http://schemas.microsoft.com/office/drawing/2014/main" val="10002"/>
                  </a:ext>
                </a:extLst>
              </a:tr>
              <a:tr h="1029219">
                <a:tc>
                  <a:txBody>
                    <a:bodyPr/>
                    <a:lstStyle/>
                    <a:p>
                      <a:pPr algn="ctr">
                        <a:lnSpc>
                          <a:spcPct val="150000"/>
                        </a:lnSpc>
                        <a:spcAft>
                          <a:spcPts val="0"/>
                        </a:spcAft>
                      </a:pPr>
                      <a:r>
                        <a:rPr lang="ru-RU" sz="2800" b="1" dirty="0">
                          <a:latin typeface="Arial" pitchFamily="34" charset="0"/>
                          <a:ea typeface="Calibri"/>
                          <a:cs typeface="Arial" pitchFamily="34" charset="0"/>
                        </a:rPr>
                        <a:t>ИФЛА</a:t>
                      </a:r>
                    </a:p>
                  </a:txBody>
                  <a:tcPr marL="68580" marR="68580" marT="0" marB="0"/>
                </a:tc>
                <a:tc>
                  <a:txBody>
                    <a:bodyPr/>
                    <a:lstStyle/>
                    <a:p>
                      <a:pPr lvl="0" algn="ctr">
                        <a:lnSpc>
                          <a:spcPct val="115000"/>
                        </a:lnSpc>
                        <a:spcAft>
                          <a:spcPts val="0"/>
                        </a:spcAft>
                      </a:pPr>
                      <a:r>
                        <a:rPr lang="ru-RU" sz="2800" b="1" baseline="0" dirty="0">
                          <a:ln>
                            <a:noFill/>
                          </a:ln>
                          <a:solidFill>
                            <a:schemeClr val="tx1"/>
                          </a:solidFill>
                          <a:latin typeface="Arial" pitchFamily="34" charset="0"/>
                          <a:ea typeface="Calibri"/>
                          <a:cs typeface="Arial" pitchFamily="34" charset="0"/>
                        </a:rPr>
                        <a:t>Магнитное разделение</a:t>
                      </a:r>
                    </a:p>
                  </a:txBody>
                  <a:tcPr marL="0" marR="0" marT="0" marB="0"/>
                </a:tc>
                <a:extLst>
                  <a:ext uri="{0D108BD9-81ED-4DB2-BD59-A6C34878D82A}">
                    <a16:rowId xmlns:a16="http://schemas.microsoft.com/office/drawing/2014/main" val="10003"/>
                  </a:ext>
                </a:extLst>
              </a:tr>
              <a:tr h="1184843">
                <a:tc>
                  <a:txBody>
                    <a:bodyPr/>
                    <a:lstStyle/>
                    <a:p>
                      <a:pPr algn="ctr">
                        <a:lnSpc>
                          <a:spcPct val="150000"/>
                        </a:lnSpc>
                        <a:spcAft>
                          <a:spcPts val="0"/>
                        </a:spcAft>
                      </a:pPr>
                      <a:r>
                        <a:rPr lang="ru-RU" sz="2800" b="1" dirty="0">
                          <a:latin typeface="Arial" pitchFamily="34" charset="0"/>
                          <a:ea typeface="Calibri"/>
                          <a:cs typeface="Arial" pitchFamily="34" charset="0"/>
                        </a:rPr>
                        <a:t>ИХЛА</a:t>
                      </a:r>
                    </a:p>
                  </a:txBody>
                  <a:tcPr marL="68580" marR="68580" marT="0" marB="0"/>
                </a:tc>
                <a:tc>
                  <a:txBody>
                    <a:bodyPr/>
                    <a:lstStyle/>
                    <a:p>
                      <a:pPr lvl="0" algn="ctr">
                        <a:lnSpc>
                          <a:spcPct val="115000"/>
                        </a:lnSpc>
                        <a:spcAft>
                          <a:spcPts val="0"/>
                        </a:spcAft>
                      </a:pPr>
                      <a:r>
                        <a:rPr lang="ru-RU" sz="2800" b="1" baseline="0" dirty="0">
                          <a:ln>
                            <a:noFill/>
                          </a:ln>
                          <a:solidFill>
                            <a:schemeClr val="tx1"/>
                          </a:solidFill>
                          <a:latin typeface="Arial" pitchFamily="34" charset="0"/>
                          <a:ea typeface="Calibri"/>
                          <a:cs typeface="Arial" pitchFamily="34" charset="0"/>
                        </a:rPr>
                        <a:t>Магнитное разделение</a:t>
                      </a:r>
                    </a:p>
                  </a:txBody>
                  <a:tcPr marL="0" marR="0" marT="0" marB="0"/>
                </a:tc>
                <a:extLst>
                  <a:ext uri="{0D108BD9-81ED-4DB2-BD59-A6C34878D82A}">
                    <a16:rowId xmlns:a16="http://schemas.microsoft.com/office/drawing/2014/main" val="10004"/>
                  </a:ext>
                </a:extLst>
              </a:tr>
            </a:tbl>
          </a:graphicData>
        </a:graphic>
      </p:graphicFrame>
      <p:sp>
        <p:nvSpPr>
          <p:cNvPr id="2" name="Номер слайда 1"/>
          <p:cNvSpPr>
            <a:spLocks noGrp="1"/>
          </p:cNvSpPr>
          <p:nvPr>
            <p:ph type="sldNum" sz="quarter" idx="12"/>
          </p:nvPr>
        </p:nvSpPr>
        <p:spPr/>
        <p:txBody>
          <a:bodyPr/>
          <a:lstStyle/>
          <a:p>
            <a:fld id="{725C68B6-61C2-468F-89AB-4B9F7531AA68}" type="slidenum">
              <a:rPr lang="ru-RU" smtClean="0"/>
              <a:pPr/>
              <a:t>23</a:t>
            </a:fld>
            <a:endParaRPr lang="ru-RU"/>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a:solidFill>
                  <a:schemeClr val="tx2">
                    <a:lumMod val="75000"/>
                  </a:schemeClr>
                </a:solidFill>
                <a:latin typeface="Arial" panose="020B0604020202020204" pitchFamily="34" charset="0"/>
                <a:cs typeface="Arial" panose="020B0604020202020204" pitchFamily="34" charset="0"/>
              </a:rPr>
              <a:t/>
            </a:r>
            <a:br>
              <a:rPr lang="ru-RU" sz="2800" b="1" dirty="0">
                <a:solidFill>
                  <a:schemeClr val="tx2">
                    <a:lumMod val="75000"/>
                  </a:schemeClr>
                </a:solidFill>
                <a:latin typeface="Arial" panose="020B0604020202020204" pitchFamily="34" charset="0"/>
                <a:cs typeface="Arial" panose="020B0604020202020204" pitchFamily="34" charset="0"/>
              </a:rPr>
            </a:br>
            <a:r>
              <a:rPr lang="ru-RU" sz="2800" b="1" dirty="0">
                <a:solidFill>
                  <a:schemeClr val="tx2">
                    <a:lumMod val="75000"/>
                  </a:schemeClr>
                </a:solidFill>
                <a:latin typeface="Arial" panose="020B0604020202020204" pitchFamily="34" charset="0"/>
                <a:cs typeface="Arial" panose="020B0604020202020204" pitchFamily="34" charset="0"/>
              </a:rPr>
              <a:t>Любой вариант ИХА содержит 3 обязательные стадии : </a:t>
            </a:r>
            <a:r>
              <a:rPr lang="ru-RU" sz="2800" dirty="0">
                <a:solidFill>
                  <a:schemeClr val="tx2">
                    <a:lumMod val="75000"/>
                  </a:schemeClr>
                </a:solidFill>
                <a:latin typeface="Arial" panose="020B0604020202020204" pitchFamily="34" charset="0"/>
                <a:cs typeface="Arial" panose="020B0604020202020204" pitchFamily="34" charset="0"/>
              </a:rPr>
              <a:t/>
            </a:r>
            <a:br>
              <a:rPr lang="ru-RU" sz="2800" dirty="0">
                <a:solidFill>
                  <a:schemeClr val="tx2">
                    <a:lumMod val="75000"/>
                  </a:schemeClr>
                </a:solidFill>
                <a:latin typeface="Arial" panose="020B0604020202020204" pitchFamily="34" charset="0"/>
                <a:cs typeface="Arial" panose="020B0604020202020204" pitchFamily="34" charset="0"/>
              </a:rPr>
            </a:br>
            <a:endParaRPr lang="ru-RU" sz="2800" dirty="0">
              <a:solidFill>
                <a:schemeClr val="tx2">
                  <a:lumMod val="75000"/>
                </a:schemeClr>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70392" y="1383625"/>
            <a:ext cx="8229600" cy="4525963"/>
          </a:xfrm>
        </p:spPr>
        <p:txBody>
          <a:bodyPr>
            <a:normAutofit/>
          </a:bodyPr>
          <a:lstStyle/>
          <a:p>
            <a:pPr marL="0" indent="0" algn="just">
              <a:buNone/>
            </a:pPr>
            <a:r>
              <a:rPr lang="ru-RU" b="1" dirty="0"/>
              <a:t>1. </a:t>
            </a:r>
            <a:r>
              <a:rPr lang="ru-RU" dirty="0"/>
              <a:t>Стадия узнавания тестируемого </a:t>
            </a:r>
            <a:r>
              <a:rPr lang="ru-RU" dirty="0" err="1"/>
              <a:t>Аг</a:t>
            </a:r>
            <a:r>
              <a:rPr lang="ru-RU" dirty="0"/>
              <a:t> специфическим к нему </a:t>
            </a:r>
            <a:r>
              <a:rPr lang="ru-RU" dirty="0" err="1"/>
              <a:t>Ат</a:t>
            </a:r>
            <a:r>
              <a:rPr lang="ru-RU" dirty="0"/>
              <a:t>, что ведет к образованию иммунного комплекса </a:t>
            </a:r>
            <a:r>
              <a:rPr lang="ru-RU" dirty="0" err="1"/>
              <a:t>Ат-Аг</a:t>
            </a:r>
            <a:r>
              <a:rPr lang="ru-RU" dirty="0"/>
              <a:t>.</a:t>
            </a:r>
          </a:p>
          <a:p>
            <a:pPr marL="0" indent="0" algn="just">
              <a:buNone/>
            </a:pPr>
            <a:r>
              <a:rPr lang="ru-RU" b="1" dirty="0"/>
              <a:t>2</a:t>
            </a:r>
            <a:r>
              <a:rPr lang="ru-RU" dirty="0"/>
              <a:t>.   Стадия формирования связи </a:t>
            </a:r>
            <a:r>
              <a:rPr lang="ru-RU" dirty="0" err="1"/>
              <a:t>конъюгата</a:t>
            </a:r>
            <a:r>
              <a:rPr lang="ru-RU" dirty="0"/>
              <a:t> (меченного </a:t>
            </a:r>
            <a:r>
              <a:rPr lang="ru-RU" dirty="0" err="1"/>
              <a:t>Аг</a:t>
            </a:r>
            <a:r>
              <a:rPr lang="ru-RU" dirty="0"/>
              <a:t>) с иммунным комплексом.</a:t>
            </a:r>
          </a:p>
          <a:p>
            <a:pPr marL="0" indent="0" algn="just">
              <a:spcBef>
                <a:spcPts val="0"/>
              </a:spcBef>
              <a:buNone/>
            </a:pPr>
            <a:r>
              <a:rPr lang="ru-RU" b="1" dirty="0"/>
              <a:t>3</a:t>
            </a:r>
            <a:r>
              <a:rPr lang="ru-RU" dirty="0"/>
              <a:t>. Стадия превращения метки в регистрируемый сигнал, </a:t>
            </a:r>
            <a:r>
              <a:rPr lang="ru-RU" dirty="0" err="1"/>
              <a:t>детекция</a:t>
            </a:r>
            <a:r>
              <a:rPr lang="ru-RU" dirty="0"/>
              <a:t> сигнала.</a:t>
            </a:r>
          </a:p>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24</a:t>
            </a:fld>
            <a:endParaRPr lang="ru-RU"/>
          </a:p>
        </p:txBody>
      </p:sp>
    </p:spTree>
    <p:extLst>
      <p:ext uri="{BB962C8B-B14F-4D97-AF65-F5344CB8AC3E}">
        <p14:creationId xmlns:p14="http://schemas.microsoft.com/office/powerpoint/2010/main" val="26116868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274042"/>
          </a:xfrm>
        </p:spPr>
        <p:txBody>
          <a:bodyPr>
            <a:normAutofit fontScale="90000"/>
          </a:bodyPr>
          <a:lstStyle/>
          <a:p>
            <a:r>
              <a:rPr lang="ru-RU" sz="2400" b="1" dirty="0">
                <a:solidFill>
                  <a:schemeClr val="accent1">
                    <a:lumMod val="50000"/>
                  </a:schemeClr>
                </a:solidFill>
              </a:rPr>
              <a:t/>
            </a:r>
            <a:br>
              <a:rPr lang="ru-RU" sz="2400" b="1" dirty="0">
                <a:solidFill>
                  <a:schemeClr val="accent1">
                    <a:lumMod val="50000"/>
                  </a:schemeClr>
                </a:solidFill>
              </a:rPr>
            </a:br>
            <a:r>
              <a:rPr lang="ru-RU" sz="2400" b="1" dirty="0">
                <a:solidFill>
                  <a:schemeClr val="accent1">
                    <a:lumMod val="50000"/>
                  </a:schemeClr>
                </a:solidFill>
              </a:rPr>
              <a:t>Все методы ИХА делятся на гомогенные и гетерогенные</a:t>
            </a:r>
            <a:r>
              <a:rPr lang="ru-RU" sz="2400" dirty="0">
                <a:solidFill>
                  <a:schemeClr val="accent1">
                    <a:lumMod val="50000"/>
                  </a:schemeClr>
                </a:solidFill>
              </a:rPr>
              <a:t/>
            </a:r>
            <a:br>
              <a:rPr lang="ru-RU" sz="2400" dirty="0">
                <a:solidFill>
                  <a:schemeClr val="accent1">
                    <a:lumMod val="50000"/>
                  </a:schemeClr>
                </a:solidFill>
              </a:rPr>
            </a:br>
            <a:endParaRPr lang="ru-RU" sz="2400" dirty="0">
              <a:solidFill>
                <a:schemeClr val="accent1">
                  <a:lumMod val="50000"/>
                </a:schemeClr>
              </a:solidFill>
            </a:endParaRPr>
          </a:p>
        </p:txBody>
      </p:sp>
      <p:sp>
        <p:nvSpPr>
          <p:cNvPr id="3" name="Объект 2"/>
          <p:cNvSpPr>
            <a:spLocks noGrp="1"/>
          </p:cNvSpPr>
          <p:nvPr>
            <p:ph idx="1"/>
          </p:nvPr>
        </p:nvSpPr>
        <p:spPr>
          <a:xfrm>
            <a:off x="251520" y="836712"/>
            <a:ext cx="8435280" cy="5289451"/>
          </a:xfrm>
        </p:spPr>
        <p:txBody>
          <a:bodyPr>
            <a:normAutofit fontScale="62500" lnSpcReduction="20000"/>
          </a:bodyPr>
          <a:lstStyle/>
          <a:p>
            <a:pPr marL="0" indent="0" algn="ctr">
              <a:buNone/>
            </a:pPr>
            <a:r>
              <a:rPr lang="ru-RU" b="1" dirty="0">
                <a:solidFill>
                  <a:schemeClr val="accent2">
                    <a:lumMod val="50000"/>
                  </a:schemeClr>
                </a:solidFill>
              </a:rPr>
              <a:t>Гомогенные</a:t>
            </a:r>
          </a:p>
          <a:p>
            <a:pPr marL="0" indent="0" algn="just">
              <a:buNone/>
            </a:pPr>
            <a:r>
              <a:rPr lang="ru-RU" dirty="0"/>
              <a:t>Все стадии ИХА </a:t>
            </a:r>
            <a:r>
              <a:rPr lang="ru-RU" dirty="0">
                <a:solidFill>
                  <a:schemeClr val="accent1">
                    <a:lumMod val="50000"/>
                  </a:schemeClr>
                </a:solidFill>
              </a:rPr>
              <a:t>проходят в растворе</a:t>
            </a:r>
            <a:r>
              <a:rPr lang="ru-RU" dirty="0"/>
              <a:t>, нет дополнительного этапа разделения образовавшихся иммунных комплексов от не прореагировавших компонентов. Об образовании комплекса АГ-АТ судят по появлению новых свойств метки (например, потеря активности). </a:t>
            </a:r>
          </a:p>
          <a:p>
            <a:pPr marL="0" indent="0" algn="ctr">
              <a:buNone/>
            </a:pPr>
            <a:r>
              <a:rPr lang="ru-RU" b="1" dirty="0">
                <a:solidFill>
                  <a:schemeClr val="accent3">
                    <a:lumMod val="50000"/>
                  </a:schemeClr>
                </a:solidFill>
              </a:rPr>
              <a:t>Гетерогенные</a:t>
            </a:r>
          </a:p>
          <a:p>
            <a:pPr marL="0" indent="0" algn="just">
              <a:buNone/>
            </a:pPr>
            <a:r>
              <a:rPr lang="ru-RU" dirty="0"/>
              <a:t>Анализ проводят в двухфазной системе с </a:t>
            </a:r>
            <a:r>
              <a:rPr lang="ru-RU" dirty="0">
                <a:solidFill>
                  <a:schemeClr val="accent1">
                    <a:lumMod val="50000"/>
                  </a:schemeClr>
                </a:solidFill>
              </a:rPr>
              <a:t>участием твердой фазы-носителя.</a:t>
            </a:r>
            <a:r>
              <a:rPr lang="ru-RU" dirty="0"/>
              <a:t> В процессе реакции, фиксированные на носителе </a:t>
            </a:r>
            <a:r>
              <a:rPr lang="ru-RU" dirty="0" err="1"/>
              <a:t>Ат</a:t>
            </a:r>
            <a:r>
              <a:rPr lang="ru-RU" dirty="0"/>
              <a:t> связываются с молекулами </a:t>
            </a:r>
            <a:r>
              <a:rPr lang="ru-RU" dirty="0" err="1"/>
              <a:t>Аг</a:t>
            </a:r>
            <a:r>
              <a:rPr lang="ru-RU" dirty="0"/>
              <a:t>. </a:t>
            </a:r>
            <a:r>
              <a:rPr lang="ru-RU" dirty="0">
                <a:solidFill>
                  <a:schemeClr val="accent1">
                    <a:lumMod val="50000"/>
                  </a:schemeClr>
                </a:solidFill>
              </a:rPr>
              <a:t>Обязательна стадия разделения</a:t>
            </a:r>
            <a:r>
              <a:rPr lang="ru-RU" dirty="0"/>
              <a:t> комплексов </a:t>
            </a:r>
            <a:r>
              <a:rPr lang="ru-RU" dirty="0" err="1"/>
              <a:t>Ат-Аг</a:t>
            </a:r>
            <a:r>
              <a:rPr lang="ru-RU" dirty="0"/>
              <a:t> от </a:t>
            </a:r>
            <a:r>
              <a:rPr lang="ru-RU" dirty="0" err="1"/>
              <a:t>не-</a:t>
            </a:r>
            <a:r>
              <a:rPr lang="ru-RU" dirty="0"/>
              <a:t> прореагировавших компонентов, которые находятся в разных фазах (образовавшиеся комплексы </a:t>
            </a:r>
            <a:r>
              <a:rPr lang="ru-RU" dirty="0" err="1"/>
              <a:t>Ат-Аг</a:t>
            </a:r>
            <a:r>
              <a:rPr lang="ru-RU" dirty="0"/>
              <a:t> находятся на твердой фазе, не прореагировавшие комплексы - в растворе). Гетерогенные методы, в которых формирование иммунных комплексов на первой стадии протекает на твердой фазе, называют </a:t>
            </a:r>
            <a:r>
              <a:rPr lang="ru-RU" b="1" dirty="0"/>
              <a:t>твердофазными </a:t>
            </a:r>
            <a:r>
              <a:rPr lang="ru-RU" dirty="0"/>
              <a:t>методами.</a:t>
            </a:r>
          </a:p>
          <a:p>
            <a:pPr marL="0" indent="0" algn="just">
              <a:buNone/>
            </a:pPr>
            <a:endParaRPr lang="ru-RU" sz="2900" dirty="0"/>
          </a:p>
          <a:p>
            <a:pPr marL="0" indent="0" algn="ctr">
              <a:buNone/>
            </a:pPr>
            <a:r>
              <a:rPr lang="ru-RU" sz="2900" dirty="0"/>
              <a:t>Методы относятся  к </a:t>
            </a:r>
            <a:r>
              <a:rPr lang="ru-RU" sz="2900" b="1" dirty="0"/>
              <a:t>гомогенно-гетерогенным</a:t>
            </a:r>
            <a:r>
              <a:rPr lang="ru-RU" sz="2900" dirty="0"/>
              <a:t>, если 1 стадия - образование специфических комплексов происходит в растворе, а затем для разделения компонентов используют фазу с </a:t>
            </a:r>
            <a:r>
              <a:rPr lang="ru-RU" sz="2900" dirty="0" err="1"/>
              <a:t>иммобилизированным</a:t>
            </a:r>
            <a:r>
              <a:rPr lang="ru-RU" sz="2900" dirty="0"/>
              <a:t> реагентом.</a:t>
            </a:r>
          </a:p>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25</a:t>
            </a:fld>
            <a:endParaRPr lang="ru-RU"/>
          </a:p>
        </p:txBody>
      </p:sp>
    </p:spTree>
    <p:extLst>
      <p:ext uri="{BB962C8B-B14F-4D97-AF65-F5344CB8AC3E}">
        <p14:creationId xmlns:p14="http://schemas.microsoft.com/office/powerpoint/2010/main" val="13377717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4888" y="418654"/>
            <a:ext cx="8229600" cy="778098"/>
          </a:xfrm>
        </p:spPr>
        <p:txBody>
          <a:bodyPr>
            <a:noAutofit/>
          </a:bodyPr>
          <a:lstStyle/>
          <a:p>
            <a:r>
              <a:rPr lang="ru-RU" sz="2400" dirty="0"/>
              <a:t/>
            </a:r>
            <a:br>
              <a:rPr lang="ru-RU" sz="2400" dirty="0"/>
            </a:br>
            <a:r>
              <a:rPr lang="ru-RU" sz="2400" b="1" dirty="0"/>
              <a:t>По типу реагентов, присутствующих на первой стадии ИХА. Различают конкурентный и неконкурентный методы.</a:t>
            </a:r>
            <a:r>
              <a:rPr lang="ru-RU" sz="2400" dirty="0"/>
              <a:t/>
            </a:r>
            <a:br>
              <a:rPr lang="ru-RU" sz="2400" dirty="0"/>
            </a:br>
            <a:endParaRPr lang="ru-RU" sz="2400" dirty="0"/>
          </a:p>
        </p:txBody>
      </p:sp>
      <p:sp>
        <p:nvSpPr>
          <p:cNvPr id="3" name="Объект 2"/>
          <p:cNvSpPr>
            <a:spLocks noGrp="1"/>
          </p:cNvSpPr>
          <p:nvPr>
            <p:ph idx="1"/>
          </p:nvPr>
        </p:nvSpPr>
        <p:spPr>
          <a:xfrm>
            <a:off x="251520" y="1196752"/>
            <a:ext cx="8712968" cy="5159598"/>
          </a:xfrm>
        </p:spPr>
        <p:txBody>
          <a:bodyPr>
            <a:normAutofit fontScale="92500" lnSpcReduction="20000"/>
          </a:bodyPr>
          <a:lstStyle/>
          <a:p>
            <a:pPr marL="0" indent="0">
              <a:buNone/>
            </a:pPr>
            <a:r>
              <a:rPr lang="ru-RU" b="1" dirty="0"/>
              <a:t>А)</a:t>
            </a:r>
            <a:r>
              <a:rPr lang="ru-RU" dirty="0"/>
              <a:t> </a:t>
            </a:r>
            <a:r>
              <a:rPr lang="ru-RU" b="1" dirty="0">
                <a:solidFill>
                  <a:schemeClr val="accent1">
                    <a:lumMod val="50000"/>
                  </a:schemeClr>
                </a:solidFill>
              </a:rPr>
              <a:t>Конкурентный метод. </a:t>
            </a:r>
            <a:r>
              <a:rPr lang="ru-RU" dirty="0"/>
              <a:t>На первой стадии в системе присутствуют одновременно анализируемое соединение (</a:t>
            </a:r>
            <a:r>
              <a:rPr lang="ru-RU" dirty="0" err="1"/>
              <a:t>Аг</a:t>
            </a:r>
            <a:r>
              <a:rPr lang="ru-RU" dirty="0"/>
              <a:t>) и его меченый аналог - </a:t>
            </a:r>
            <a:r>
              <a:rPr lang="ru-RU" dirty="0" err="1"/>
              <a:t>Аг</a:t>
            </a:r>
            <a:r>
              <a:rPr lang="ru-RU" dirty="0"/>
              <a:t>*, которые конкурируют за центры специфического связывания с </a:t>
            </a:r>
            <a:r>
              <a:rPr lang="ru-RU" dirty="0" err="1"/>
              <a:t>Ат</a:t>
            </a:r>
            <a:r>
              <a:rPr lang="ru-RU" dirty="0"/>
              <a:t>, количество которых ограничено. Образуется смесь меченых</a:t>
            </a:r>
          </a:p>
          <a:p>
            <a:pPr marL="0" indent="0">
              <a:buNone/>
            </a:pPr>
            <a:r>
              <a:rPr lang="ru-RU" dirty="0"/>
              <a:t> </a:t>
            </a:r>
            <a:r>
              <a:rPr lang="ru-RU" dirty="0" err="1"/>
              <a:t>Ат-Аг</a:t>
            </a:r>
            <a:r>
              <a:rPr lang="ru-RU" dirty="0"/>
              <a:t>* и немеченых </a:t>
            </a:r>
            <a:r>
              <a:rPr lang="ru-RU" dirty="0" err="1"/>
              <a:t>Ат-Аг</a:t>
            </a:r>
            <a:r>
              <a:rPr lang="ru-RU" dirty="0"/>
              <a:t>. Чем больше </a:t>
            </a:r>
            <a:r>
              <a:rPr lang="ru-RU" dirty="0" err="1"/>
              <a:t>Аг</a:t>
            </a:r>
            <a:r>
              <a:rPr lang="ru-RU" dirty="0"/>
              <a:t> в пробе, тем меньше </a:t>
            </a:r>
            <a:r>
              <a:rPr lang="ru-RU" dirty="0" err="1"/>
              <a:t>Аг</a:t>
            </a:r>
            <a:r>
              <a:rPr lang="ru-RU" dirty="0"/>
              <a:t>* свяжется с </a:t>
            </a:r>
            <a:r>
              <a:rPr lang="ru-RU" dirty="0" err="1"/>
              <a:t>Ат</a:t>
            </a:r>
            <a:r>
              <a:rPr lang="ru-RU" dirty="0"/>
              <a:t>.</a:t>
            </a:r>
          </a:p>
          <a:p>
            <a:pPr marL="0" indent="0">
              <a:buNone/>
            </a:pPr>
            <a:r>
              <a:rPr lang="ru-RU" dirty="0"/>
              <a:t> </a:t>
            </a:r>
            <a:r>
              <a:rPr lang="ru-RU" dirty="0" err="1"/>
              <a:t>Аг</a:t>
            </a:r>
            <a:r>
              <a:rPr lang="ru-RU" dirty="0"/>
              <a:t>*, не связавшиеся с </a:t>
            </a:r>
            <a:r>
              <a:rPr lang="ru-RU" dirty="0" err="1"/>
              <a:t>Ат</a:t>
            </a:r>
            <a:r>
              <a:rPr lang="ru-RU" dirty="0"/>
              <a:t>, удаляются. </a:t>
            </a:r>
          </a:p>
          <a:p>
            <a:pPr marL="0" indent="0">
              <a:buNone/>
            </a:pPr>
            <a:r>
              <a:rPr lang="ru-RU" dirty="0"/>
              <a:t>Интенсивность сигнала в результате </a:t>
            </a:r>
            <a:r>
              <a:rPr lang="ru-RU" dirty="0" err="1"/>
              <a:t>детекции</a:t>
            </a:r>
            <a:r>
              <a:rPr lang="ru-RU" dirty="0"/>
              <a:t> будет тем меньше, чем больше было немеченых </a:t>
            </a:r>
            <a:r>
              <a:rPr lang="ru-RU" dirty="0" err="1"/>
              <a:t>Аг</a:t>
            </a:r>
            <a:r>
              <a:rPr lang="ru-RU" dirty="0"/>
              <a:t> (анализируемого вещества) в исследуемой пробе.</a:t>
            </a:r>
          </a:p>
          <a:p>
            <a:pPr marL="0" indent="0">
              <a:buNone/>
            </a:pPr>
            <a:endParaRPr lang="ru-RU" dirty="0"/>
          </a:p>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26</a:t>
            </a:fld>
            <a:endParaRPr lang="ru-RU"/>
          </a:p>
        </p:txBody>
      </p:sp>
    </p:spTree>
    <p:extLst>
      <p:ext uri="{BB962C8B-B14F-4D97-AF65-F5344CB8AC3E}">
        <p14:creationId xmlns:p14="http://schemas.microsoft.com/office/powerpoint/2010/main" val="28395644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568952" cy="1296144"/>
          </a:xfrm>
        </p:spPr>
        <p:txBody>
          <a:bodyPr>
            <a:noAutofit/>
          </a:bodyPr>
          <a:lstStyle/>
          <a:p>
            <a:r>
              <a:rPr lang="ru-RU" sz="2800" b="1" dirty="0">
                <a:solidFill>
                  <a:schemeClr val="accent1">
                    <a:lumMod val="50000"/>
                  </a:schemeClr>
                </a:solidFill>
              </a:rPr>
              <a:t/>
            </a:r>
            <a:br>
              <a:rPr lang="ru-RU" sz="2800" b="1" dirty="0">
                <a:solidFill>
                  <a:schemeClr val="accent1">
                    <a:lumMod val="50000"/>
                  </a:schemeClr>
                </a:solidFill>
              </a:rPr>
            </a:br>
            <a:r>
              <a:rPr lang="ru-RU" sz="2800" b="1" dirty="0">
                <a:solidFill>
                  <a:schemeClr val="accent1">
                    <a:lumMod val="50000"/>
                  </a:schemeClr>
                </a:solidFill>
              </a:rPr>
              <a:t>Б) Неконкурентный метод.</a:t>
            </a:r>
            <a:br>
              <a:rPr lang="ru-RU" sz="2800" b="1" dirty="0">
                <a:solidFill>
                  <a:schemeClr val="accent1">
                    <a:lumMod val="50000"/>
                  </a:schemeClr>
                </a:solidFill>
              </a:rPr>
            </a:br>
            <a:r>
              <a:rPr lang="ru-RU" sz="2400" dirty="0"/>
              <a:t>На первой стадии присутствуют только анализируемое соединения (</a:t>
            </a:r>
            <a:r>
              <a:rPr lang="ru-RU" sz="2400" dirty="0" err="1"/>
              <a:t>Аг</a:t>
            </a:r>
            <a:r>
              <a:rPr lang="ru-RU" sz="2400" dirty="0"/>
              <a:t>) и специфичные </a:t>
            </a:r>
            <a:r>
              <a:rPr lang="ru-RU" sz="2400" dirty="0" err="1"/>
              <a:t>Ат</a:t>
            </a:r>
            <a:r>
              <a:rPr lang="ru-RU" sz="2400" dirty="0"/>
              <a:t>.</a:t>
            </a:r>
            <a:br>
              <a:rPr lang="ru-RU" sz="2400" dirty="0"/>
            </a:br>
            <a:endParaRPr lang="ru-RU" sz="2400" dirty="0"/>
          </a:p>
        </p:txBody>
      </p:sp>
      <p:sp>
        <p:nvSpPr>
          <p:cNvPr id="3" name="Объект 2"/>
          <p:cNvSpPr>
            <a:spLocks noGrp="1"/>
          </p:cNvSpPr>
          <p:nvPr>
            <p:ph idx="1"/>
          </p:nvPr>
        </p:nvSpPr>
        <p:spPr>
          <a:xfrm>
            <a:off x="323528" y="1484784"/>
            <a:ext cx="8363272" cy="4968552"/>
          </a:xfrm>
        </p:spPr>
        <p:txBody>
          <a:bodyPr>
            <a:noAutofit/>
          </a:bodyPr>
          <a:lstStyle/>
          <a:p>
            <a:pPr marL="0" indent="0">
              <a:buNone/>
            </a:pPr>
            <a:r>
              <a:rPr lang="ru-RU" sz="2400" b="1" dirty="0">
                <a:solidFill>
                  <a:schemeClr val="accent1">
                    <a:lumMod val="50000"/>
                  </a:schemeClr>
                </a:solidFill>
              </a:rPr>
              <a:t>Сэндвич-метод</a:t>
            </a:r>
            <a:r>
              <a:rPr lang="ru-RU" sz="2400" dirty="0"/>
              <a:t> – пример неконкурентного взаимодействия.</a:t>
            </a:r>
          </a:p>
          <a:p>
            <a:pPr marL="0" indent="0">
              <a:buNone/>
            </a:pPr>
            <a:r>
              <a:rPr lang="ru-RU" sz="2400" dirty="0"/>
              <a:t>Используют два </a:t>
            </a:r>
            <a:r>
              <a:rPr lang="ru-RU" sz="2400" dirty="0" err="1"/>
              <a:t>Ат</a:t>
            </a:r>
            <a:r>
              <a:rPr lang="ru-RU" sz="2400" dirty="0"/>
              <a:t>, одно из которых (</a:t>
            </a:r>
            <a:r>
              <a:rPr lang="ru-RU" sz="2400" dirty="0" err="1"/>
              <a:t>Ат</a:t>
            </a:r>
            <a:r>
              <a:rPr lang="ru-RU" sz="2400" dirty="0"/>
              <a:t>) связано с твёрдой фазой, а другое содержит метку – </a:t>
            </a:r>
            <a:r>
              <a:rPr lang="ru-RU" sz="2400" dirty="0" err="1"/>
              <a:t>Ат</a:t>
            </a:r>
            <a:r>
              <a:rPr lang="ru-RU" sz="2400" dirty="0"/>
              <a:t>*. На первом этапе фиксированные </a:t>
            </a:r>
            <a:r>
              <a:rPr lang="ru-RU" sz="2400" dirty="0" err="1"/>
              <a:t>Ат</a:t>
            </a:r>
            <a:r>
              <a:rPr lang="ru-RU" sz="2400" dirty="0"/>
              <a:t> инкубируют с исследуемой пробой -  содержащей </a:t>
            </a:r>
            <a:r>
              <a:rPr lang="ru-RU" sz="2400" dirty="0" err="1"/>
              <a:t>Аг</a:t>
            </a:r>
            <a:r>
              <a:rPr lang="ru-RU" sz="2400" dirty="0"/>
              <a:t>, образуется комплекс </a:t>
            </a:r>
            <a:r>
              <a:rPr lang="ru-RU" sz="2400" dirty="0" err="1"/>
              <a:t>Ат-Аг</a:t>
            </a:r>
            <a:r>
              <a:rPr lang="ru-RU" sz="2400" dirty="0"/>
              <a:t>. Не связавшийся </a:t>
            </a:r>
            <a:r>
              <a:rPr lang="ru-RU" sz="2400" dirty="0" err="1"/>
              <a:t>Аг</a:t>
            </a:r>
            <a:r>
              <a:rPr lang="ru-RU" sz="2400" dirty="0"/>
              <a:t> удаляют и добавляют  </a:t>
            </a:r>
            <a:r>
              <a:rPr lang="ru-RU" sz="2400" dirty="0" err="1"/>
              <a:t>Ат</a:t>
            </a:r>
            <a:r>
              <a:rPr lang="ru-RU" sz="2400" dirty="0"/>
              <a:t>*, избыток которых также удаляется. В результате реакции количество </a:t>
            </a:r>
            <a:r>
              <a:rPr lang="ru-RU" sz="2400" dirty="0" err="1"/>
              <a:t>Ат</a:t>
            </a:r>
            <a:r>
              <a:rPr lang="ru-RU" sz="2400" dirty="0"/>
              <a:t>*, связавшихся с комплексом </a:t>
            </a:r>
            <a:r>
              <a:rPr lang="ru-RU" sz="2400" dirty="0" err="1"/>
              <a:t>Ат-Аг</a:t>
            </a:r>
            <a:r>
              <a:rPr lang="ru-RU" sz="2400" dirty="0"/>
              <a:t> на твердой фазой, прямо пропорционально количеству </a:t>
            </a:r>
            <a:r>
              <a:rPr lang="ru-RU" sz="2400" dirty="0" err="1"/>
              <a:t>Аг</a:t>
            </a:r>
            <a:r>
              <a:rPr lang="ru-RU" sz="2400" dirty="0"/>
              <a:t> в анализируемой пробе. </a:t>
            </a:r>
          </a:p>
          <a:p>
            <a:pPr marL="0" indent="0">
              <a:buNone/>
            </a:pPr>
            <a:r>
              <a:rPr lang="ru-RU" sz="2400" dirty="0"/>
              <a:t>Сэндвич-метод применяется для определения концентрации гормонов с высокой молекулярной массой, например, для определения концентрации белковых гормонов, таких как ТТГ. Диапазон </a:t>
            </a:r>
            <a:r>
              <a:rPr lang="ru-RU" sz="2400" dirty="0" err="1"/>
              <a:t>детекции</a:t>
            </a:r>
            <a:r>
              <a:rPr lang="ru-RU" sz="2400" dirty="0"/>
              <a:t> от 10</a:t>
            </a:r>
            <a:r>
              <a:rPr lang="ru-RU" sz="2400" baseline="30000" dirty="0"/>
              <a:t>-8</a:t>
            </a:r>
            <a:r>
              <a:rPr lang="ru-RU" sz="2400" dirty="0"/>
              <a:t>-10</a:t>
            </a:r>
            <a:r>
              <a:rPr lang="ru-RU" sz="2400" baseline="30000" dirty="0"/>
              <a:t>-13 </a:t>
            </a:r>
            <a:r>
              <a:rPr lang="ru-RU" sz="2400" dirty="0"/>
              <a:t>моль/л.</a:t>
            </a:r>
          </a:p>
          <a:p>
            <a:endParaRPr lang="ru-RU" sz="2400"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27</a:t>
            </a:fld>
            <a:endParaRPr lang="ru-RU"/>
          </a:p>
        </p:txBody>
      </p:sp>
    </p:spTree>
    <p:extLst>
      <p:ext uri="{BB962C8B-B14F-4D97-AF65-F5344CB8AC3E}">
        <p14:creationId xmlns:p14="http://schemas.microsoft.com/office/powerpoint/2010/main" val="42395090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6"/>
            <a:ext cx="8856984" cy="2146251"/>
          </a:xfrm>
        </p:spPr>
        <p:txBody>
          <a:bodyPr>
            <a:normAutofit fontScale="90000"/>
          </a:bodyPr>
          <a:lstStyle/>
          <a:p>
            <a:pPr algn="l"/>
            <a:r>
              <a:rPr lang="ru-RU" sz="2400" b="1" dirty="0">
                <a:solidFill>
                  <a:schemeClr val="accent1">
                    <a:lumMod val="50000"/>
                  </a:schemeClr>
                </a:solidFill>
              </a:rPr>
              <a:t>Пример. Сэндвич-вариант твердофазного ИФА (</a:t>
            </a:r>
            <a:r>
              <a:rPr lang="en-US" sz="2400" b="1" dirty="0">
                <a:solidFill>
                  <a:schemeClr val="accent1">
                    <a:lumMod val="50000"/>
                  </a:schemeClr>
                </a:solidFill>
              </a:rPr>
              <a:t>ELISA)</a:t>
            </a:r>
            <a:r>
              <a:rPr lang="ru-RU" sz="2400" b="1" dirty="0">
                <a:solidFill>
                  <a:schemeClr val="accent1">
                    <a:lumMod val="50000"/>
                  </a:schemeClr>
                </a:solidFill>
              </a:rPr>
              <a:t/>
            </a:r>
            <a:br>
              <a:rPr lang="ru-RU" sz="2400" b="1" dirty="0">
                <a:solidFill>
                  <a:schemeClr val="accent1">
                    <a:lumMod val="50000"/>
                  </a:schemeClr>
                </a:solidFill>
              </a:rPr>
            </a:br>
            <a:r>
              <a:rPr lang="ru-RU" sz="1800" dirty="0">
                <a:solidFill>
                  <a:schemeClr val="accent1">
                    <a:lumMod val="50000"/>
                  </a:schemeClr>
                </a:solidFill>
              </a:rPr>
              <a:t>На внутренней поверхности лунок планшета иммобилизованы (связаны) </a:t>
            </a:r>
            <a:r>
              <a:rPr lang="ru-RU" sz="1800" dirty="0" err="1">
                <a:solidFill>
                  <a:schemeClr val="accent1">
                    <a:lumMod val="50000"/>
                  </a:schemeClr>
                </a:solidFill>
              </a:rPr>
              <a:t>моноклональные</a:t>
            </a:r>
            <a:r>
              <a:rPr lang="ru-RU" sz="1800" dirty="0">
                <a:solidFill>
                  <a:schemeClr val="accent1">
                    <a:lumMod val="50000"/>
                  </a:schemeClr>
                </a:solidFill>
              </a:rPr>
              <a:t> </a:t>
            </a:r>
            <a:r>
              <a:rPr lang="ru-RU" sz="1800" dirty="0" err="1">
                <a:solidFill>
                  <a:schemeClr val="accent1">
                    <a:lumMod val="50000"/>
                  </a:schemeClr>
                </a:solidFill>
              </a:rPr>
              <a:t>Ат</a:t>
            </a:r>
            <a:r>
              <a:rPr lang="ru-RU" sz="1800" dirty="0">
                <a:solidFill>
                  <a:schemeClr val="accent1">
                    <a:lumMod val="50000"/>
                  </a:schemeClr>
                </a:solidFill>
              </a:rPr>
              <a:t> к </a:t>
            </a:r>
            <a:r>
              <a:rPr lang="ru-RU" sz="1800" dirty="0" err="1">
                <a:solidFill>
                  <a:schemeClr val="accent1">
                    <a:lumMod val="50000"/>
                  </a:schemeClr>
                </a:solidFill>
              </a:rPr>
              <a:t>Аг</a:t>
            </a:r>
            <a:r>
              <a:rPr lang="ru-RU" sz="1800" dirty="0">
                <a:solidFill>
                  <a:schemeClr val="accent1">
                    <a:lumMod val="50000"/>
                  </a:schemeClr>
                </a:solidFill>
              </a:rPr>
              <a:t>. При добавлении </a:t>
            </a:r>
            <a:r>
              <a:rPr lang="ru-RU" sz="1800" dirty="0" err="1">
                <a:solidFill>
                  <a:schemeClr val="accent1">
                    <a:lumMod val="50000"/>
                  </a:schemeClr>
                </a:solidFill>
              </a:rPr>
              <a:t>Аг</a:t>
            </a:r>
            <a:r>
              <a:rPr lang="ru-RU" sz="1800" dirty="0">
                <a:solidFill>
                  <a:schemeClr val="accent1">
                    <a:lumMod val="50000"/>
                  </a:schemeClr>
                </a:solidFill>
              </a:rPr>
              <a:t> они связываются с </a:t>
            </a:r>
            <a:r>
              <a:rPr lang="ru-RU" sz="1800" dirty="0" err="1">
                <a:solidFill>
                  <a:schemeClr val="accent1">
                    <a:lumMod val="50000"/>
                  </a:schemeClr>
                </a:solidFill>
              </a:rPr>
              <a:t>Ат</a:t>
            </a:r>
            <a:r>
              <a:rPr lang="ru-RU" sz="1800" dirty="0">
                <a:solidFill>
                  <a:schemeClr val="accent1">
                    <a:lumMod val="50000"/>
                  </a:schemeClr>
                </a:solidFill>
              </a:rPr>
              <a:t>. Образуется комплекс </a:t>
            </a:r>
            <a:r>
              <a:rPr lang="ru-RU" sz="1800" dirty="0" err="1">
                <a:solidFill>
                  <a:schemeClr val="accent1">
                    <a:lumMod val="50000"/>
                  </a:schemeClr>
                </a:solidFill>
              </a:rPr>
              <a:t>Ат-Аг</a:t>
            </a:r>
            <a:r>
              <a:rPr lang="ru-RU" sz="1800" dirty="0">
                <a:solidFill>
                  <a:schemeClr val="accent1">
                    <a:lumMod val="50000"/>
                  </a:schemeClr>
                </a:solidFill>
              </a:rPr>
              <a:t>. Образовавшийся комплекс выявляется с помощью </a:t>
            </a:r>
            <a:r>
              <a:rPr lang="ru-RU" sz="1800" dirty="0" err="1">
                <a:solidFill>
                  <a:schemeClr val="accent1">
                    <a:lumMod val="50000"/>
                  </a:schemeClr>
                </a:solidFill>
              </a:rPr>
              <a:t>конъюгата</a:t>
            </a:r>
            <a:r>
              <a:rPr lang="ru-RU" sz="1800" dirty="0">
                <a:solidFill>
                  <a:schemeClr val="accent1">
                    <a:lumMod val="50000"/>
                  </a:schemeClr>
                </a:solidFill>
              </a:rPr>
              <a:t> </a:t>
            </a:r>
            <a:r>
              <a:rPr lang="ru-RU" sz="1800" dirty="0" err="1">
                <a:solidFill>
                  <a:schemeClr val="accent1">
                    <a:lumMod val="50000"/>
                  </a:schemeClr>
                </a:solidFill>
              </a:rPr>
              <a:t>Ат</a:t>
            </a:r>
            <a:r>
              <a:rPr lang="ru-RU" sz="1800" dirty="0">
                <a:solidFill>
                  <a:schemeClr val="accent1">
                    <a:lumMod val="50000"/>
                  </a:schemeClr>
                </a:solidFill>
              </a:rPr>
              <a:t>* с </a:t>
            </a:r>
            <a:r>
              <a:rPr lang="ru-RU" sz="1800" dirty="0" err="1">
                <a:solidFill>
                  <a:schemeClr val="accent1">
                    <a:lumMod val="50000"/>
                  </a:schemeClr>
                </a:solidFill>
              </a:rPr>
              <a:t>пероксидазой</a:t>
            </a:r>
            <a:r>
              <a:rPr lang="ru-RU" sz="1800" dirty="0">
                <a:solidFill>
                  <a:schemeClr val="accent1">
                    <a:lumMod val="50000"/>
                  </a:schemeClr>
                </a:solidFill>
              </a:rPr>
              <a:t> хрена. В результате образуется связанный с пластиком «сэндвич», содержащий </a:t>
            </a:r>
            <a:r>
              <a:rPr lang="ru-RU" sz="1800" dirty="0" err="1">
                <a:solidFill>
                  <a:schemeClr val="accent1">
                    <a:lumMod val="50000"/>
                  </a:schemeClr>
                </a:solidFill>
              </a:rPr>
              <a:t>пероксидазу</a:t>
            </a:r>
            <a:r>
              <a:rPr lang="ru-RU" sz="1800" dirty="0">
                <a:solidFill>
                  <a:schemeClr val="accent1">
                    <a:lumMod val="50000"/>
                  </a:schemeClr>
                </a:solidFill>
              </a:rPr>
              <a:t> (</a:t>
            </a:r>
            <a:r>
              <a:rPr lang="ru-RU" sz="1800" dirty="0" err="1">
                <a:solidFill>
                  <a:schemeClr val="accent1">
                    <a:lumMod val="50000"/>
                  </a:schemeClr>
                </a:solidFill>
              </a:rPr>
              <a:t>Ат-Аг-Ат</a:t>
            </a:r>
            <a:r>
              <a:rPr lang="ru-RU" sz="1800" dirty="0">
                <a:solidFill>
                  <a:schemeClr val="accent1">
                    <a:lumMod val="50000"/>
                  </a:schemeClr>
                </a:solidFill>
              </a:rPr>
              <a:t>*). Добавляют  субстрат – пероксид водорода и хромоген – </a:t>
            </a:r>
            <a:r>
              <a:rPr lang="ru-RU" sz="1800" dirty="0" err="1">
                <a:solidFill>
                  <a:schemeClr val="accent1">
                    <a:lumMod val="50000"/>
                  </a:schemeClr>
                </a:solidFill>
              </a:rPr>
              <a:t>тетраметилбензидин</a:t>
            </a:r>
            <a:r>
              <a:rPr lang="ru-RU" sz="1800" dirty="0">
                <a:solidFill>
                  <a:schemeClr val="accent1">
                    <a:lumMod val="50000"/>
                  </a:schemeClr>
                </a:solidFill>
              </a:rPr>
              <a:t> (ТМБ). </a:t>
            </a:r>
            <a:r>
              <a:rPr lang="ru-RU" sz="1800" dirty="0" err="1">
                <a:solidFill>
                  <a:schemeClr val="accent1">
                    <a:lumMod val="50000"/>
                  </a:schemeClr>
                </a:solidFill>
              </a:rPr>
              <a:t>Пероксидаза</a:t>
            </a:r>
            <a:r>
              <a:rPr lang="ru-RU" sz="1800" dirty="0">
                <a:solidFill>
                  <a:schemeClr val="accent1">
                    <a:lumMod val="50000"/>
                  </a:schemeClr>
                </a:solidFill>
              </a:rPr>
              <a:t> восстанавливает пероксид водорода до воды, при этом хромоген окисляется и превращается в окрашенное соединение, интенсивность окрашивания оценивают </a:t>
            </a:r>
            <a:r>
              <a:rPr lang="ru-RU" sz="1800" dirty="0" err="1">
                <a:solidFill>
                  <a:schemeClr val="accent1">
                    <a:lumMod val="50000"/>
                  </a:schemeClr>
                </a:solidFill>
              </a:rPr>
              <a:t>фотометрически</a:t>
            </a:r>
            <a:r>
              <a:rPr lang="ru-RU" sz="1800" dirty="0">
                <a:solidFill>
                  <a:schemeClr val="accent1">
                    <a:lumMod val="50000"/>
                  </a:schemeClr>
                </a:solidFill>
              </a:rPr>
              <a:t>. Расчет проводят по калибровочному графику.</a:t>
            </a:r>
          </a:p>
        </p:txBody>
      </p:sp>
      <p:pic>
        <p:nvPicPr>
          <p:cNvPr id="5" name="Объект 4"/>
          <p:cNvPicPr>
            <a:picLocks noGrp="1" noChangeAspect="1"/>
          </p:cNvPicPr>
          <p:nvPr>
            <p:ph idx="1"/>
          </p:nvPr>
        </p:nvPicPr>
        <p:blipFill>
          <a:blip r:embed="rId2"/>
          <a:stretch>
            <a:fillRect/>
          </a:stretch>
        </p:blipFill>
        <p:spPr>
          <a:xfrm>
            <a:off x="1547664" y="2547797"/>
            <a:ext cx="6043551" cy="3839718"/>
          </a:xfrm>
          <a:prstGeom prst="rect">
            <a:avLst/>
          </a:prstGeom>
        </p:spPr>
      </p:pic>
      <p:sp>
        <p:nvSpPr>
          <p:cNvPr id="4" name="Номер слайда 3"/>
          <p:cNvSpPr>
            <a:spLocks noGrp="1"/>
          </p:cNvSpPr>
          <p:nvPr>
            <p:ph type="sldNum" sz="quarter" idx="12"/>
          </p:nvPr>
        </p:nvSpPr>
        <p:spPr/>
        <p:txBody>
          <a:bodyPr/>
          <a:lstStyle/>
          <a:p>
            <a:fld id="{725C68B6-61C2-468F-89AB-4B9F7531AA68}" type="slidenum">
              <a:rPr lang="ru-RU" smtClean="0"/>
              <a:pPr/>
              <a:t>28</a:t>
            </a:fld>
            <a:endParaRPr lang="ru-RU"/>
          </a:p>
        </p:txBody>
      </p:sp>
    </p:spTree>
    <p:extLst>
      <p:ext uri="{BB962C8B-B14F-4D97-AF65-F5344CB8AC3E}">
        <p14:creationId xmlns:p14="http://schemas.microsoft.com/office/powerpoint/2010/main" val="35826309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91264" cy="346050"/>
          </a:xfrm>
        </p:spPr>
        <p:txBody>
          <a:bodyPr>
            <a:normAutofit fontScale="90000"/>
          </a:bodyPr>
          <a:lstStyle/>
          <a:p>
            <a:r>
              <a:rPr lang="ru-RU" sz="2000" b="1" dirty="0">
                <a:solidFill>
                  <a:schemeClr val="accent2">
                    <a:lumMod val="50000"/>
                  </a:schemeClr>
                </a:solidFill>
              </a:rPr>
              <a:t>Принципы определения тестируемого вещества</a:t>
            </a:r>
            <a:endParaRPr lang="ru-RU" sz="2000" dirty="0"/>
          </a:p>
        </p:txBody>
      </p:sp>
      <p:sp>
        <p:nvSpPr>
          <p:cNvPr id="6" name="Текст 5"/>
          <p:cNvSpPr>
            <a:spLocks noGrp="1"/>
          </p:cNvSpPr>
          <p:nvPr>
            <p:ph type="body" idx="1"/>
          </p:nvPr>
        </p:nvSpPr>
        <p:spPr>
          <a:xfrm>
            <a:off x="457200" y="620688"/>
            <a:ext cx="4040188" cy="1554187"/>
          </a:xfrm>
        </p:spPr>
        <p:txBody>
          <a:bodyPr>
            <a:normAutofit fontScale="55000" lnSpcReduction="20000"/>
          </a:bodyPr>
          <a:lstStyle/>
          <a:p>
            <a:r>
              <a:rPr lang="ru-RU" dirty="0">
                <a:solidFill>
                  <a:srgbClr val="FF0000"/>
                </a:solidFill>
              </a:rPr>
              <a:t>Прямое определение </a:t>
            </a:r>
            <a:r>
              <a:rPr lang="ru-RU" dirty="0"/>
              <a:t>концентрации гормона по числу </a:t>
            </a:r>
            <a:r>
              <a:rPr lang="ru-RU" dirty="0" err="1"/>
              <a:t>провзаимодействовавших</a:t>
            </a:r>
            <a:r>
              <a:rPr lang="ru-RU" dirty="0"/>
              <a:t> с ним центров связывания </a:t>
            </a:r>
            <a:r>
              <a:rPr lang="ru-RU" dirty="0" err="1"/>
              <a:t>Ат</a:t>
            </a:r>
            <a:r>
              <a:rPr lang="ru-RU" dirty="0"/>
              <a:t>. В этом случае метка будет находится в образовавшемся специфическом комплексе АГ-АТ. Концентрация определяемого вещества будет прямо пропорциональна регистрируемому сигналу.</a:t>
            </a:r>
          </a:p>
          <a:p>
            <a:endParaRPr lang="ru-RU" dirty="0"/>
          </a:p>
        </p:txBody>
      </p:sp>
      <p:pic>
        <p:nvPicPr>
          <p:cNvPr id="10" name="Объект 9"/>
          <p:cNvPicPr>
            <a:picLocks noGrp="1" noChangeAspect="1"/>
          </p:cNvPicPr>
          <p:nvPr>
            <p:ph sz="half" idx="2"/>
          </p:nvPr>
        </p:nvPicPr>
        <p:blipFill>
          <a:blip r:embed="rId2"/>
          <a:stretch>
            <a:fillRect/>
          </a:stretch>
        </p:blipFill>
        <p:spPr>
          <a:xfrm>
            <a:off x="441858" y="1988840"/>
            <a:ext cx="3866000" cy="3471667"/>
          </a:xfrm>
          <a:prstGeom prst="rect">
            <a:avLst/>
          </a:prstGeom>
        </p:spPr>
      </p:pic>
      <p:sp>
        <p:nvSpPr>
          <p:cNvPr id="8" name="Текст 7"/>
          <p:cNvSpPr>
            <a:spLocks noGrp="1"/>
          </p:cNvSpPr>
          <p:nvPr>
            <p:ph type="body" sz="quarter" idx="3"/>
          </p:nvPr>
        </p:nvSpPr>
        <p:spPr>
          <a:xfrm>
            <a:off x="4497389" y="850875"/>
            <a:ext cx="4189412" cy="1324000"/>
          </a:xfrm>
        </p:spPr>
        <p:txBody>
          <a:bodyPr>
            <a:normAutofit fontScale="55000" lnSpcReduction="20000"/>
          </a:bodyPr>
          <a:lstStyle/>
          <a:p>
            <a:r>
              <a:rPr lang="ru-RU" dirty="0">
                <a:solidFill>
                  <a:srgbClr val="FF0000"/>
                </a:solidFill>
              </a:rPr>
              <a:t>Определение концентрации гормона по разности общего числа мест связывания и оставшихся свободными центров связывания. </a:t>
            </a:r>
            <a:r>
              <a:rPr lang="ru-RU" dirty="0"/>
              <a:t>При этом регистрируемый сигнал снижаться, следовательно, в данном случае прослеживается обратная зависимость от величины регистрируемого сигнала.</a:t>
            </a:r>
          </a:p>
          <a:p>
            <a:endParaRPr lang="ru-RU" dirty="0"/>
          </a:p>
        </p:txBody>
      </p:sp>
      <p:pic>
        <p:nvPicPr>
          <p:cNvPr id="11" name="Объект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374365" y="2064812"/>
            <a:ext cx="4312435" cy="3319721"/>
          </a:xfrm>
        </p:spPr>
      </p:pic>
      <p:sp>
        <p:nvSpPr>
          <p:cNvPr id="4" name="Номер слайда 3"/>
          <p:cNvSpPr>
            <a:spLocks noGrp="1"/>
          </p:cNvSpPr>
          <p:nvPr>
            <p:ph type="sldNum" sz="quarter" idx="12"/>
          </p:nvPr>
        </p:nvSpPr>
        <p:spPr/>
        <p:txBody>
          <a:bodyPr/>
          <a:lstStyle/>
          <a:p>
            <a:fld id="{725C68B6-61C2-468F-89AB-4B9F7531AA68}" type="slidenum">
              <a:rPr lang="ru-RU" smtClean="0"/>
              <a:pPr/>
              <a:t>29</a:t>
            </a:fld>
            <a:endParaRPr lang="ru-RU"/>
          </a:p>
        </p:txBody>
      </p:sp>
    </p:spTree>
    <p:extLst>
      <p:ext uri="{BB962C8B-B14F-4D97-AF65-F5344CB8AC3E}">
        <p14:creationId xmlns:p14="http://schemas.microsoft.com/office/powerpoint/2010/main" val="3659960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r>
              <a:rPr lang="ru-RU" sz="3600" b="1" dirty="0">
                <a:solidFill>
                  <a:schemeClr val="accent1">
                    <a:lumMod val="50000"/>
                  </a:schemeClr>
                </a:solidFill>
              </a:rPr>
              <a:t>План презентации</a:t>
            </a:r>
          </a:p>
        </p:txBody>
      </p:sp>
      <p:sp>
        <p:nvSpPr>
          <p:cNvPr id="3" name="Объект 2"/>
          <p:cNvSpPr>
            <a:spLocks noGrp="1"/>
          </p:cNvSpPr>
          <p:nvPr>
            <p:ph idx="1"/>
          </p:nvPr>
        </p:nvSpPr>
        <p:spPr>
          <a:xfrm>
            <a:off x="323528" y="801346"/>
            <a:ext cx="8363272" cy="5505475"/>
          </a:xfrm>
        </p:spPr>
        <p:txBody>
          <a:bodyPr>
            <a:normAutofit fontScale="77500" lnSpcReduction="20000"/>
          </a:bodyPr>
          <a:lstStyle/>
          <a:p>
            <a:pPr marL="0" indent="0">
              <a:buNone/>
            </a:pPr>
            <a:r>
              <a:rPr lang="ru-RU" dirty="0"/>
              <a:t>Введение.</a:t>
            </a:r>
          </a:p>
          <a:p>
            <a:pPr marL="514350" indent="-514350">
              <a:buAutoNum type="arabicPeriod"/>
            </a:pPr>
            <a:r>
              <a:rPr lang="ru-RU" dirty="0"/>
              <a:t>Теоретическая часть.</a:t>
            </a:r>
          </a:p>
          <a:p>
            <a:pPr marL="0" indent="0">
              <a:buNone/>
            </a:pPr>
            <a:r>
              <a:rPr lang="ru-RU" dirty="0"/>
              <a:t>1.1. Интегративные системы организма.</a:t>
            </a:r>
          </a:p>
          <a:p>
            <a:pPr marL="0" indent="0">
              <a:buNone/>
            </a:pPr>
            <a:r>
              <a:rPr lang="ru-RU" dirty="0"/>
              <a:t>1.2. Общая характеристика гормонов.</a:t>
            </a:r>
          </a:p>
          <a:p>
            <a:pPr marL="0" indent="0">
              <a:buNone/>
            </a:pPr>
            <a:r>
              <a:rPr lang="ru-RU" dirty="0"/>
              <a:t>1.3. Классификация гормонов по химическому строению.</a:t>
            </a:r>
          </a:p>
          <a:p>
            <a:pPr marL="0" indent="0">
              <a:buNone/>
            </a:pPr>
            <a:r>
              <a:rPr lang="ru-RU" dirty="0"/>
              <a:t>1.4. Механизмы реализации действия гормонов.</a:t>
            </a:r>
          </a:p>
          <a:p>
            <a:pPr marL="0" indent="0">
              <a:buNone/>
            </a:pPr>
            <a:r>
              <a:rPr lang="ru-RU" dirty="0"/>
              <a:t>2. Практическая часть.</a:t>
            </a:r>
          </a:p>
          <a:p>
            <a:pPr marL="0" indent="0">
              <a:buNone/>
            </a:pPr>
            <a:r>
              <a:rPr lang="ru-RU" dirty="0"/>
              <a:t>1.1. </a:t>
            </a:r>
            <a:r>
              <a:rPr lang="ru-RU" dirty="0" err="1"/>
              <a:t>Преаналитический</a:t>
            </a:r>
            <a:r>
              <a:rPr lang="ru-RU" dirty="0"/>
              <a:t> этап исследования гормонов.</a:t>
            </a:r>
          </a:p>
          <a:p>
            <a:pPr marL="0" indent="0">
              <a:buNone/>
            </a:pPr>
            <a:r>
              <a:rPr lang="ru-RU" dirty="0"/>
              <a:t>1.2. Современные методы гормонального анализа.</a:t>
            </a:r>
          </a:p>
          <a:p>
            <a:pPr marL="0" indent="0">
              <a:buNone/>
            </a:pPr>
            <a:r>
              <a:rPr lang="ru-RU" dirty="0"/>
              <a:t>1.2.1. Иммунохимические методы анализа (ИХА).</a:t>
            </a:r>
          </a:p>
          <a:p>
            <a:pPr marL="0" indent="0">
              <a:buNone/>
            </a:pPr>
            <a:r>
              <a:rPr lang="ru-RU" dirty="0"/>
              <a:t>1.2.2. Тандем масс-спектрометрия.</a:t>
            </a:r>
          </a:p>
          <a:p>
            <a:pPr marL="0" indent="0">
              <a:buNone/>
            </a:pPr>
            <a:r>
              <a:rPr lang="ru-RU" dirty="0"/>
              <a:t>1.2.3. </a:t>
            </a:r>
            <a:r>
              <a:rPr lang="ru-RU" dirty="0" err="1"/>
              <a:t>Иммунохроматографическая</a:t>
            </a:r>
            <a:r>
              <a:rPr lang="ru-RU" dirty="0"/>
              <a:t> экспресс-диагностика.</a:t>
            </a:r>
          </a:p>
          <a:p>
            <a:pPr marL="0" indent="0">
              <a:buNone/>
            </a:pPr>
            <a:r>
              <a:rPr lang="ru-RU" dirty="0"/>
              <a:t>Источники информации.</a:t>
            </a:r>
          </a:p>
          <a:p>
            <a:pPr marL="514350" indent="-514350">
              <a:buAutoNum type="arabicPeriod"/>
            </a:pPr>
            <a:endParaRPr lang="ru-RU" dirty="0"/>
          </a:p>
          <a:p>
            <a:pPr marL="514350" indent="-514350">
              <a:buAutoNum type="arabicPeriod"/>
            </a:pPr>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3</a:t>
            </a:fld>
            <a:endParaRPr lang="ru-RU"/>
          </a:p>
        </p:txBody>
      </p:sp>
    </p:spTree>
    <p:extLst>
      <p:ext uri="{BB962C8B-B14F-4D97-AF65-F5344CB8AC3E}">
        <p14:creationId xmlns:p14="http://schemas.microsoft.com/office/powerpoint/2010/main" val="25440937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778098"/>
          </a:xfrm>
        </p:spPr>
        <p:txBody>
          <a:bodyPr>
            <a:normAutofit fontScale="90000"/>
          </a:bodyPr>
          <a:lstStyle/>
          <a:p>
            <a:r>
              <a:rPr lang="ru-RU" sz="1800" b="1" dirty="0"/>
              <a:t>1.2.2. Тандемная масс-спектрометрия (</a:t>
            </a:r>
            <a:r>
              <a:rPr lang="en-US" sz="1800" b="1" dirty="0"/>
              <a:t>MS/MS</a:t>
            </a:r>
            <a:r>
              <a:rPr lang="ru-RU" sz="1800" b="1" dirty="0"/>
              <a:t>)</a:t>
            </a:r>
            <a:r>
              <a:rPr lang="en-US" sz="1800" b="1" dirty="0"/>
              <a:t/>
            </a:r>
            <a:br>
              <a:rPr lang="en-US" sz="1800" b="1" dirty="0"/>
            </a:br>
            <a:r>
              <a:rPr lang="ru-RU" sz="1800" b="1" dirty="0" smtClean="0"/>
              <a:t>Принцип метода: сочетание </a:t>
            </a:r>
            <a:r>
              <a:rPr lang="ru-RU" sz="1800" b="1" dirty="0"/>
              <a:t>технологии высокоразрешающей жидкостной хроматографии и масс-спектрометрии. </a:t>
            </a:r>
            <a:r>
              <a:rPr lang="ru-RU" sz="1800" b="1" dirty="0">
                <a:solidFill>
                  <a:srgbClr val="C00000"/>
                </a:solidFill>
              </a:rPr>
              <a:t>Технология будущего в гормональном анализе.</a:t>
            </a:r>
            <a:endParaRPr lang="ru-RU" sz="1800" dirty="0">
              <a:solidFill>
                <a:srgbClr val="C00000"/>
              </a:solidFill>
            </a:endParaRPr>
          </a:p>
        </p:txBody>
      </p:sp>
      <p:pic>
        <p:nvPicPr>
          <p:cNvPr id="11" name="Объект 10"/>
          <p:cNvPicPr>
            <a:picLocks noGrp="1" noChangeAspect="1"/>
          </p:cNvPicPr>
          <p:nvPr>
            <p:ph sz="half" idx="2"/>
          </p:nvPr>
        </p:nvPicPr>
        <p:blipFill>
          <a:blip r:embed="rId2"/>
          <a:stretch>
            <a:fillRect/>
          </a:stretch>
        </p:blipFill>
        <p:spPr>
          <a:xfrm>
            <a:off x="338931" y="1431527"/>
            <a:ext cx="4270599" cy="3445228"/>
          </a:xfrm>
          <a:prstGeom prst="rect">
            <a:avLst/>
          </a:prstGeom>
        </p:spPr>
      </p:pic>
      <p:sp>
        <p:nvSpPr>
          <p:cNvPr id="8" name="Текст 7"/>
          <p:cNvSpPr>
            <a:spLocks noGrp="1"/>
          </p:cNvSpPr>
          <p:nvPr>
            <p:ph type="body" sz="quarter" idx="3"/>
          </p:nvPr>
        </p:nvSpPr>
        <p:spPr>
          <a:xfrm>
            <a:off x="4645025" y="1124744"/>
            <a:ext cx="4041775" cy="3384376"/>
          </a:xfrm>
        </p:spPr>
        <p:txBody>
          <a:bodyPr>
            <a:noAutofit/>
          </a:bodyPr>
          <a:lstStyle/>
          <a:p>
            <a:r>
              <a:rPr lang="ru-RU" sz="1400" b="0" dirty="0"/>
              <a:t>Технология </a:t>
            </a:r>
            <a:r>
              <a:rPr lang="en-US" sz="1400" b="0" dirty="0"/>
              <a:t>HPLC-MS/MS</a:t>
            </a:r>
            <a:r>
              <a:rPr lang="ru-RU" sz="1400" b="0" dirty="0"/>
              <a:t> с использованием масс-спектрометра </a:t>
            </a:r>
            <a:r>
              <a:rPr lang="en-US" sz="1400" b="0" dirty="0"/>
              <a:t>API-</a:t>
            </a:r>
            <a:r>
              <a:rPr lang="ru-RU" sz="1400" b="0" dirty="0"/>
              <a:t>3000 обеспечивает возможность определения за 11 минут в 0,2 мл сыворотки крови 12 основных стероидных гормонов. Принцип работы масс-спектрометров заключается в ионизации компонентов пробы,</a:t>
            </a:r>
          </a:p>
          <a:p>
            <a:r>
              <a:rPr lang="ru-RU" sz="1400" b="0" dirty="0"/>
              <a:t>разделении ионов по массам в электростатическом поле и их последующем детектировании. Масс-спектрометры разработаны для жидкостной хроматографии и могут использоваться в составе систем высокоэффективной жидкостной хроматографии</a:t>
            </a:r>
          </a:p>
          <a:p>
            <a:endParaRPr lang="ru-RU" sz="1200" b="0" dirty="0"/>
          </a:p>
          <a:p>
            <a:pPr algn="ctr"/>
            <a:endParaRPr lang="ru-RU" sz="1200" dirty="0"/>
          </a:p>
        </p:txBody>
      </p:sp>
      <p:pic>
        <p:nvPicPr>
          <p:cNvPr id="10" name="Объект 9"/>
          <p:cNvPicPr>
            <a:picLocks noGrp="1" noChangeAspect="1"/>
          </p:cNvPicPr>
          <p:nvPr>
            <p:ph sz="quarter" idx="4"/>
          </p:nvPr>
        </p:nvPicPr>
        <p:blipFill>
          <a:blip r:embed="rId3"/>
          <a:stretch>
            <a:fillRect/>
          </a:stretch>
        </p:blipFill>
        <p:spPr>
          <a:xfrm>
            <a:off x="4716016" y="4077072"/>
            <a:ext cx="4041775" cy="1732825"/>
          </a:xfrm>
          <a:prstGeom prst="rect">
            <a:avLst/>
          </a:prstGeom>
        </p:spPr>
      </p:pic>
      <p:sp>
        <p:nvSpPr>
          <p:cNvPr id="4" name="Номер слайда 3"/>
          <p:cNvSpPr>
            <a:spLocks noGrp="1"/>
          </p:cNvSpPr>
          <p:nvPr>
            <p:ph type="sldNum" sz="quarter" idx="12"/>
          </p:nvPr>
        </p:nvSpPr>
        <p:spPr/>
        <p:txBody>
          <a:bodyPr/>
          <a:lstStyle/>
          <a:p>
            <a:fld id="{725C68B6-61C2-468F-89AB-4B9F7531AA68}" type="slidenum">
              <a:rPr lang="ru-RU" smtClean="0"/>
              <a:pPr/>
              <a:t>30</a:t>
            </a:fld>
            <a:endParaRPr lang="ru-RU"/>
          </a:p>
        </p:txBody>
      </p:sp>
      <p:sp>
        <p:nvSpPr>
          <p:cNvPr id="14" name="Прямоугольник 13"/>
          <p:cNvSpPr/>
          <p:nvPr/>
        </p:nvSpPr>
        <p:spPr>
          <a:xfrm>
            <a:off x="338931" y="4672169"/>
            <a:ext cx="3873029" cy="2049306"/>
          </a:xfrm>
          <a:prstGeom prst="rect">
            <a:avLst/>
          </a:prstGeom>
        </p:spPr>
        <p:txBody>
          <a:bodyPr wrap="square">
            <a:spAutoFit/>
          </a:bodyPr>
          <a:lstStyle/>
          <a:p>
            <a:pPr fontAlgn="t"/>
            <a:endParaRPr lang="en-US" dirty="0">
              <a:solidFill>
                <a:srgbClr val="1A0DAB"/>
              </a:solidFill>
              <a:latin typeface="Arial" panose="020B0604020202020204" pitchFamily="34" charset="0"/>
              <a:hlinkClick r:id="rId4"/>
            </a:endParaRPr>
          </a:p>
          <a:p>
            <a:pPr fontAlgn="t"/>
            <a:r>
              <a:rPr lang="ru-RU" b="1" dirty="0">
                <a:solidFill>
                  <a:srgbClr val="007700"/>
                </a:solidFill>
                <a:latin typeface="Arial" panose="020B0604020202020204" pitchFamily="34" charset="0"/>
                <a:hlinkClick r:id="rId5"/>
              </a:rPr>
              <a:t>Рекомендую данную ссылку для самостоятельного изучения:</a:t>
            </a:r>
          </a:p>
          <a:p>
            <a:pPr fontAlgn="t"/>
            <a:r>
              <a:rPr lang="ru-RU" b="1" dirty="0">
                <a:solidFill>
                  <a:srgbClr val="007700"/>
                </a:solidFill>
                <a:latin typeface="Arial" panose="020B0604020202020204" pitchFamily="34" charset="0"/>
                <a:hlinkClick r:id="rId5"/>
              </a:rPr>
              <a:t>Основы масс-спектрометрии </a:t>
            </a:r>
            <a:r>
              <a:rPr lang="en-US" b="1" dirty="0">
                <a:solidFill>
                  <a:srgbClr val="007700"/>
                </a:solidFill>
                <a:latin typeface="Arial" panose="020B0604020202020204" pitchFamily="34" charset="0"/>
                <a:hlinkClick r:id="rId5"/>
              </a:rPr>
              <a:t>fedlab.ru</a:t>
            </a:r>
            <a:r>
              <a:rPr lang="en-US" dirty="0">
                <a:solidFill>
                  <a:srgbClr val="007700"/>
                </a:solidFill>
                <a:latin typeface="Verdana" panose="020B0604030504040204" pitchFamily="34" charset="0"/>
              </a:rPr>
              <a:t>›</a:t>
            </a:r>
            <a:r>
              <a:rPr lang="en-US" dirty="0">
                <a:solidFill>
                  <a:srgbClr val="007700"/>
                </a:solidFill>
                <a:latin typeface="Arial" panose="020B0604020202020204" pitchFamily="34" charset="0"/>
                <a:hlinkClick r:id="rId4"/>
              </a:rPr>
              <a:t>upload…bf1…pyu-_-mass_spektrometriya.pdf</a:t>
            </a:r>
            <a:endParaRPr lang="en-US" b="0" i="0" u="none" strike="noStrike" dirty="0">
              <a:solidFill>
                <a:srgbClr val="007700"/>
              </a:solidFill>
              <a:effectLst/>
              <a:latin typeface="Arial" panose="020B0604020202020204" pitchFamily="34" charset="0"/>
            </a:endParaRPr>
          </a:p>
        </p:txBody>
      </p:sp>
    </p:spTree>
    <p:extLst>
      <p:ext uri="{BB962C8B-B14F-4D97-AF65-F5344CB8AC3E}">
        <p14:creationId xmlns:p14="http://schemas.microsoft.com/office/powerpoint/2010/main" val="41947731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8650" y="365126"/>
            <a:ext cx="7957566" cy="317627"/>
          </a:xfrm>
        </p:spPr>
        <p:txBody>
          <a:bodyPr>
            <a:noAutofit/>
          </a:bodyPr>
          <a:lstStyle/>
          <a:p>
            <a:r>
              <a:rPr lang="ru-RU" sz="1800" b="1" dirty="0"/>
              <a:t>1.2.3. </a:t>
            </a:r>
            <a:r>
              <a:rPr lang="ru-RU" sz="1800" b="1" dirty="0" err="1"/>
              <a:t>Иммунохроматографическая</a:t>
            </a:r>
            <a:r>
              <a:rPr lang="ru-RU" sz="1800" b="1" dirty="0"/>
              <a:t> экспресс-диагностика</a:t>
            </a:r>
            <a:r>
              <a:rPr lang="en-US" sz="1800" b="1" dirty="0"/>
              <a:t> </a:t>
            </a:r>
            <a:r>
              <a:rPr lang="ru-RU" sz="1800" b="1" dirty="0"/>
              <a:t>(ИХЭД)</a:t>
            </a:r>
            <a:endParaRPr lang="ru-RU" sz="2400" dirty="0">
              <a:latin typeface="Arial" panose="020B0604020202020204" pitchFamily="34" charset="0"/>
              <a:cs typeface="Arial" panose="020B0604020202020204" pitchFamily="34" charset="0"/>
            </a:endParaRPr>
          </a:p>
        </p:txBody>
      </p:sp>
      <p:sp>
        <p:nvSpPr>
          <p:cNvPr id="5" name="Объект 4"/>
          <p:cNvSpPr>
            <a:spLocks noGrp="1"/>
          </p:cNvSpPr>
          <p:nvPr>
            <p:ph idx="1"/>
          </p:nvPr>
        </p:nvSpPr>
        <p:spPr>
          <a:xfrm>
            <a:off x="275493" y="956086"/>
            <a:ext cx="8663880" cy="5400264"/>
          </a:xfrm>
        </p:spPr>
        <p:txBody>
          <a:bodyPr>
            <a:normAutofit lnSpcReduction="10000"/>
          </a:bodyPr>
          <a:lstStyle/>
          <a:p>
            <a:pPr marL="0" indent="0">
              <a:buNone/>
            </a:pPr>
            <a:r>
              <a:rPr lang="ru-RU" sz="2000" dirty="0"/>
              <a:t>ИХЭД  относится к высокотехнологичным методам. ИХЭД позволяет в течение 5-15 минут  получить результат по целому ряду </a:t>
            </a:r>
            <a:r>
              <a:rPr lang="ru-RU" sz="2000" dirty="0" err="1"/>
              <a:t>аналитов</a:t>
            </a:r>
            <a:r>
              <a:rPr lang="ru-RU" sz="2000" dirty="0"/>
              <a:t>. При этом для исследования достаточно получить каплю  крови, собрать мочу, или слюну.</a:t>
            </a:r>
          </a:p>
          <a:p>
            <a:pPr marL="0" indent="0">
              <a:buNone/>
            </a:pPr>
            <a:r>
              <a:rPr lang="ru-RU" sz="2000" dirty="0"/>
              <a:t>Проведение экспресс-тестов не требует особых профессиональных навыков или специального оборудования, поэтому с легкостью может использоваться в карете скорой помощи, в кабинете врача при первичном амбулаторном приеме,  а также в домашней обстановке. Использование экспресс-тестов позволяет самостоятельно отслеживать состояние своего здоровья и, при необходимости, своевременно обратиться к врачу. </a:t>
            </a:r>
          </a:p>
          <a:p>
            <a:pPr marL="0" indent="0">
              <a:buNone/>
            </a:pPr>
            <a:r>
              <a:rPr lang="ru-RU" sz="2000" dirty="0"/>
              <a:t>Ведущим российским производителем диагностических экспресс-тестов является компания ООО МЕД-ЭКСПРЕСС-ДИАГНОСТИКА, которая работает на российском медицинском рынке с 1991 года и имеет собственную производственную базу. Эта компания первая в России разработала современные методы экспресс-диагностики на основе </a:t>
            </a:r>
            <a:r>
              <a:rPr lang="ru-RU" sz="2000" dirty="0" err="1"/>
              <a:t>иммунохроматографического</a:t>
            </a:r>
            <a:r>
              <a:rPr lang="ru-RU" sz="2000" dirty="0"/>
              <a:t> анализа. </a:t>
            </a:r>
          </a:p>
          <a:p>
            <a:pPr marL="0" indent="0">
              <a:buNone/>
            </a:pPr>
            <a:r>
              <a:rPr lang="ru-RU" sz="2000" dirty="0"/>
              <a:t>Мы рассмотрим принцип, который лежит в основе метода. На практическом занятии мы познакомимся с использованием  экспресс-тестов на овуляцию и беременность.</a:t>
            </a:r>
          </a:p>
        </p:txBody>
      </p:sp>
      <p:sp>
        <p:nvSpPr>
          <p:cNvPr id="2" name="Номер слайда 1"/>
          <p:cNvSpPr>
            <a:spLocks noGrp="1"/>
          </p:cNvSpPr>
          <p:nvPr>
            <p:ph type="sldNum" sz="quarter" idx="12"/>
          </p:nvPr>
        </p:nvSpPr>
        <p:spPr/>
        <p:txBody>
          <a:bodyPr/>
          <a:lstStyle/>
          <a:p>
            <a:fld id="{725C68B6-61C2-468F-89AB-4B9F7531AA68}" type="slidenum">
              <a:rPr lang="ru-RU" smtClean="0"/>
              <a:pPr/>
              <a:t>31</a:t>
            </a:fld>
            <a:endParaRPr lang="ru-RU"/>
          </a:p>
        </p:txBody>
      </p:sp>
    </p:spTree>
    <p:extLst>
      <p:ext uri="{BB962C8B-B14F-4D97-AF65-F5344CB8AC3E}">
        <p14:creationId xmlns:p14="http://schemas.microsoft.com/office/powerpoint/2010/main" val="35100248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91264" cy="616032"/>
          </a:xfrm>
        </p:spPr>
        <p:txBody>
          <a:bodyPr>
            <a:normAutofit fontScale="90000"/>
          </a:bodyPr>
          <a:lstStyle/>
          <a:p>
            <a:pPr algn="ctr"/>
            <a:r>
              <a:rPr lang="ru-RU" sz="2400" b="1" dirty="0">
                <a:latin typeface="Arial" panose="020B0604020202020204" pitchFamily="34" charset="0"/>
                <a:cs typeface="Arial" panose="020B0604020202020204" pitchFamily="34" charset="0"/>
              </a:rPr>
              <a:t>Метод </a:t>
            </a:r>
            <a:r>
              <a:rPr lang="ru-RU" sz="2400" b="1" dirty="0" err="1">
                <a:latin typeface="Arial" panose="020B0604020202020204" pitchFamily="34" charset="0"/>
                <a:cs typeface="Arial" panose="020B0604020202020204" pitchFamily="34" charset="0"/>
              </a:rPr>
              <a:t>иммунохроматографии</a:t>
            </a:r>
            <a:r>
              <a:rPr lang="ru-RU" sz="2400" b="1" dirty="0">
                <a:latin typeface="Arial" panose="020B0604020202020204" pitchFamily="34" charset="0"/>
                <a:cs typeface="Arial" panose="020B0604020202020204" pitchFamily="34" charset="0"/>
              </a:rPr>
              <a:t>. </a:t>
            </a:r>
            <a:r>
              <a:rPr lang="ru-RU" sz="2400" b="1" dirty="0" smtClean="0">
                <a:latin typeface="Arial" panose="020B0604020202020204" pitchFamily="34" charset="0"/>
                <a:cs typeface="Arial" panose="020B0604020202020204" pitchFamily="34" charset="0"/>
              </a:rPr>
              <a:t/>
            </a:r>
            <a:br>
              <a:rPr lang="ru-RU" sz="2400" b="1" dirty="0" smtClean="0">
                <a:latin typeface="Arial" panose="020B0604020202020204" pitchFamily="34" charset="0"/>
                <a:cs typeface="Arial" panose="020B0604020202020204" pitchFamily="34" charset="0"/>
              </a:rPr>
            </a:br>
            <a:r>
              <a:rPr lang="ru-RU" sz="2400" b="1" dirty="0" smtClean="0">
                <a:latin typeface="Arial" panose="020B0604020202020204" pitchFamily="34" charset="0"/>
                <a:cs typeface="Arial" panose="020B0604020202020204" pitchFamily="34" charset="0"/>
              </a:rPr>
              <a:t>Устройство </a:t>
            </a:r>
            <a:r>
              <a:rPr lang="ru-RU" sz="2400" b="1" dirty="0">
                <a:latin typeface="Arial" panose="020B0604020202020204" pitchFamily="34" charset="0"/>
                <a:cs typeface="Arial" panose="020B0604020202020204" pitchFamily="34" charset="0"/>
              </a:rPr>
              <a:t>тест-полоски.</a:t>
            </a:r>
          </a:p>
        </p:txBody>
      </p:sp>
      <p:sp>
        <p:nvSpPr>
          <p:cNvPr id="3" name="Объект 2"/>
          <p:cNvSpPr>
            <a:spLocks noGrp="1"/>
          </p:cNvSpPr>
          <p:nvPr>
            <p:ph idx="1"/>
          </p:nvPr>
        </p:nvSpPr>
        <p:spPr>
          <a:xfrm>
            <a:off x="192024" y="804672"/>
            <a:ext cx="8741664" cy="5876544"/>
          </a:xfrm>
        </p:spPr>
        <p:txBody>
          <a:bodyPr>
            <a:normAutofit/>
          </a:bodyPr>
          <a:lstStyle/>
          <a:p>
            <a:pPr marL="0" indent="0" algn="just">
              <a:buNone/>
            </a:pPr>
            <a:r>
              <a:rPr lang="ru-RU" sz="1800" dirty="0"/>
              <a:t>Иммунохроматография – это метод анализа, основанный на принципе тонкослойной хроматографии и реакции между антигенами и антителами.  Реакция происходит на тест-полоске, которая представляет собой многослойный комплекс, состоящий из разных материалов и содержащий сухие реагенты. Для удобства использования тест-полоска может быть помещена в пластиковый планшет.</a:t>
            </a:r>
          </a:p>
        </p:txBody>
      </p:sp>
      <p:sp>
        <p:nvSpPr>
          <p:cNvPr id="4" name="Номер слайда 3"/>
          <p:cNvSpPr>
            <a:spLocks noGrp="1"/>
          </p:cNvSpPr>
          <p:nvPr>
            <p:ph type="sldNum" sz="quarter" idx="12"/>
          </p:nvPr>
        </p:nvSpPr>
        <p:spPr/>
        <p:txBody>
          <a:bodyPr/>
          <a:lstStyle/>
          <a:p>
            <a:fld id="{725C68B6-61C2-468F-89AB-4B9F7531AA68}" type="slidenum">
              <a:rPr lang="ru-RU" smtClean="0"/>
              <a:pPr/>
              <a:t>32</a:t>
            </a:fld>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92024" y="2169191"/>
            <a:ext cx="8487523" cy="4123337"/>
          </a:xfrm>
          <a:prstGeom prst="rect">
            <a:avLst/>
          </a:prstGeom>
        </p:spPr>
      </p:pic>
    </p:spTree>
    <p:extLst>
      <p:ext uri="{BB962C8B-B14F-4D97-AF65-F5344CB8AC3E}">
        <p14:creationId xmlns:p14="http://schemas.microsoft.com/office/powerpoint/2010/main" val="32371225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61485"/>
            <a:ext cx="8167878" cy="439547"/>
          </a:xfrm>
        </p:spPr>
        <p:txBody>
          <a:bodyPr>
            <a:normAutofit fontScale="90000"/>
          </a:bodyPr>
          <a:lstStyle/>
          <a:p>
            <a:pPr algn="ctr"/>
            <a:r>
              <a:rPr lang="ru-RU" sz="2800" b="1" dirty="0">
                <a:latin typeface="Arial" panose="020B0604020202020204" pitchFamily="34" charset="0"/>
                <a:cs typeface="Arial" panose="020B0604020202020204" pitchFamily="34" charset="0"/>
              </a:rPr>
              <a:t>Схема анализа.</a:t>
            </a:r>
          </a:p>
        </p:txBody>
      </p:sp>
      <p:sp>
        <p:nvSpPr>
          <p:cNvPr id="5" name="Прямоугольник 4"/>
          <p:cNvSpPr/>
          <p:nvPr/>
        </p:nvSpPr>
        <p:spPr>
          <a:xfrm>
            <a:off x="199505" y="694420"/>
            <a:ext cx="8778240" cy="835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dirty="0">
                <a:solidFill>
                  <a:schemeClr val="tx1"/>
                </a:solidFill>
                <a:latin typeface="Arial" panose="020B0604020202020204" pitchFamily="34" charset="0"/>
                <a:cs typeface="Arial" panose="020B0604020202020204" pitchFamily="34" charset="0"/>
              </a:rPr>
              <a:t>Этап 1. Образец – биологическая жидкость человека (моча, кровь, сыворотка, слюна). Образец содержит анализируемое вещество (</a:t>
            </a:r>
            <a:r>
              <a:rPr lang="ru-RU" sz="1600" dirty="0" err="1">
                <a:solidFill>
                  <a:schemeClr val="tx1"/>
                </a:solidFill>
                <a:latin typeface="Arial" panose="020B0604020202020204" pitchFamily="34" charset="0"/>
                <a:cs typeface="Arial" panose="020B0604020202020204" pitchFamily="34" charset="0"/>
              </a:rPr>
              <a:t>аналит</a:t>
            </a:r>
            <a:r>
              <a:rPr lang="ru-RU" sz="1600" dirty="0">
                <a:solidFill>
                  <a:schemeClr val="tx1"/>
                </a:solidFill>
                <a:latin typeface="Arial" panose="020B0604020202020204" pitchFamily="34" charset="0"/>
                <a:cs typeface="Arial" panose="020B0604020202020204" pitchFamily="34" charset="0"/>
              </a:rPr>
              <a:t>). Тест-полоску погружают в образец впитывающим участком или наносят несколько капель образца на впитывающий участок.</a:t>
            </a:r>
          </a:p>
        </p:txBody>
      </p:sp>
      <p:sp>
        <p:nvSpPr>
          <p:cNvPr id="6" name="Прямоугольник 5"/>
          <p:cNvSpPr/>
          <p:nvPr/>
        </p:nvSpPr>
        <p:spPr>
          <a:xfrm>
            <a:off x="18288" y="3013779"/>
            <a:ext cx="8778240" cy="10179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dirty="0">
                <a:solidFill>
                  <a:schemeClr val="tx1"/>
                </a:solidFill>
                <a:latin typeface="Arial" panose="020B0604020202020204" pitchFamily="34" charset="0"/>
                <a:cs typeface="Arial" panose="020B0604020202020204" pitchFamily="34" charset="0"/>
              </a:rPr>
              <a:t>Этап 2. Образец впитывается тест-полоской и движется с фронтом жидкости, доходит до фильтра с </a:t>
            </a:r>
            <a:r>
              <a:rPr lang="ru-RU" sz="1600" dirty="0" err="1">
                <a:solidFill>
                  <a:schemeClr val="tx1"/>
                </a:solidFill>
                <a:latin typeface="Arial" panose="020B0604020202020204" pitchFamily="34" charset="0"/>
                <a:cs typeface="Arial" panose="020B0604020202020204" pitchFamily="34" charset="0"/>
              </a:rPr>
              <a:t>конъюгатом</a:t>
            </a:r>
            <a:r>
              <a:rPr lang="ru-RU" sz="1600" dirty="0">
                <a:solidFill>
                  <a:schemeClr val="tx1"/>
                </a:solidFill>
                <a:latin typeface="Arial" panose="020B0604020202020204" pitchFamily="34" charset="0"/>
                <a:cs typeface="Arial" panose="020B0604020202020204" pitchFamily="34" charset="0"/>
              </a:rPr>
              <a:t> антител с цветной меткой и смывает </a:t>
            </a:r>
            <a:r>
              <a:rPr lang="ru-RU" sz="1600" dirty="0" err="1">
                <a:solidFill>
                  <a:schemeClr val="tx1"/>
                </a:solidFill>
                <a:latin typeface="Arial" panose="020B0604020202020204" pitchFamily="34" charset="0"/>
                <a:cs typeface="Arial" panose="020B0604020202020204" pitchFamily="34" charset="0"/>
              </a:rPr>
              <a:t>конъюгат</a:t>
            </a:r>
            <a:r>
              <a:rPr lang="ru-RU" sz="1600" dirty="0">
                <a:solidFill>
                  <a:schemeClr val="tx1"/>
                </a:solidFill>
                <a:latin typeface="Arial" panose="020B0604020202020204" pitchFamily="34" charset="0"/>
                <a:cs typeface="Arial" panose="020B0604020202020204" pitchFamily="34" charset="0"/>
              </a:rPr>
              <a:t> с фильтра. При этом антиген, содержащийся в образце, связывается с антителами </a:t>
            </a:r>
            <a:r>
              <a:rPr lang="ru-RU" sz="1600" dirty="0" err="1">
                <a:solidFill>
                  <a:schemeClr val="tx1"/>
                </a:solidFill>
                <a:latin typeface="Arial" panose="020B0604020202020204" pitchFamily="34" charset="0"/>
                <a:cs typeface="Arial" panose="020B0604020202020204" pitchFamily="34" charset="0"/>
              </a:rPr>
              <a:t>конъюгата</a:t>
            </a:r>
            <a:r>
              <a:rPr lang="ru-RU" sz="1600" dirty="0">
                <a:solidFill>
                  <a:schemeClr val="tx1"/>
                </a:solidFill>
                <a:latin typeface="Arial" panose="020B0604020202020204" pitchFamily="34" charset="0"/>
                <a:cs typeface="Arial" panose="020B0604020202020204" pitchFamily="34" charset="0"/>
              </a:rPr>
              <a:t>. Образуется окрашенный комплекс антиген-антитело</a:t>
            </a:r>
            <a:r>
              <a:rPr lang="ru-RU" dirty="0">
                <a:solidFill>
                  <a:schemeClr val="tx1"/>
                </a:solidFill>
                <a:latin typeface="Arial" panose="020B0604020202020204" pitchFamily="34" charset="0"/>
                <a:cs typeface="Arial" panose="020B0604020202020204" pitchFamily="34" charset="0"/>
              </a:rPr>
              <a:t>.</a:t>
            </a:r>
          </a:p>
        </p:txBody>
      </p:sp>
      <p:sp>
        <p:nvSpPr>
          <p:cNvPr id="3" name="Номер слайда 2"/>
          <p:cNvSpPr>
            <a:spLocks noGrp="1"/>
          </p:cNvSpPr>
          <p:nvPr>
            <p:ph type="sldNum" sz="quarter" idx="12"/>
          </p:nvPr>
        </p:nvSpPr>
        <p:spPr/>
        <p:txBody>
          <a:bodyPr/>
          <a:lstStyle/>
          <a:p>
            <a:fld id="{725C68B6-61C2-468F-89AB-4B9F7531AA68}" type="slidenum">
              <a:rPr lang="ru-RU" smtClean="0"/>
              <a:pPr/>
              <a:t>33</a:t>
            </a:fld>
            <a:endParaRPr lang="ru-RU"/>
          </a:p>
        </p:txBody>
      </p:sp>
      <p:pic>
        <p:nvPicPr>
          <p:cNvPr id="9" name="Объект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4265416"/>
            <a:ext cx="5956625" cy="1857262"/>
          </a:xfrm>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521" y="1533937"/>
            <a:ext cx="6167481" cy="1479841"/>
          </a:xfrm>
          <a:prstGeom prst="rect">
            <a:avLst/>
          </a:prstGeom>
        </p:spPr>
      </p:pic>
    </p:spTree>
    <p:extLst>
      <p:ext uri="{BB962C8B-B14F-4D97-AF65-F5344CB8AC3E}">
        <p14:creationId xmlns:p14="http://schemas.microsoft.com/office/powerpoint/2010/main" val="23354339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8479" y="365124"/>
            <a:ext cx="8236871" cy="3207891"/>
          </a:xfrm>
        </p:spPr>
        <p:txBody>
          <a:bodyPr>
            <a:noAutofit/>
          </a:bodyPr>
          <a:lstStyle/>
          <a:p>
            <a:pPr algn="just"/>
            <a:r>
              <a:rPr lang="ru-RU" sz="2400" dirty="0"/>
              <a:t>Этап 3. Окрашенный комплекс продолжает двигаться вдоль тест-полоски и достигает тестовой зоны. На мембране антиген этого комплекса </a:t>
            </a:r>
            <a:r>
              <a:rPr lang="ru-RU" sz="2400" dirty="0" err="1"/>
              <a:t>связыватся</a:t>
            </a:r>
            <a:r>
              <a:rPr lang="ru-RU" sz="2400" dirty="0"/>
              <a:t> со специфическими антителами тестовой линии, окрашивая ее. Оставшиеся реагенты продолжают двигаться по мембране и, дойдя до линии контроля, окрашивают ее, связываясь с </a:t>
            </a:r>
            <a:r>
              <a:rPr lang="ru-RU" sz="2400" dirty="0" err="1"/>
              <a:t>антивидовыми</a:t>
            </a:r>
            <a:r>
              <a:rPr lang="ru-RU" sz="2400" dirty="0"/>
              <a:t> </a:t>
            </a:r>
            <a:r>
              <a:rPr lang="ru-RU" sz="2400" dirty="0" smtClean="0"/>
              <a:t>антителами.</a:t>
            </a:r>
            <a:endParaRPr lang="ru-RU" sz="2400" dirty="0"/>
          </a:p>
        </p:txBody>
      </p:sp>
      <p:sp>
        <p:nvSpPr>
          <p:cNvPr id="3" name="Номер слайда 2"/>
          <p:cNvSpPr>
            <a:spLocks noGrp="1"/>
          </p:cNvSpPr>
          <p:nvPr>
            <p:ph type="sldNum" sz="quarter" idx="12"/>
          </p:nvPr>
        </p:nvSpPr>
        <p:spPr/>
        <p:txBody>
          <a:bodyPr/>
          <a:lstStyle/>
          <a:p>
            <a:fld id="{725C68B6-61C2-468F-89AB-4B9F7531AA68}" type="slidenum">
              <a:rPr lang="ru-RU" smtClean="0"/>
              <a:pPr/>
              <a:t>34</a:t>
            </a:fld>
            <a:endParaRPr lang="ru-RU"/>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8479" y="3717032"/>
            <a:ext cx="8258575" cy="2349213"/>
          </a:xfrm>
        </p:spPr>
      </p:pic>
    </p:spTree>
    <p:extLst>
      <p:ext uri="{BB962C8B-B14F-4D97-AF65-F5344CB8AC3E}">
        <p14:creationId xmlns:p14="http://schemas.microsoft.com/office/powerpoint/2010/main" val="28727840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667545"/>
            <a:ext cx="3418936" cy="1913177"/>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2689800"/>
            <a:ext cx="4516855" cy="2695781"/>
          </a:xfrm>
          <a:prstGeom prst="rect">
            <a:avLst/>
          </a:prstGeom>
        </p:spPr>
      </p:pic>
      <p:sp>
        <p:nvSpPr>
          <p:cNvPr id="6" name="Заголовок 5"/>
          <p:cNvSpPr>
            <a:spLocks noGrp="1"/>
          </p:cNvSpPr>
          <p:nvPr>
            <p:ph type="title"/>
          </p:nvPr>
        </p:nvSpPr>
        <p:spPr>
          <a:xfrm>
            <a:off x="4932040" y="702961"/>
            <a:ext cx="3702281" cy="4682620"/>
          </a:xfrm>
        </p:spPr>
        <p:txBody>
          <a:bodyPr>
            <a:normAutofit fontScale="90000"/>
          </a:bodyPr>
          <a:lstStyle/>
          <a:p>
            <a:r>
              <a:rPr lang="ru-RU" sz="2100" dirty="0"/>
              <a:t>Выявляется пик концентрации </a:t>
            </a:r>
            <a:r>
              <a:rPr lang="ru-RU" sz="2100" dirty="0" err="1"/>
              <a:t>лютеинизирующего</a:t>
            </a:r>
            <a:r>
              <a:rPr lang="ru-RU" sz="2100" dirty="0"/>
              <a:t> гормона  (ЛГ) в моче с целью определения времени овуляции у женщин. </a:t>
            </a:r>
            <a:br>
              <a:rPr lang="ru-RU" sz="2100" dirty="0"/>
            </a:br>
            <a:r>
              <a:rPr lang="ru-RU" sz="2100" dirty="0"/>
              <a:t>Использование теста в течение 5 дней подряд в середине цикла позволяет выявить овуляторный пик ЛГ, после которого происходит выход яйцеклетки из фолликула.</a:t>
            </a:r>
            <a:br>
              <a:rPr lang="ru-RU" sz="2100" dirty="0"/>
            </a:br>
            <a:r>
              <a:rPr lang="ru-RU" sz="2100" dirty="0"/>
              <a:t>Тест не предназначен  при приеме гормональных и противозачаточных препаратов. </a:t>
            </a:r>
          </a:p>
        </p:txBody>
      </p:sp>
    </p:spTree>
    <p:extLst>
      <p:ext uri="{BB962C8B-B14F-4D97-AF65-F5344CB8AC3E}">
        <p14:creationId xmlns:p14="http://schemas.microsoft.com/office/powerpoint/2010/main" val="40525840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3068960"/>
            <a:ext cx="7344816" cy="2664296"/>
          </a:xfrm>
        </p:spPr>
        <p:txBody>
          <a:bodyPr>
            <a:noAutofit/>
          </a:bodyPr>
          <a:lstStyle/>
          <a:p>
            <a:r>
              <a:rPr lang="ru-RU" sz="2700" dirty="0">
                <a:latin typeface="Arial" panose="020B0604020202020204" pitchFamily="34" charset="0"/>
                <a:cs typeface="Arial" panose="020B0604020202020204" pitchFamily="34" charset="0"/>
              </a:rPr>
              <a:t>Тест основан на выявлении хорионического гормона человека (</a:t>
            </a:r>
            <a:r>
              <a:rPr lang="ru-RU" sz="2700" dirty="0" err="1">
                <a:latin typeface="Arial" panose="020B0604020202020204" pitchFamily="34" charset="0"/>
                <a:cs typeface="Arial" panose="020B0604020202020204" pitchFamily="34" charset="0"/>
              </a:rPr>
              <a:t>ХГч</a:t>
            </a:r>
            <a:r>
              <a:rPr lang="ru-RU" sz="2700" dirty="0">
                <a:latin typeface="Arial" panose="020B0604020202020204" pitchFamily="34" charset="0"/>
                <a:cs typeface="Arial" panose="020B0604020202020204" pitchFamily="34" charset="0"/>
              </a:rPr>
              <a:t>) в моче.</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36274" y="620688"/>
            <a:ext cx="5911233" cy="2088232"/>
          </a:xfrm>
        </p:spPr>
      </p:pic>
    </p:spTree>
    <p:extLst>
      <p:ext uri="{BB962C8B-B14F-4D97-AF65-F5344CB8AC3E}">
        <p14:creationId xmlns:p14="http://schemas.microsoft.com/office/powerpoint/2010/main" val="41911076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8479"/>
          </a:xfrm>
        </p:spPr>
        <p:txBody>
          <a:bodyPr>
            <a:noAutofit/>
          </a:bodyPr>
          <a:lstStyle/>
          <a:p>
            <a:pPr algn="ctr"/>
            <a:r>
              <a:rPr lang="ru-RU" sz="2400" dirty="0"/>
              <a:t>Источники информации</a:t>
            </a:r>
          </a:p>
        </p:txBody>
      </p:sp>
      <p:sp>
        <p:nvSpPr>
          <p:cNvPr id="3" name="Объект 2"/>
          <p:cNvSpPr>
            <a:spLocks noGrp="1"/>
          </p:cNvSpPr>
          <p:nvPr>
            <p:ph idx="1"/>
          </p:nvPr>
        </p:nvSpPr>
        <p:spPr>
          <a:xfrm>
            <a:off x="179512" y="692696"/>
            <a:ext cx="8640960" cy="5663654"/>
          </a:xfrm>
        </p:spPr>
        <p:txBody>
          <a:bodyPr>
            <a:normAutofit fontScale="40000" lnSpcReduction="20000"/>
          </a:bodyPr>
          <a:lstStyle/>
          <a:p>
            <a:r>
              <a:rPr lang="ru-RU" sz="4800" dirty="0"/>
              <a:t>Наглядная физиология / С. </a:t>
            </a:r>
            <a:r>
              <a:rPr lang="ru-RU" sz="4800" dirty="0" err="1"/>
              <a:t>Зильбернагль</a:t>
            </a:r>
            <a:r>
              <a:rPr lang="ru-RU" sz="4800" dirty="0"/>
              <a:t>, А. </a:t>
            </a:r>
            <a:r>
              <a:rPr lang="ru-RU" sz="4800" dirty="0" err="1"/>
              <a:t>Деспопулос</a:t>
            </a:r>
            <a:r>
              <a:rPr lang="ru-RU" sz="4800" dirty="0"/>
              <a:t>; пер. с англ. – М.: БИНОМ. Лаборатория знаний, 2013. 408 с</a:t>
            </a:r>
            <a:r>
              <a:rPr lang="ru-RU" sz="4800" dirty="0" smtClean="0"/>
              <a:t>.</a:t>
            </a:r>
          </a:p>
          <a:p>
            <a:r>
              <a:rPr lang="ru-RU" sz="4800" dirty="0"/>
              <a:t>ООО «МЕД-ЭКСПРЕСС-ДИАГНОСТИКА» Диагностические экспресс-тесты. Каталог продукции. – Москва. - 12 с</a:t>
            </a:r>
            <a:r>
              <a:rPr lang="ru-RU" sz="4800" dirty="0" smtClean="0"/>
              <a:t>.</a:t>
            </a:r>
            <a:endParaRPr lang="ru-RU" sz="4800" dirty="0" smtClean="0">
              <a:hlinkClick r:id="rId2"/>
            </a:endParaRPr>
          </a:p>
          <a:p>
            <a:r>
              <a:rPr lang="ru-RU" sz="4800" dirty="0"/>
              <a:t>Иммунохроматография: экспресс-диагностика в саквояже семейного доктора. </a:t>
            </a:r>
            <a:r>
              <a:rPr lang="ru-RU" sz="4800" dirty="0" err="1"/>
              <a:t>Резникова</a:t>
            </a:r>
            <a:r>
              <a:rPr lang="ru-RU" sz="4800" dirty="0"/>
              <a:t> О.И., </a:t>
            </a:r>
            <a:r>
              <a:rPr lang="ru-RU" sz="4800" dirty="0" err="1"/>
              <a:t>Вельков</a:t>
            </a:r>
            <a:r>
              <a:rPr lang="ru-RU" sz="4800" dirty="0"/>
              <a:t> В.В. ЗАО «ДИАКОН» </a:t>
            </a:r>
            <a:r>
              <a:rPr lang="en-US" sz="4800" dirty="0" smtClean="0">
                <a:hlinkClick r:id="rId2"/>
              </a:rPr>
              <a:t>http</a:t>
            </a:r>
            <a:r>
              <a:rPr lang="en-US" sz="4800" dirty="0">
                <a:hlinkClick r:id="rId2"/>
              </a:rPr>
              <a:t>://</a:t>
            </a:r>
            <a:r>
              <a:rPr lang="en-US" sz="4800" dirty="0" smtClean="0">
                <a:hlinkClick r:id="rId2"/>
              </a:rPr>
              <a:t>asld.baikal.ru/asld/docs/Obzor/2/2.1.3.pdf</a:t>
            </a:r>
            <a:endParaRPr lang="ru-RU" sz="4800" dirty="0"/>
          </a:p>
          <a:p>
            <a:r>
              <a:rPr lang="ru-RU" sz="4800" dirty="0"/>
              <a:t>Презентация, доклад Основы </a:t>
            </a:r>
            <a:r>
              <a:rPr lang="ru-RU" sz="4800" dirty="0" err="1"/>
              <a:t>биосигнализации</a:t>
            </a:r>
            <a:r>
              <a:rPr lang="ru-RU" sz="4800" dirty="0"/>
              <a:t>: сигнальный путь </a:t>
            </a:r>
            <a:r>
              <a:rPr lang="ru-RU" sz="4800" dirty="0" err="1"/>
              <a:t>митоген</a:t>
            </a:r>
            <a:r>
              <a:rPr lang="ru-RU" sz="4800" dirty="0"/>
              <a:t>-активируемой </a:t>
            </a:r>
            <a:r>
              <a:rPr lang="ru-RU" sz="4800" dirty="0" err="1"/>
              <a:t>протеинкиназы</a:t>
            </a:r>
            <a:r>
              <a:rPr lang="ru-RU" sz="4800" dirty="0"/>
              <a:t> (MAПК). Лекция 8 </a:t>
            </a:r>
            <a:r>
              <a:rPr lang="en-US" sz="4800" dirty="0" smtClean="0">
                <a:hlinkClick r:id="rId3"/>
              </a:rPr>
              <a:t>https</a:t>
            </a:r>
            <a:r>
              <a:rPr lang="en-US" sz="4800" dirty="0">
                <a:hlinkClick r:id="rId3"/>
              </a:rPr>
              <a:t>://myslide.ru/presentation/skachat-osnovy-biosignalizacii-signalnyj-put-mitogenaktiviruemoj-proteinkinazy-MApk-lekciya-8</a:t>
            </a:r>
            <a:r>
              <a:rPr lang="ru-RU" sz="4800" dirty="0"/>
              <a:t> </a:t>
            </a:r>
            <a:endParaRPr lang="ru-RU" sz="4800" dirty="0" smtClean="0"/>
          </a:p>
          <a:p>
            <a:r>
              <a:rPr lang="ru-RU" sz="4800" dirty="0" smtClean="0"/>
              <a:t>Современные </a:t>
            </a:r>
            <a:r>
              <a:rPr lang="ru-RU" sz="4800" dirty="0"/>
              <a:t>методы гормонального анализа. Н. П. Гончаров. // Проблемы эндокринологии. № 1. 2011. </a:t>
            </a:r>
            <a:r>
              <a:rPr lang="ru-RU" sz="4800" dirty="0" err="1"/>
              <a:t>сс</a:t>
            </a:r>
            <a:r>
              <a:rPr lang="ru-RU" sz="4800" dirty="0"/>
              <a:t>. 86-92</a:t>
            </a:r>
          </a:p>
          <a:p>
            <a:pPr marL="0" indent="0">
              <a:buNone/>
            </a:pPr>
            <a:r>
              <a:rPr lang="en-US" sz="4800" dirty="0" smtClean="0">
                <a:hlinkClick r:id="rId4"/>
              </a:rPr>
              <a:t>https</a:t>
            </a:r>
            <a:r>
              <a:rPr lang="en-US" sz="4800" dirty="0">
                <a:hlinkClick r:id="rId4"/>
              </a:rPr>
              <a:t>://cyberleninka.ru/article/n/sovremennye-metody-gormonalnogo-analiza/viewer</a:t>
            </a:r>
            <a:r>
              <a:rPr lang="ru-RU" sz="4800" dirty="0"/>
              <a:t> </a:t>
            </a:r>
          </a:p>
          <a:p>
            <a:r>
              <a:rPr lang="ru-RU" sz="4800" dirty="0" smtClean="0"/>
              <a:t>Н.И</a:t>
            </a:r>
            <a:r>
              <a:rPr lang="ru-RU" sz="4800" dirty="0"/>
              <a:t>. ШУШКЕВИЧ. Биохимия гормонов. Учебное пособие по медицинской биохимии. Владимир </a:t>
            </a:r>
            <a:r>
              <a:rPr lang="ru-RU" sz="4800" dirty="0" smtClean="0"/>
              <a:t>2009 </a:t>
            </a:r>
            <a:r>
              <a:rPr lang="en-US" sz="4800" dirty="0" smtClean="0">
                <a:hlinkClick r:id="rId5"/>
              </a:rPr>
              <a:t>https</a:t>
            </a:r>
            <a:r>
              <a:rPr lang="en-US" sz="4800" dirty="0">
                <a:hlinkClick r:id="rId5"/>
              </a:rPr>
              <a:t>://docviewer.yandex.ru/view/0/?page=20</a:t>
            </a:r>
            <a:r>
              <a:rPr lang="en-US" sz="4800" dirty="0" smtClean="0">
                <a:hlinkClick r:id="rId5"/>
              </a:rPr>
              <a:t>&amp;*</a:t>
            </a:r>
            <a:r>
              <a:rPr lang="en-US" sz="4800" dirty="0" smtClean="0"/>
              <a:t>=</a:t>
            </a:r>
            <a:endParaRPr lang="ru-RU" sz="4800" dirty="0" smtClean="0"/>
          </a:p>
          <a:p>
            <a:r>
              <a:rPr lang="ru-RU" sz="4800" dirty="0" smtClean="0"/>
              <a:t> Презентация </a:t>
            </a:r>
            <a:r>
              <a:rPr lang="ru-RU" sz="4800" dirty="0"/>
              <a:t>р агглютинации и </a:t>
            </a:r>
            <a:r>
              <a:rPr lang="ru-RU" sz="4800" dirty="0" err="1"/>
              <a:t>преципации</a:t>
            </a:r>
            <a:r>
              <a:rPr lang="ru-RU" sz="4800" dirty="0"/>
              <a:t>. Схема получения </a:t>
            </a:r>
            <a:r>
              <a:rPr lang="ru-RU" sz="4800" dirty="0" err="1"/>
              <a:t>моноклональных</a:t>
            </a:r>
            <a:r>
              <a:rPr lang="ru-RU" sz="4800" dirty="0"/>
              <a:t> антител</a:t>
            </a:r>
            <a:r>
              <a:rPr lang="ru-RU" sz="4800" dirty="0" smtClean="0"/>
              <a:t>.</a:t>
            </a:r>
            <a:r>
              <a:rPr lang="en-US" sz="4800" dirty="0">
                <a:hlinkClick r:id="rId6"/>
              </a:rPr>
              <a:t> https://present5.com/prezentaciya-r-agglyutinacii-i-precipacii/</a:t>
            </a:r>
            <a:r>
              <a:rPr lang="ru-RU" sz="4800" dirty="0"/>
              <a:t> </a:t>
            </a:r>
          </a:p>
          <a:p>
            <a:r>
              <a:rPr lang="ru-RU" sz="4800" dirty="0"/>
              <a:t>Иммунохемилюминесцентный метод. Справочное пособие для врачей. Ростов-на-Дону. 2012 </a:t>
            </a:r>
            <a:r>
              <a:rPr lang="ru-RU" sz="4800" dirty="0" smtClean="0"/>
              <a:t>год </a:t>
            </a:r>
            <a:r>
              <a:rPr lang="en-US" sz="4800" dirty="0" smtClean="0">
                <a:hlinkClick r:id="rId7"/>
              </a:rPr>
              <a:t>http</a:t>
            </a:r>
            <a:r>
              <a:rPr lang="en-US" sz="4800" dirty="0">
                <a:hlinkClick r:id="rId7"/>
              </a:rPr>
              <a:t>://astromed.biz/files/original/6-I/6-Immunohemilyuminescentnyymetod.pdf</a:t>
            </a:r>
            <a:r>
              <a:rPr lang="ru-RU" sz="4800" dirty="0"/>
              <a:t> </a:t>
            </a:r>
            <a:endParaRPr lang="ru-RU" sz="4800"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37</a:t>
            </a:fld>
            <a:endParaRPr lang="ru-RU"/>
          </a:p>
        </p:txBody>
      </p:sp>
    </p:spTree>
    <p:extLst>
      <p:ext uri="{BB962C8B-B14F-4D97-AF65-F5344CB8AC3E}">
        <p14:creationId xmlns:p14="http://schemas.microsoft.com/office/powerpoint/2010/main" val="33858810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41119" y="2343555"/>
            <a:ext cx="7886700" cy="1325563"/>
          </a:xfrm>
        </p:spPr>
        <p:txBody>
          <a:bodyPr>
            <a:normAutofit fontScale="90000"/>
          </a:bodyPr>
          <a:lstStyle/>
          <a:p>
            <a:pPr algn="ctr"/>
            <a:r>
              <a:rPr lang="ru-RU" sz="6600" b="1" dirty="0">
                <a:solidFill>
                  <a:schemeClr val="accent6">
                    <a:lumMod val="75000"/>
                  </a:schemeClr>
                </a:solidFill>
              </a:rPr>
              <a:t>Спасибо за внимание!</a:t>
            </a:r>
          </a:p>
        </p:txBody>
      </p:sp>
      <p:sp>
        <p:nvSpPr>
          <p:cNvPr id="2" name="Номер слайда 1"/>
          <p:cNvSpPr>
            <a:spLocks noGrp="1"/>
          </p:cNvSpPr>
          <p:nvPr>
            <p:ph type="sldNum" sz="quarter" idx="12"/>
          </p:nvPr>
        </p:nvSpPr>
        <p:spPr/>
        <p:txBody>
          <a:bodyPr/>
          <a:lstStyle/>
          <a:p>
            <a:fld id="{725C68B6-61C2-468F-89AB-4B9F7531AA68}" type="slidenum">
              <a:rPr lang="ru-RU" smtClean="0"/>
              <a:pPr/>
              <a:t>38</a:t>
            </a:fld>
            <a:endParaRPr lang="ru-RU"/>
          </a:p>
        </p:txBody>
      </p:sp>
    </p:spTree>
    <p:extLst>
      <p:ext uri="{BB962C8B-B14F-4D97-AF65-F5344CB8AC3E}">
        <p14:creationId xmlns:p14="http://schemas.microsoft.com/office/powerpoint/2010/main" val="2780737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556989"/>
          </a:xfrm>
        </p:spPr>
        <p:txBody>
          <a:bodyPr>
            <a:normAutofit fontScale="90000"/>
          </a:bodyPr>
          <a:lstStyle/>
          <a:p>
            <a:r>
              <a:rPr lang="ru-RU" dirty="0" smtClean="0"/>
              <a:t>Введение</a:t>
            </a:r>
            <a:endParaRPr lang="ru-RU" dirty="0"/>
          </a:p>
        </p:txBody>
      </p:sp>
      <p:sp>
        <p:nvSpPr>
          <p:cNvPr id="3" name="Объект 2"/>
          <p:cNvSpPr>
            <a:spLocks noGrp="1"/>
          </p:cNvSpPr>
          <p:nvPr>
            <p:ph idx="1"/>
          </p:nvPr>
        </p:nvSpPr>
        <p:spPr>
          <a:xfrm>
            <a:off x="323528" y="831627"/>
            <a:ext cx="8496944" cy="5524723"/>
          </a:xfrm>
        </p:spPr>
        <p:txBody>
          <a:bodyPr>
            <a:normAutofit fontScale="70000" lnSpcReduction="20000"/>
          </a:bodyPr>
          <a:lstStyle/>
          <a:p>
            <a:pPr marL="0" indent="0">
              <a:buNone/>
            </a:pPr>
            <a:r>
              <a:rPr lang="ru-RU" sz="4300" b="1" dirty="0">
                <a:solidFill>
                  <a:srgbClr val="C00000"/>
                </a:solidFill>
              </a:rPr>
              <a:t>Актуальность.</a:t>
            </a:r>
            <a:r>
              <a:rPr lang="ru-RU" b="1" dirty="0"/>
              <a:t> </a:t>
            </a:r>
            <a:r>
              <a:rPr lang="ru-RU" dirty="0"/>
              <a:t>Несмотря на успехи современной медицины, на сегодняшний день проблема эндокринных заболеваний является актуальной как для большинства стран мира, так и для Российской Федерации.</a:t>
            </a:r>
          </a:p>
          <a:p>
            <a:pPr marL="0" indent="0">
              <a:buNone/>
            </a:pPr>
            <a:r>
              <a:rPr lang="ru-RU" dirty="0"/>
              <a:t>По данным Минздрава России, заболеваемость (впервые выявленная) населения России  по основным классам  болезней с 2000 по 2016 </a:t>
            </a:r>
            <a:r>
              <a:rPr lang="ru-RU" dirty="0" smtClean="0"/>
              <a:t>гг</a:t>
            </a:r>
            <a:r>
              <a:rPr lang="ru-RU" dirty="0"/>
              <a:t>., болезни  эндокринной системы , расстройства питания и нарушения обмена веществ выросли на 64% </a:t>
            </a:r>
            <a:r>
              <a:rPr lang="ru-RU" dirty="0" smtClean="0"/>
              <a:t>(с </a:t>
            </a:r>
            <a:r>
              <a:rPr lang="ru-RU" dirty="0"/>
              <a:t>1234 человек в 2000 году до 2038 человек в 2016 году на 100.000 населения). Ведущее место в структуре всех эндокринных заболеваний занимает сахарный диабет (СД), в</a:t>
            </a:r>
            <a:r>
              <a:rPr lang="ru-RU" dirty="0" smtClean="0"/>
              <a:t>торое </a:t>
            </a:r>
            <a:r>
              <a:rPr lang="ru-RU" dirty="0"/>
              <a:t>место </a:t>
            </a:r>
            <a:r>
              <a:rPr lang="ru-RU" dirty="0" smtClean="0"/>
              <a:t>принадлежит </a:t>
            </a:r>
            <a:r>
              <a:rPr lang="ru-RU" dirty="0"/>
              <a:t>различным заболеваниям щитовидной железы. </a:t>
            </a:r>
            <a:endParaRPr lang="ru-RU" dirty="0" smtClean="0"/>
          </a:p>
          <a:p>
            <a:pPr marL="0" indent="0">
              <a:buNone/>
            </a:pPr>
            <a:r>
              <a:rPr lang="ru-RU" dirty="0"/>
              <a:t>Лабораторные исследования играют основную роль в диагностике нарушений гормонального </a:t>
            </a:r>
            <a:r>
              <a:rPr lang="ru-RU" dirty="0" smtClean="0"/>
              <a:t>статуса. За последнее десятилетие в практику лабораторной медицины внедрены высокотехнологичные методы </a:t>
            </a:r>
            <a:r>
              <a:rPr lang="ru-RU" dirty="0"/>
              <a:t>исследования эндокринной </a:t>
            </a:r>
            <a:r>
              <a:rPr lang="ru-RU" dirty="0" smtClean="0"/>
              <a:t>системы, которые мы рассмотрим в данной </a:t>
            </a:r>
            <a:r>
              <a:rPr lang="ru-RU" dirty="0" err="1" smtClean="0"/>
              <a:t>презентаци</a:t>
            </a:r>
            <a:r>
              <a:rPr lang="ru-RU" dirty="0" smtClean="0"/>
              <a:t>.</a:t>
            </a:r>
          </a:p>
        </p:txBody>
      </p:sp>
      <p:sp>
        <p:nvSpPr>
          <p:cNvPr id="4" name="Номер слайда 3"/>
          <p:cNvSpPr>
            <a:spLocks noGrp="1"/>
          </p:cNvSpPr>
          <p:nvPr>
            <p:ph type="sldNum" sz="quarter" idx="12"/>
          </p:nvPr>
        </p:nvSpPr>
        <p:spPr/>
        <p:txBody>
          <a:bodyPr/>
          <a:lstStyle/>
          <a:p>
            <a:fld id="{725C68B6-61C2-468F-89AB-4B9F7531AA68}" type="slidenum">
              <a:rPr lang="ru-RU" smtClean="0"/>
              <a:pPr/>
              <a:t>4</a:t>
            </a:fld>
            <a:endParaRPr lang="ru-RU"/>
          </a:p>
        </p:txBody>
      </p:sp>
    </p:spTree>
    <p:extLst>
      <p:ext uri="{BB962C8B-B14F-4D97-AF65-F5344CB8AC3E}">
        <p14:creationId xmlns:p14="http://schemas.microsoft.com/office/powerpoint/2010/main" val="30682735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548680"/>
            <a:ext cx="8363272" cy="5217443"/>
          </a:xfrm>
        </p:spPr>
        <p:txBody>
          <a:bodyPr>
            <a:normAutofit fontScale="92500"/>
          </a:bodyPr>
          <a:lstStyle/>
          <a:p>
            <a:pPr marL="0" indent="0" algn="ctr">
              <a:buNone/>
            </a:pPr>
            <a:r>
              <a:rPr lang="ru-RU" sz="2400" dirty="0"/>
              <a:t>В соответствии с программой профессионального модуля </a:t>
            </a:r>
          </a:p>
          <a:p>
            <a:pPr marL="0" indent="0" algn="ctr">
              <a:buNone/>
            </a:pPr>
            <a:r>
              <a:rPr lang="ru-RU" sz="2400" dirty="0"/>
              <a:t>ПМ 03 Проведение биохимических лабораторных исследований,</a:t>
            </a:r>
          </a:p>
          <a:p>
            <a:pPr marL="0" indent="0" algn="ctr">
              <a:buNone/>
            </a:pPr>
            <a:r>
              <a:rPr lang="ru-RU" sz="2400" dirty="0"/>
              <a:t>лабораторный медицинский техник должен</a:t>
            </a:r>
          </a:p>
          <a:p>
            <a:pPr marL="0" indent="0">
              <a:buNone/>
            </a:pPr>
            <a:r>
              <a:rPr lang="ru-RU" sz="2400" b="1" u="sng" dirty="0"/>
              <a:t>ЗНАТЬ:</a:t>
            </a:r>
          </a:p>
          <a:p>
            <a:pPr marL="0" indent="0">
              <a:buNone/>
            </a:pPr>
            <a:r>
              <a:rPr lang="ru-RU" sz="2400" dirty="0"/>
              <a:t>-    строение и свойства гормонов</a:t>
            </a:r>
          </a:p>
          <a:p>
            <a:pPr>
              <a:buFontTx/>
              <a:buChar char="-"/>
            </a:pPr>
            <a:r>
              <a:rPr lang="ru-RU" sz="2400" dirty="0"/>
              <a:t>механизмы действия гормонов</a:t>
            </a:r>
          </a:p>
          <a:p>
            <a:pPr>
              <a:buFontTx/>
              <a:buChar char="-"/>
            </a:pPr>
            <a:r>
              <a:rPr lang="ru-RU" sz="2400" dirty="0"/>
              <a:t>нарушения обмена веществ при </a:t>
            </a:r>
            <a:r>
              <a:rPr lang="ru-RU" sz="2400" dirty="0" err="1"/>
              <a:t>гипо</a:t>
            </a:r>
            <a:r>
              <a:rPr lang="ru-RU" sz="2400" dirty="0"/>
              <a:t>- и гиперфункции эндокринных желез</a:t>
            </a:r>
          </a:p>
          <a:p>
            <a:pPr>
              <a:buFontTx/>
              <a:buChar char="-"/>
            </a:pPr>
            <a:r>
              <a:rPr lang="ru-RU" sz="2400" dirty="0"/>
              <a:t>особенности </a:t>
            </a:r>
            <a:r>
              <a:rPr lang="ru-RU" sz="2400" dirty="0" err="1"/>
              <a:t>преаналитического</a:t>
            </a:r>
            <a:r>
              <a:rPr lang="ru-RU" sz="2400" dirty="0"/>
              <a:t> этапа исследования гормонов</a:t>
            </a:r>
          </a:p>
          <a:p>
            <a:pPr>
              <a:buFontTx/>
              <a:buChar char="-"/>
            </a:pPr>
            <a:r>
              <a:rPr lang="ru-RU" sz="2400" dirty="0"/>
              <a:t>современные методы определения гормонов</a:t>
            </a:r>
          </a:p>
          <a:p>
            <a:pPr marL="0" indent="0">
              <a:buNone/>
            </a:pPr>
            <a:r>
              <a:rPr lang="ru-RU" sz="2400" b="1" u="sng" dirty="0"/>
              <a:t>УМЕТЬ </a:t>
            </a:r>
            <a:r>
              <a:rPr lang="ru-RU" sz="2400" dirty="0"/>
              <a:t>проводить определение уровня гормонов с помощью методов первого уровня сложности (экспресс-методы). </a:t>
            </a:r>
          </a:p>
          <a:p>
            <a:pPr>
              <a:buFontTx/>
              <a:buChar char="-"/>
            </a:pPr>
            <a:endParaRPr lang="ru-RU" dirty="0"/>
          </a:p>
          <a:p>
            <a:pPr>
              <a:buFontTx/>
              <a:buChar char="-"/>
            </a:pPr>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5</a:t>
            </a:fld>
            <a:endParaRPr lang="ru-RU"/>
          </a:p>
        </p:txBody>
      </p:sp>
    </p:spTree>
    <p:extLst>
      <p:ext uri="{BB962C8B-B14F-4D97-AF65-F5344CB8AC3E}">
        <p14:creationId xmlns:p14="http://schemas.microsoft.com/office/powerpoint/2010/main" val="4151773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6085" y="720840"/>
            <a:ext cx="3964387" cy="5635509"/>
          </a:xfrm>
        </p:spPr>
        <p:txBody>
          <a:bodyPr>
            <a:noAutofit/>
          </a:bodyPr>
          <a:lstStyle/>
          <a:p>
            <a:pPr algn="l">
              <a:lnSpc>
                <a:spcPts val="1600"/>
              </a:lnSpc>
            </a:pPr>
            <a:r>
              <a:rPr lang="ru-RU" sz="1400" b="1" dirty="0">
                <a:solidFill>
                  <a:srgbClr val="C00000"/>
                </a:solidFill>
                <a:latin typeface="Arial" panose="020B0604020202020204" pitchFamily="34" charset="0"/>
                <a:cs typeface="Arial" panose="020B0604020202020204" pitchFamily="34" charset="0"/>
              </a:rPr>
              <a:t>Вопрос 1.1.</a:t>
            </a:r>
            <a:br>
              <a:rPr lang="ru-RU" sz="1400" b="1" dirty="0">
                <a:solidFill>
                  <a:srgbClr val="C00000"/>
                </a:solidFill>
                <a:latin typeface="Arial" panose="020B0604020202020204" pitchFamily="34" charset="0"/>
                <a:cs typeface="Arial" panose="020B0604020202020204" pitchFamily="34" charset="0"/>
              </a:rPr>
            </a:br>
            <a:r>
              <a:rPr lang="ru-RU" sz="1400" b="1" dirty="0">
                <a:solidFill>
                  <a:srgbClr val="C00000"/>
                </a:solidFill>
                <a:latin typeface="Arial" panose="020B0604020202020204" pitchFamily="34" charset="0"/>
                <a:cs typeface="Arial" panose="020B0604020202020204" pitchFamily="34" charset="0"/>
              </a:rPr>
              <a:t>Интегративные системы организма</a:t>
            </a:r>
            <a:br>
              <a:rPr lang="ru-RU" sz="1400" b="1" dirty="0">
                <a:solidFill>
                  <a:srgbClr val="C00000"/>
                </a:solidFill>
                <a:latin typeface="Arial" panose="020B0604020202020204" pitchFamily="34" charset="0"/>
                <a:cs typeface="Arial" panose="020B0604020202020204" pitchFamily="34" charset="0"/>
              </a:rPr>
            </a:br>
            <a:r>
              <a:rPr lang="ru-RU" sz="1400" dirty="0">
                <a:latin typeface="Arial" panose="020B0604020202020204" pitchFamily="34" charset="0"/>
                <a:cs typeface="Arial" panose="020B0604020202020204" pitchFamily="34" charset="0"/>
              </a:rPr>
              <a:t>У млекопитающих за управление и интеграцию работы клеток и органов в основном отвечают </a:t>
            </a:r>
            <a:r>
              <a:rPr lang="ru-RU" sz="1400" b="1" dirty="0">
                <a:solidFill>
                  <a:srgbClr val="C00000"/>
                </a:solidFill>
                <a:latin typeface="Arial" panose="020B0604020202020204" pitchFamily="34" charset="0"/>
                <a:cs typeface="Arial" panose="020B0604020202020204" pitchFamily="34" charset="0"/>
              </a:rPr>
              <a:t>нервная</a:t>
            </a:r>
            <a:r>
              <a:rPr lang="ru-RU" sz="1400" dirty="0">
                <a:latin typeface="Arial" panose="020B0604020202020204" pitchFamily="34" charset="0"/>
                <a:cs typeface="Arial" panose="020B0604020202020204" pitchFamily="34" charset="0"/>
              </a:rPr>
              <a:t> (через нервные импульсы и нейромедиаторы) и </a:t>
            </a:r>
            <a:r>
              <a:rPr lang="ru-RU" sz="1400" b="1" dirty="0">
                <a:solidFill>
                  <a:srgbClr val="FF0000"/>
                </a:solidFill>
                <a:latin typeface="Arial" panose="020B0604020202020204" pitchFamily="34" charset="0"/>
                <a:cs typeface="Arial" panose="020B0604020202020204" pitchFamily="34" charset="0"/>
              </a:rPr>
              <a:t>эндокринная системы (через эндокринные железы и гормоны) </a:t>
            </a:r>
            <a:r>
              <a:rPr lang="ru-RU" sz="1400" dirty="0">
                <a:latin typeface="Arial" panose="020B0604020202020204" pitchFamily="34" charset="0"/>
                <a:cs typeface="Arial" panose="020B0604020202020204" pitchFamily="34" charset="0"/>
              </a:rPr>
              <a:t>, а </a:t>
            </a:r>
            <a:r>
              <a:rPr lang="ru-RU" sz="1400" b="1" dirty="0">
                <a:solidFill>
                  <a:srgbClr val="C00000"/>
                </a:solidFill>
                <a:latin typeface="Arial" panose="020B0604020202020204" pitchFamily="34" charset="0"/>
                <a:cs typeface="Arial" panose="020B0604020202020204" pitchFamily="34" charset="0"/>
              </a:rPr>
              <a:t>иммунная система </a:t>
            </a:r>
            <a:r>
              <a:rPr lang="ru-RU" sz="1400" dirty="0">
                <a:latin typeface="Arial" panose="020B0604020202020204" pitchFamily="34" charset="0"/>
                <a:cs typeface="Arial" panose="020B0604020202020204" pitchFamily="34" charset="0"/>
              </a:rPr>
              <a:t>служит </a:t>
            </a:r>
            <a:r>
              <a:rPr lang="ru-RU" sz="1400" dirty="0" err="1">
                <a:latin typeface="Arial" panose="020B0604020202020204" pitchFamily="34" charset="0"/>
                <a:cs typeface="Arial" panose="020B0604020202020204" pitchFamily="34" charset="0"/>
              </a:rPr>
              <a:t>информа-ционной</a:t>
            </a:r>
            <a:r>
              <a:rPr lang="ru-RU" sz="1400" dirty="0">
                <a:latin typeface="Arial" panose="020B0604020202020204" pitchFamily="34" charset="0"/>
                <a:cs typeface="Arial" panose="020B0604020202020204" pitchFamily="34" charset="0"/>
              </a:rPr>
              <a:t> системой защиты через специфические белки (цитокины, антитела). Эти системы взаимодействуют посредством электрических и/или химических сигналов (рисунок слева).</a:t>
            </a:r>
            <a:br>
              <a:rPr lang="ru-RU" sz="1400" dirty="0">
                <a:latin typeface="Arial" panose="020B0604020202020204" pitchFamily="34" charset="0"/>
                <a:cs typeface="Arial" panose="020B0604020202020204" pitchFamily="34" charset="0"/>
              </a:rPr>
            </a:br>
            <a:r>
              <a:rPr lang="ru-RU" sz="1400" dirty="0">
                <a:latin typeface="Arial" panose="020B0604020202020204" pitchFamily="34" charset="0"/>
                <a:cs typeface="Arial" panose="020B0604020202020204" pitchFamily="34" charset="0"/>
              </a:rPr>
              <a:t>Секреция гормонов запускается нервными импульсами из ЦНС. Нейрогуморальным центром является </a:t>
            </a:r>
            <a:r>
              <a:rPr lang="ru-RU" sz="1400" i="1" dirty="0">
                <a:solidFill>
                  <a:srgbClr val="FF0000"/>
                </a:solidFill>
                <a:latin typeface="Arial" panose="020B0604020202020204" pitchFamily="34" charset="0"/>
                <a:cs typeface="Arial" panose="020B0604020202020204" pitchFamily="34" charset="0"/>
              </a:rPr>
              <a:t>гипоталамус</a:t>
            </a:r>
            <a:r>
              <a:rPr lang="ru-RU" sz="1400" i="1" dirty="0">
                <a:latin typeface="Arial" panose="020B0604020202020204" pitchFamily="34" charset="0"/>
                <a:cs typeface="Arial" panose="020B0604020202020204" pitchFamily="34" charset="0"/>
              </a:rPr>
              <a:t>. </a:t>
            </a:r>
            <a:r>
              <a:rPr lang="ru-RU" sz="1400" dirty="0">
                <a:latin typeface="Arial" panose="020B0604020202020204" pitchFamily="34" charset="0"/>
                <a:cs typeface="Arial" panose="020B0604020202020204" pitchFamily="34" charset="0"/>
              </a:rPr>
              <a:t>Нейроны гипоталамуса тянутся в заднюю долю гипофиза (</a:t>
            </a:r>
            <a:r>
              <a:rPr lang="ru-RU" sz="1400" dirty="0" err="1">
                <a:latin typeface="Arial" panose="020B0604020202020204" pitchFamily="34" charset="0"/>
                <a:cs typeface="Arial" panose="020B0604020202020204" pitchFamily="34" charset="0"/>
              </a:rPr>
              <a:t>нейрогипофиз</a:t>
            </a:r>
            <a:r>
              <a:rPr lang="ru-RU" sz="1400" dirty="0">
                <a:latin typeface="Arial" panose="020B0604020202020204" pitchFamily="34" charset="0"/>
                <a:cs typeface="Arial" panose="020B0604020202020204" pitchFamily="34" charset="0"/>
              </a:rPr>
              <a:t>). Гормоны секретируются или самим гипоталамусом, или задней долей гипофиза. Гормоны гипоталамуса также контролируют высвобождение гормонов </a:t>
            </a:r>
            <a:r>
              <a:rPr lang="ru-RU" sz="1400" i="1" dirty="0">
                <a:latin typeface="Arial" panose="020B0604020202020204" pitchFamily="34" charset="0"/>
                <a:cs typeface="Arial" panose="020B0604020202020204" pitchFamily="34" charset="0"/>
              </a:rPr>
              <a:t>из передней доли гипофиза (</a:t>
            </a:r>
            <a:r>
              <a:rPr lang="ru-RU" sz="1400" i="1" dirty="0" err="1">
                <a:latin typeface="Arial" panose="020B0604020202020204" pitchFamily="34" charset="0"/>
                <a:cs typeface="Arial" panose="020B0604020202020204" pitchFamily="34" charset="0"/>
              </a:rPr>
              <a:t>аденогипофиза</a:t>
            </a:r>
            <a:r>
              <a:rPr lang="ru-RU" sz="1400" i="1" dirty="0">
                <a:latin typeface="Arial" panose="020B0604020202020204" pitchFamily="34" charset="0"/>
                <a:cs typeface="Arial" panose="020B0604020202020204" pitchFamily="34" charset="0"/>
              </a:rPr>
              <a:t>). </a:t>
            </a:r>
            <a:r>
              <a:rPr lang="ru-RU" sz="1400" i="1" dirty="0" err="1">
                <a:latin typeface="Arial" panose="020B0604020202020204" pitchFamily="34" charset="0"/>
                <a:cs typeface="Arial" panose="020B0604020202020204" pitchFamily="34" charset="0"/>
              </a:rPr>
              <a:t>Тропные</a:t>
            </a:r>
            <a:r>
              <a:rPr lang="ru-RU" sz="1400" i="1" dirty="0">
                <a:latin typeface="Arial" panose="020B0604020202020204" pitchFamily="34" charset="0"/>
                <a:cs typeface="Arial" panose="020B0604020202020204" pitchFamily="34" charset="0"/>
              </a:rPr>
              <a:t> гормоны </a:t>
            </a:r>
            <a:r>
              <a:rPr lang="ru-RU" sz="1400" dirty="0">
                <a:latin typeface="Arial" panose="020B0604020202020204" pitchFamily="34" charset="0"/>
                <a:cs typeface="Arial" panose="020B0604020202020204" pitchFamily="34" charset="0"/>
              </a:rPr>
              <a:t>передней доли гипофиза контролируют периферические эндокринные железы, которые высвобождают конечный гормон</a:t>
            </a:r>
            <a:r>
              <a:rPr lang="ru-RU" sz="1600" dirty="0">
                <a:latin typeface="Arial" panose="020B0604020202020204" pitchFamily="34" charset="0"/>
                <a:cs typeface="Arial" panose="020B0604020202020204" pitchFamily="34" charset="0"/>
              </a:rPr>
              <a:t>.</a:t>
            </a:r>
          </a:p>
        </p:txBody>
      </p:sp>
      <p:pic>
        <p:nvPicPr>
          <p:cNvPr id="4" name="Объект 3"/>
          <p:cNvPicPr>
            <a:picLocks noGrp="1" noChangeAspect="1"/>
          </p:cNvPicPr>
          <p:nvPr>
            <p:ph idx="1"/>
          </p:nvPr>
        </p:nvPicPr>
        <p:blipFill>
          <a:blip r:embed="rId2"/>
          <a:stretch>
            <a:fillRect/>
          </a:stretch>
        </p:blipFill>
        <p:spPr>
          <a:xfrm>
            <a:off x="524720" y="647711"/>
            <a:ext cx="3652901" cy="5517593"/>
          </a:xfrm>
          <a:prstGeom prst="rect">
            <a:avLst/>
          </a:prstGeom>
        </p:spPr>
      </p:pic>
      <p:sp>
        <p:nvSpPr>
          <p:cNvPr id="5" name="Номер слайда 4"/>
          <p:cNvSpPr>
            <a:spLocks noGrp="1"/>
          </p:cNvSpPr>
          <p:nvPr>
            <p:ph type="sldNum" sz="quarter" idx="12"/>
          </p:nvPr>
        </p:nvSpPr>
        <p:spPr/>
        <p:txBody>
          <a:bodyPr/>
          <a:lstStyle/>
          <a:p>
            <a:fld id="{725C68B6-61C2-468F-89AB-4B9F7531AA68}" type="slidenum">
              <a:rPr lang="ru-RU" smtClean="0"/>
              <a:pPr/>
              <a:t>6</a:t>
            </a:fld>
            <a:endParaRPr lang="ru-RU" dirty="0"/>
          </a:p>
        </p:txBody>
      </p:sp>
      <p:sp>
        <p:nvSpPr>
          <p:cNvPr id="3" name="Прямоугольник 2"/>
          <p:cNvSpPr/>
          <p:nvPr/>
        </p:nvSpPr>
        <p:spPr>
          <a:xfrm>
            <a:off x="4856085" y="124491"/>
            <a:ext cx="3964387" cy="5232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 Теоретическая часть</a:t>
            </a:r>
          </a:p>
        </p:txBody>
      </p:sp>
      <p:sp>
        <p:nvSpPr>
          <p:cNvPr id="8" name="TextBox 7"/>
          <p:cNvSpPr txBox="1"/>
          <p:nvPr/>
        </p:nvSpPr>
        <p:spPr>
          <a:xfrm>
            <a:off x="251521" y="124491"/>
            <a:ext cx="4248471" cy="523220"/>
          </a:xfrm>
          <a:prstGeom prst="rect">
            <a:avLst/>
          </a:prstGeom>
          <a:noFill/>
          <a:ln w="22225">
            <a:solidFill>
              <a:schemeClr val="tx2">
                <a:lumMod val="60000"/>
                <a:lumOff val="40000"/>
              </a:schemeClr>
            </a:solidFill>
          </a:ln>
        </p:spPr>
        <p:txBody>
          <a:bodyPr wrap="square" rtlCol="0">
            <a:spAutoFit/>
          </a:bodyPr>
          <a:lstStyle/>
          <a:p>
            <a:pPr algn="ctr"/>
            <a:r>
              <a:rPr lang="ru-RU" sz="1400" b="1" dirty="0" smtClean="0"/>
              <a:t>Регуляция функций вегетативной нервной системы (общие сведения)</a:t>
            </a:r>
            <a:endParaRPr lang="ru-RU" sz="1400" b="1" dirty="0"/>
          </a:p>
        </p:txBody>
      </p:sp>
      <p:sp>
        <p:nvSpPr>
          <p:cNvPr id="9" name="TextBox 8"/>
          <p:cNvSpPr txBox="1"/>
          <p:nvPr/>
        </p:nvSpPr>
        <p:spPr>
          <a:xfrm>
            <a:off x="251521" y="6165304"/>
            <a:ext cx="4320479" cy="600164"/>
          </a:xfrm>
          <a:prstGeom prst="rect">
            <a:avLst/>
          </a:prstGeom>
          <a:noFill/>
        </p:spPr>
        <p:txBody>
          <a:bodyPr wrap="square" rtlCol="0">
            <a:spAutoFit/>
          </a:bodyPr>
          <a:lstStyle/>
          <a:p>
            <a:r>
              <a:rPr lang="ru-RU" sz="1100" dirty="0" smtClean="0"/>
              <a:t>Цитируется по:  Наглядная физиология / С. </a:t>
            </a:r>
            <a:r>
              <a:rPr lang="ru-RU" sz="1100" dirty="0" err="1" smtClean="0"/>
              <a:t>Зильбернагль</a:t>
            </a:r>
            <a:r>
              <a:rPr lang="ru-RU" sz="1100" dirty="0" smtClean="0"/>
              <a:t>, </a:t>
            </a:r>
          </a:p>
          <a:p>
            <a:r>
              <a:rPr lang="ru-RU" sz="1100" dirty="0" smtClean="0"/>
              <a:t>А. </a:t>
            </a:r>
            <a:r>
              <a:rPr lang="ru-RU" sz="1100" dirty="0" err="1" smtClean="0"/>
              <a:t>Деспопулос</a:t>
            </a:r>
            <a:r>
              <a:rPr lang="ru-RU" sz="1100" dirty="0" smtClean="0"/>
              <a:t>; пер. с англ. – М.: БИНОМ. Лаборатория знаний, 2013. - 408 с.</a:t>
            </a:r>
            <a:endParaRPr lang="ru-RU" sz="1100" dirty="0"/>
          </a:p>
        </p:txBody>
      </p:sp>
    </p:spTree>
    <p:extLst>
      <p:ext uri="{BB962C8B-B14F-4D97-AF65-F5344CB8AC3E}">
        <p14:creationId xmlns:p14="http://schemas.microsoft.com/office/powerpoint/2010/main" val="40205550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Autofit/>
          </a:bodyPr>
          <a:lstStyle/>
          <a:p>
            <a:r>
              <a:rPr lang="ru-RU" sz="2800" b="1" dirty="0">
                <a:solidFill>
                  <a:srgbClr val="C00000"/>
                </a:solidFill>
              </a:rPr>
              <a:t>Вопрос 1.2</a:t>
            </a:r>
            <a:r>
              <a:rPr lang="ru-RU" sz="2800" b="1" dirty="0" smtClean="0">
                <a:solidFill>
                  <a:srgbClr val="C00000"/>
                </a:solidFill>
              </a:rPr>
              <a:t>. Общая </a:t>
            </a:r>
            <a:r>
              <a:rPr lang="ru-RU" sz="2800" b="1" dirty="0">
                <a:solidFill>
                  <a:srgbClr val="C00000"/>
                </a:solidFill>
              </a:rPr>
              <a:t>характеристика гормонов.</a:t>
            </a:r>
          </a:p>
        </p:txBody>
      </p:sp>
      <p:sp>
        <p:nvSpPr>
          <p:cNvPr id="3" name="Объект 2"/>
          <p:cNvSpPr>
            <a:spLocks noGrp="1"/>
          </p:cNvSpPr>
          <p:nvPr>
            <p:ph idx="1"/>
          </p:nvPr>
        </p:nvSpPr>
        <p:spPr>
          <a:xfrm>
            <a:off x="251520" y="908719"/>
            <a:ext cx="8568952" cy="5544617"/>
          </a:xfrm>
        </p:spPr>
        <p:txBody>
          <a:bodyPr>
            <a:noAutofit/>
          </a:bodyPr>
          <a:lstStyle/>
          <a:p>
            <a:pPr marL="0" indent="0">
              <a:spcBef>
                <a:spcPts val="0"/>
              </a:spcBef>
              <a:buNone/>
            </a:pPr>
            <a:r>
              <a:rPr lang="ru-RU" sz="1600" b="1" dirty="0">
                <a:latin typeface="Arial" panose="020B0604020202020204" pitchFamily="34" charset="0"/>
                <a:cs typeface="Arial" panose="020B0604020202020204" pitchFamily="34" charset="0"/>
              </a:rPr>
              <a:t>Гормон</a:t>
            </a:r>
            <a:r>
              <a:rPr lang="ru-RU" sz="1600" dirty="0">
                <a:latin typeface="Arial" panose="020B0604020202020204" pitchFamily="34" charset="0"/>
                <a:cs typeface="Arial" panose="020B0604020202020204" pitchFamily="34" charset="0"/>
              </a:rPr>
              <a:t> – биологически-активное вещество, которое участвует в регуляции обмена веществ и развитии организма.</a:t>
            </a:r>
          </a:p>
          <a:p>
            <a:pPr marL="0" indent="0">
              <a:spcBef>
                <a:spcPts val="0"/>
              </a:spcBef>
              <a:buNone/>
            </a:pPr>
            <a:r>
              <a:rPr lang="ru-RU" sz="1600" dirty="0">
                <a:latin typeface="Arial" panose="020B0604020202020204" pitchFamily="34" charset="0"/>
                <a:cs typeface="Arial" panose="020B0604020202020204" pitchFamily="34" charset="0"/>
              </a:rPr>
              <a:t>«</a:t>
            </a:r>
            <a:r>
              <a:rPr lang="en-US" sz="1600" dirty="0" err="1">
                <a:latin typeface="Arial" panose="020B0604020202020204" pitchFamily="34" charset="0"/>
                <a:cs typeface="Arial" panose="020B0604020202020204" pitchFamily="34" charset="0"/>
              </a:rPr>
              <a:t>Horm</a:t>
            </a:r>
            <a:r>
              <a:rPr lang="ru-RU" sz="1600" dirty="0">
                <a:latin typeface="Arial" panose="020B0604020202020204" pitchFamily="34" charset="0"/>
                <a:cs typeface="Arial" panose="020B0604020202020204" pitchFamily="34" charset="0"/>
              </a:rPr>
              <a:t>а</a:t>
            </a:r>
            <a:r>
              <a:rPr lang="en-US" sz="1600" dirty="0">
                <a:latin typeface="Arial" panose="020B0604020202020204" pitchFamily="34" charset="0"/>
                <a:cs typeface="Arial" panose="020B0604020202020204" pitchFamily="34" charset="0"/>
              </a:rPr>
              <a:t>o</a:t>
            </a:r>
            <a:r>
              <a:rPr lang="ru-RU" sz="1600" dirty="0">
                <a:latin typeface="Arial" panose="020B0604020202020204" pitchFamily="34" charset="0"/>
                <a:cs typeface="Arial" panose="020B0604020202020204" pitchFamily="34" charset="0"/>
              </a:rPr>
              <a:t>» (греч.)– «возбуждаю», «побуждаю».</a:t>
            </a:r>
          </a:p>
          <a:p>
            <a:pPr marL="0" indent="0">
              <a:spcBef>
                <a:spcPts val="0"/>
              </a:spcBef>
              <a:buNone/>
            </a:pPr>
            <a:r>
              <a:rPr lang="ru-RU" sz="1600" b="1" dirty="0">
                <a:latin typeface="Arial" panose="020B0604020202020204" pitchFamily="34" charset="0"/>
                <a:cs typeface="Arial" panose="020B0604020202020204" pitchFamily="34" charset="0"/>
              </a:rPr>
              <a:t>Эндокринные гормоны, </a:t>
            </a:r>
            <a:r>
              <a:rPr lang="ru-RU" sz="1600" dirty="0">
                <a:latin typeface="Arial" panose="020B0604020202020204" pitchFamily="34" charset="0"/>
                <a:cs typeface="Arial" panose="020B0604020202020204" pitchFamily="34" charset="0"/>
              </a:rPr>
              <a:t>т.е. гормоны, переносимые по крови, образуются в эндокринных железах: гипоталамусе, щитовидной железе, околощитовидной железе, коре и мозговом веществе надпочечников, островковых клетках поджелудочной железы, яичниках и семенниках. Они также синтезируются в диффузно разбросанных эндокринных клетках ЦНС, в С-клетках щитовидной железы, а также в тимусе, предсердиях, почках, печени, ЖКТ и т. д. </a:t>
            </a:r>
          </a:p>
          <a:p>
            <a:pPr marL="0" indent="0">
              <a:spcBef>
                <a:spcPts val="0"/>
              </a:spcBef>
              <a:buNone/>
            </a:pPr>
            <a:r>
              <a:rPr lang="ru-RU" sz="1600" b="1" dirty="0" err="1">
                <a:latin typeface="Arial" panose="020B0604020202020204" pitchFamily="34" charset="0"/>
                <a:cs typeface="Arial" panose="020B0604020202020204" pitchFamily="34" charset="0"/>
              </a:rPr>
              <a:t>Паракринные</a:t>
            </a:r>
            <a:r>
              <a:rPr lang="ru-RU" sz="1600" b="1" dirty="0">
                <a:latin typeface="Arial" panose="020B0604020202020204" pitchFamily="34" charset="0"/>
                <a:cs typeface="Arial" panose="020B0604020202020204" pitchFamily="34" charset="0"/>
              </a:rPr>
              <a:t> и </a:t>
            </a:r>
            <a:r>
              <a:rPr lang="ru-RU" sz="1600" b="1" dirty="0" err="1">
                <a:latin typeface="Arial" panose="020B0604020202020204" pitchFamily="34" charset="0"/>
                <a:cs typeface="Arial" panose="020B0604020202020204" pitchFamily="34" charset="0"/>
              </a:rPr>
              <a:t>аутокринные</a:t>
            </a:r>
            <a:r>
              <a:rPr lang="ru-RU" sz="1600" b="1" dirty="0">
                <a:latin typeface="Arial" panose="020B0604020202020204" pitchFamily="34" charset="0"/>
                <a:cs typeface="Arial" panose="020B0604020202020204" pitchFamily="34" charset="0"/>
              </a:rPr>
              <a:t> гормоны, </a:t>
            </a:r>
            <a:r>
              <a:rPr lang="ru-RU" sz="1600" dirty="0">
                <a:latin typeface="Arial" panose="020B0604020202020204" pitchFamily="34" charset="0"/>
                <a:cs typeface="Arial" panose="020B0604020202020204" pitchFamily="34" charset="0"/>
              </a:rPr>
              <a:t>т. е. воздействующие только на близлежащие клетки или ту же клетку, секретируются клетками, распределенными по всему организму (простагландины, гормоны ЖКТ, </a:t>
            </a:r>
            <a:r>
              <a:rPr lang="ru-RU" sz="1600" dirty="0" smtClean="0">
                <a:latin typeface="Arial" panose="020B0604020202020204" pitchFamily="34" charset="0"/>
                <a:cs typeface="Arial" panose="020B0604020202020204" pitchFamily="34" charset="0"/>
              </a:rPr>
              <a:t>гистамин </a:t>
            </a:r>
            <a:r>
              <a:rPr lang="ru-RU" sz="1600" dirty="0">
                <a:latin typeface="Arial" panose="020B0604020202020204" pitchFamily="34" charset="0"/>
                <a:cs typeface="Arial" panose="020B0604020202020204" pitchFamily="34" charset="0"/>
              </a:rPr>
              <a:t>и др.).</a:t>
            </a:r>
          </a:p>
          <a:p>
            <a:pPr marL="0" indent="0">
              <a:spcBef>
                <a:spcPts val="0"/>
              </a:spcBef>
              <a:buNone/>
            </a:pPr>
            <a:r>
              <a:rPr lang="ru-RU" sz="1600" b="1" dirty="0">
                <a:solidFill>
                  <a:srgbClr val="FF0000"/>
                </a:solidFill>
                <a:latin typeface="Arial" panose="020B0604020202020204" pitchFamily="34" charset="0"/>
                <a:cs typeface="Arial" panose="020B0604020202020204" pitchFamily="34" charset="0"/>
              </a:rPr>
              <a:t>Особенности действия эндокринных гормонов:</a:t>
            </a:r>
          </a:p>
          <a:p>
            <a:pPr marL="514350" indent="-514350">
              <a:spcBef>
                <a:spcPts val="0"/>
              </a:spcBef>
              <a:buAutoNum type="arabicPeriod"/>
            </a:pPr>
            <a:r>
              <a:rPr lang="ru-RU" sz="1600" dirty="0" err="1">
                <a:solidFill>
                  <a:srgbClr val="FF0000"/>
                </a:solidFill>
                <a:latin typeface="Arial" panose="020B0604020202020204" pitchFamily="34" charset="0"/>
                <a:cs typeface="Arial" panose="020B0604020202020204" pitchFamily="34" charset="0"/>
              </a:rPr>
              <a:t>Дистантность</a:t>
            </a:r>
            <a:r>
              <a:rPr lang="ru-RU" sz="1600" dirty="0">
                <a:latin typeface="Arial" panose="020B0604020202020204" pitchFamily="34" charset="0"/>
                <a:cs typeface="Arial" panose="020B0604020202020204" pitchFamily="34" charset="0"/>
              </a:rPr>
              <a:t> - синтезируются в эндокринных железах, с током крови переносятся к органам/тканям-мишеням.</a:t>
            </a:r>
          </a:p>
          <a:p>
            <a:pPr marL="514350" indent="-514350">
              <a:spcBef>
                <a:spcPts val="0"/>
              </a:spcBef>
              <a:buAutoNum type="arabicPeriod"/>
            </a:pPr>
            <a:r>
              <a:rPr lang="ru-RU" sz="1600" dirty="0">
                <a:solidFill>
                  <a:srgbClr val="FF0000"/>
                </a:solidFill>
                <a:latin typeface="Arial" panose="020B0604020202020204" pitchFamily="34" charset="0"/>
                <a:cs typeface="Arial" panose="020B0604020202020204" pitchFamily="34" charset="0"/>
              </a:rPr>
              <a:t>Высокая биологическая активность </a:t>
            </a:r>
            <a:r>
              <a:rPr lang="ru-RU" sz="1600" dirty="0">
                <a:latin typeface="Arial" panose="020B0604020202020204" pitchFamily="34" charset="0"/>
                <a:cs typeface="Arial" panose="020B0604020202020204" pitchFamily="34" charset="0"/>
              </a:rPr>
              <a:t>- действуют в очень малых концентрациях (до 10¯¹² моль/л).</a:t>
            </a:r>
          </a:p>
          <a:p>
            <a:pPr marL="514350" indent="-514350">
              <a:spcBef>
                <a:spcPts val="0"/>
              </a:spcBef>
              <a:buAutoNum type="arabicPeriod"/>
            </a:pPr>
            <a:r>
              <a:rPr lang="ru-RU" sz="1600" dirty="0">
                <a:solidFill>
                  <a:srgbClr val="FF0000"/>
                </a:solidFill>
                <a:latin typeface="Arial" panose="020B0604020202020204" pitchFamily="34" charset="0"/>
                <a:cs typeface="Arial" panose="020B0604020202020204" pitchFamily="34" charset="0"/>
              </a:rPr>
              <a:t>Специфичность</a:t>
            </a:r>
            <a:r>
              <a:rPr lang="ru-RU" sz="1600" dirty="0">
                <a:latin typeface="Arial" panose="020B0604020202020204" pitchFamily="34" charset="0"/>
                <a:cs typeface="Arial" panose="020B0604020202020204" pitchFamily="34" charset="0"/>
              </a:rPr>
              <a:t> - действуют на клетки мишени, которые содержат специфические рецепторы.</a:t>
            </a:r>
          </a:p>
          <a:p>
            <a:pPr marL="514350" indent="-514350">
              <a:spcBef>
                <a:spcPts val="0"/>
              </a:spcBef>
              <a:buAutoNum type="arabicPeriod"/>
            </a:pPr>
            <a:r>
              <a:rPr lang="ru-RU" sz="1600" dirty="0">
                <a:solidFill>
                  <a:srgbClr val="FF0000"/>
                </a:solidFill>
                <a:latin typeface="Arial" panose="020B0604020202020204" pitchFamily="34" charset="0"/>
                <a:cs typeface="Arial" panose="020B0604020202020204" pitchFamily="34" charset="0"/>
              </a:rPr>
              <a:t>Низкий период полураспада </a:t>
            </a:r>
            <a:r>
              <a:rPr lang="ru-RU" sz="1600" dirty="0">
                <a:latin typeface="Arial" panose="020B0604020202020204" pitchFamily="34" charset="0"/>
                <a:cs typeface="Arial" panose="020B0604020202020204" pitchFamily="34" charset="0"/>
              </a:rPr>
              <a:t>– менее 1 часа.</a:t>
            </a:r>
          </a:p>
        </p:txBody>
      </p:sp>
      <p:sp>
        <p:nvSpPr>
          <p:cNvPr id="4" name="Номер слайда 3"/>
          <p:cNvSpPr>
            <a:spLocks noGrp="1"/>
          </p:cNvSpPr>
          <p:nvPr>
            <p:ph type="sldNum" sz="quarter" idx="12"/>
          </p:nvPr>
        </p:nvSpPr>
        <p:spPr/>
        <p:txBody>
          <a:bodyPr/>
          <a:lstStyle/>
          <a:p>
            <a:fld id="{725C68B6-61C2-468F-89AB-4B9F7531AA68}" type="slidenum">
              <a:rPr lang="ru-RU" smtClean="0"/>
              <a:pPr/>
              <a:t>7</a:t>
            </a:fld>
            <a:endParaRPr lang="ru-RU"/>
          </a:p>
        </p:txBody>
      </p:sp>
    </p:spTree>
    <p:extLst>
      <p:ext uri="{BB962C8B-B14F-4D97-AF65-F5344CB8AC3E}">
        <p14:creationId xmlns:p14="http://schemas.microsoft.com/office/powerpoint/2010/main" val="2457190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435280" cy="648072"/>
          </a:xfrm>
        </p:spPr>
        <p:txBody>
          <a:bodyPr>
            <a:noAutofit/>
          </a:bodyPr>
          <a:lstStyle/>
          <a:p>
            <a:r>
              <a:rPr lang="ru-RU" sz="2800" b="1" dirty="0">
                <a:solidFill>
                  <a:srgbClr val="C00000"/>
                </a:solidFill>
              </a:rPr>
              <a:t>Вопрос 1.3. Классификация гормонов </a:t>
            </a:r>
            <a:br>
              <a:rPr lang="ru-RU" sz="2800" b="1" dirty="0">
                <a:solidFill>
                  <a:srgbClr val="C00000"/>
                </a:solidFill>
              </a:rPr>
            </a:br>
            <a:r>
              <a:rPr lang="ru-RU" sz="2800" b="1" dirty="0">
                <a:solidFill>
                  <a:srgbClr val="C00000"/>
                </a:solidFill>
              </a:rPr>
              <a:t>по химическому строению</a:t>
            </a:r>
          </a:p>
        </p:txBody>
      </p:sp>
      <p:sp>
        <p:nvSpPr>
          <p:cNvPr id="3" name="Объект 2"/>
          <p:cNvSpPr>
            <a:spLocks noGrp="1"/>
          </p:cNvSpPr>
          <p:nvPr>
            <p:ph idx="1"/>
          </p:nvPr>
        </p:nvSpPr>
        <p:spPr>
          <a:xfrm>
            <a:off x="251520" y="1052736"/>
            <a:ext cx="8640960" cy="5303614"/>
          </a:xfrm>
        </p:spPr>
        <p:txBody>
          <a:bodyPr>
            <a:normAutofit fontScale="77500" lnSpcReduction="20000"/>
          </a:bodyPr>
          <a:lstStyle/>
          <a:p>
            <a:pPr marL="514350" indent="-514350">
              <a:buAutoNum type="arabicPeriod"/>
            </a:pPr>
            <a:r>
              <a:rPr lang="ru-RU" dirty="0"/>
              <a:t>Пептидные гормоны имеют гидрофильную природу (гормоны гипофиза, гипоталамуса, тимуса, поджелудочной железы, паращитовидной железы).</a:t>
            </a:r>
          </a:p>
          <a:p>
            <a:pPr marL="514350" indent="-514350">
              <a:buAutoNum type="arabicPeriod"/>
            </a:pPr>
            <a:r>
              <a:rPr lang="ru-RU" dirty="0"/>
              <a:t>Гормоны – производные аминокислот (из тирозина образуются: катехоламины, </a:t>
            </a:r>
            <a:r>
              <a:rPr lang="ru-RU" dirty="0" err="1"/>
              <a:t>тиреоидные</a:t>
            </a:r>
            <a:r>
              <a:rPr lang="ru-RU" dirty="0"/>
              <a:t> гормоны; из триптофана синтезируется мелатонин). Катехоламины – гидрофильные, а Т3 и Т4 – гидрофобные соединения.</a:t>
            </a:r>
          </a:p>
          <a:p>
            <a:pPr marL="514350" indent="-514350">
              <a:buAutoNum type="arabicPeriod"/>
            </a:pPr>
            <a:r>
              <a:rPr lang="ru-RU" dirty="0"/>
              <a:t>Стероидные гормоны – соединения </a:t>
            </a:r>
            <a:r>
              <a:rPr lang="ru-RU" dirty="0" err="1"/>
              <a:t>липофильной</a:t>
            </a:r>
            <a:r>
              <a:rPr lang="ru-RU" dirty="0"/>
              <a:t> природы, синтезируются из холестерина (гормоны коры надпочечников, половые гормоны, </a:t>
            </a:r>
            <a:r>
              <a:rPr lang="ru-RU" dirty="0" err="1"/>
              <a:t>кальцитриол</a:t>
            </a:r>
            <a:r>
              <a:rPr lang="ru-RU" dirty="0"/>
              <a:t>).</a:t>
            </a:r>
          </a:p>
          <a:p>
            <a:pPr marL="514350" indent="-514350">
              <a:buAutoNum type="arabicPeriod"/>
            </a:pPr>
            <a:r>
              <a:rPr lang="ru-RU" dirty="0"/>
              <a:t>Гормоны – производные жирных кислот (простагландины).</a:t>
            </a:r>
          </a:p>
          <a:p>
            <a:pPr marL="0" indent="0">
              <a:buNone/>
            </a:pPr>
            <a:endParaRPr lang="ru-RU" dirty="0"/>
          </a:p>
          <a:p>
            <a:pPr marL="0" indent="0" algn="ctr">
              <a:buNone/>
            </a:pPr>
            <a:r>
              <a:rPr lang="ru-RU" dirty="0" err="1"/>
              <a:t>Липофильные</a:t>
            </a:r>
            <a:r>
              <a:rPr lang="ru-RU" dirty="0"/>
              <a:t> гормоны транспортируются кровью в комплексе с белками плазмы крови. </a:t>
            </a:r>
          </a:p>
          <a:p>
            <a:pPr marL="0" indent="0" algn="ctr">
              <a:buNone/>
            </a:pPr>
            <a:endParaRPr lang="ru-RU" dirty="0"/>
          </a:p>
          <a:p>
            <a:pPr marL="514350" indent="-514350">
              <a:buAutoNum type="arabicPeriod"/>
            </a:pPr>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8</a:t>
            </a:fld>
            <a:endParaRPr lang="ru-RU"/>
          </a:p>
        </p:txBody>
      </p:sp>
    </p:spTree>
    <p:extLst>
      <p:ext uri="{BB962C8B-B14F-4D97-AF65-F5344CB8AC3E}">
        <p14:creationId xmlns:p14="http://schemas.microsoft.com/office/powerpoint/2010/main" val="2187713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725C68B6-61C2-468F-89AB-4B9F7531AA68}" type="slidenum">
              <a:rPr lang="ru-RU" smtClean="0"/>
              <a:pPr/>
              <a:t>9</a:t>
            </a:fld>
            <a:endParaRPr lang="ru-RU"/>
          </a:p>
        </p:txBody>
      </p:sp>
      <p:graphicFrame>
        <p:nvGraphicFramePr>
          <p:cNvPr id="7" name="Таблица 6"/>
          <p:cNvGraphicFramePr>
            <a:graphicFrameLocks noGrp="1"/>
          </p:cNvGraphicFramePr>
          <p:nvPr>
            <p:extLst>
              <p:ext uri="{D42A27DB-BD31-4B8C-83A1-F6EECF244321}">
                <p14:modId xmlns:p14="http://schemas.microsoft.com/office/powerpoint/2010/main" val="222564108"/>
              </p:ext>
            </p:extLst>
          </p:nvPr>
        </p:nvGraphicFramePr>
        <p:xfrm>
          <a:off x="323528" y="516814"/>
          <a:ext cx="8435280" cy="5827008"/>
        </p:xfrm>
        <a:graphic>
          <a:graphicData uri="http://schemas.openxmlformats.org/drawingml/2006/table">
            <a:tbl>
              <a:tblPr firstRow="1" bandRow="1">
                <a:tableStyleId>{5C22544A-7EE6-4342-B048-85BDC9FD1C3A}</a:tableStyleId>
              </a:tblPr>
              <a:tblGrid>
                <a:gridCol w="3456384">
                  <a:extLst>
                    <a:ext uri="{9D8B030D-6E8A-4147-A177-3AD203B41FA5}">
                      <a16:colId xmlns:a16="http://schemas.microsoft.com/office/drawing/2014/main" val="1739788275"/>
                    </a:ext>
                  </a:extLst>
                </a:gridCol>
                <a:gridCol w="4978896">
                  <a:extLst>
                    <a:ext uri="{9D8B030D-6E8A-4147-A177-3AD203B41FA5}">
                      <a16:colId xmlns:a16="http://schemas.microsoft.com/office/drawing/2014/main" val="2530111870"/>
                    </a:ext>
                  </a:extLst>
                </a:gridCol>
              </a:tblGrid>
              <a:tr h="432048">
                <a:tc>
                  <a:txBody>
                    <a:bodyPr/>
                    <a:lstStyle/>
                    <a:p>
                      <a:pPr algn="ctr"/>
                      <a:r>
                        <a:rPr lang="ru-RU" sz="2000" dirty="0"/>
                        <a:t>Химическое строение</a:t>
                      </a:r>
                    </a:p>
                  </a:txBody>
                  <a:tcPr/>
                </a:tc>
                <a:tc>
                  <a:txBody>
                    <a:bodyPr/>
                    <a:lstStyle/>
                    <a:p>
                      <a:pPr algn="ctr"/>
                      <a:r>
                        <a:rPr lang="ru-RU" sz="2000" dirty="0"/>
                        <a:t>Гормоны </a:t>
                      </a:r>
                    </a:p>
                  </a:txBody>
                  <a:tcPr/>
                </a:tc>
                <a:extLst>
                  <a:ext uri="{0D108BD9-81ED-4DB2-BD59-A6C34878D82A}">
                    <a16:rowId xmlns:a16="http://schemas.microsoft.com/office/drawing/2014/main" val="3666099564"/>
                  </a:ext>
                </a:extLst>
              </a:tr>
              <a:tr h="365782">
                <a:tc>
                  <a:txBody>
                    <a:bodyPr/>
                    <a:lstStyle/>
                    <a:p>
                      <a:r>
                        <a:rPr lang="ru-RU" sz="1800" dirty="0"/>
                        <a:t>Пептиды (≤10 аминокислотных остатков)</a:t>
                      </a:r>
                    </a:p>
                  </a:txBody>
                  <a:tcPr/>
                </a:tc>
                <a:tc>
                  <a:txBody>
                    <a:bodyPr/>
                    <a:lstStyle/>
                    <a:p>
                      <a:r>
                        <a:rPr lang="ru-RU" sz="1800" dirty="0"/>
                        <a:t>Окситоцин, вазопрессин/АДГ (антидиуретический гормон), </a:t>
                      </a:r>
                      <a:r>
                        <a:rPr lang="ru-RU" sz="1800" dirty="0" err="1"/>
                        <a:t>тиреолиберин</a:t>
                      </a:r>
                      <a:r>
                        <a:rPr lang="ru-RU" sz="1800" dirty="0"/>
                        <a:t>, </a:t>
                      </a:r>
                      <a:r>
                        <a:rPr lang="ru-RU" sz="1800" dirty="0" err="1"/>
                        <a:t>фоллилиберин</a:t>
                      </a:r>
                      <a:r>
                        <a:rPr lang="ru-RU" sz="1800" dirty="0"/>
                        <a:t>, </a:t>
                      </a:r>
                      <a:r>
                        <a:rPr lang="ru-RU" sz="1800" dirty="0" err="1"/>
                        <a:t>люлиберин</a:t>
                      </a:r>
                      <a:endParaRPr lang="ru-RU" sz="1800" dirty="0"/>
                    </a:p>
                  </a:txBody>
                  <a:tcPr/>
                </a:tc>
                <a:extLst>
                  <a:ext uri="{0D108BD9-81ED-4DB2-BD59-A6C34878D82A}">
                    <a16:rowId xmlns:a16="http://schemas.microsoft.com/office/drawing/2014/main" val="2707447832"/>
                  </a:ext>
                </a:extLst>
              </a:tr>
              <a:tr h="504056">
                <a:tc>
                  <a:txBody>
                    <a:bodyPr/>
                    <a:lstStyle/>
                    <a:p>
                      <a:r>
                        <a:rPr lang="ru-RU" sz="1800" dirty="0"/>
                        <a:t>Простые белки,</a:t>
                      </a:r>
                      <a:r>
                        <a:rPr lang="ru-RU" sz="1800" baseline="0" dirty="0"/>
                        <a:t> полипептиды</a:t>
                      </a:r>
                      <a:endParaRPr lang="ru-RU" sz="1800" dirty="0"/>
                    </a:p>
                  </a:txBody>
                  <a:tcPr/>
                </a:tc>
                <a:tc>
                  <a:txBody>
                    <a:bodyPr/>
                    <a:lstStyle/>
                    <a:p>
                      <a:r>
                        <a:rPr lang="ru-RU" sz="1800" dirty="0"/>
                        <a:t>АКТГ (</a:t>
                      </a:r>
                      <a:r>
                        <a:rPr lang="ru-RU" sz="1800" dirty="0" err="1"/>
                        <a:t>аденокортикотропный</a:t>
                      </a:r>
                      <a:r>
                        <a:rPr lang="ru-RU" sz="1800" dirty="0"/>
                        <a:t> гормон), СТГ (соматотропный гормон, гормон роста), инсулин, глюкагон, </a:t>
                      </a:r>
                      <a:r>
                        <a:rPr lang="ru-RU" sz="1800" dirty="0" err="1"/>
                        <a:t>паратгормон</a:t>
                      </a:r>
                      <a:r>
                        <a:rPr lang="ru-RU" sz="1800" dirty="0"/>
                        <a:t>, </a:t>
                      </a:r>
                      <a:r>
                        <a:rPr lang="ru-RU" sz="1800" dirty="0" err="1"/>
                        <a:t>кальцитонин</a:t>
                      </a:r>
                      <a:r>
                        <a:rPr lang="ru-RU" sz="1800" dirty="0"/>
                        <a:t>, </a:t>
                      </a:r>
                      <a:r>
                        <a:rPr lang="ru-RU" sz="1800" dirty="0" err="1"/>
                        <a:t>кортиколиберин</a:t>
                      </a:r>
                      <a:r>
                        <a:rPr lang="ru-RU" sz="1800" dirty="0"/>
                        <a:t>, </a:t>
                      </a:r>
                      <a:r>
                        <a:rPr lang="ru-RU" sz="1800" dirty="0" err="1"/>
                        <a:t>соматолиберин</a:t>
                      </a:r>
                      <a:endParaRPr lang="ru-RU" sz="1800" dirty="0"/>
                    </a:p>
                  </a:txBody>
                  <a:tcPr/>
                </a:tc>
                <a:extLst>
                  <a:ext uri="{0D108BD9-81ED-4DB2-BD59-A6C34878D82A}">
                    <a16:rowId xmlns:a16="http://schemas.microsoft.com/office/drawing/2014/main" val="1130407278"/>
                  </a:ext>
                </a:extLst>
              </a:tr>
              <a:tr h="720080">
                <a:tc>
                  <a:txBody>
                    <a:bodyPr/>
                    <a:lstStyle/>
                    <a:p>
                      <a:r>
                        <a:rPr lang="ru-RU" sz="1800" dirty="0"/>
                        <a:t>Сложные белки - гликопротеины</a:t>
                      </a:r>
                    </a:p>
                  </a:txBody>
                  <a:tcPr/>
                </a:tc>
                <a:tc>
                  <a:txBody>
                    <a:bodyPr/>
                    <a:lstStyle/>
                    <a:p>
                      <a:r>
                        <a:rPr lang="ru-RU" sz="1800" dirty="0"/>
                        <a:t>ЛГ</a:t>
                      </a:r>
                      <a:r>
                        <a:rPr lang="ru-RU" sz="1800" baseline="0" dirty="0"/>
                        <a:t> (</a:t>
                      </a:r>
                      <a:r>
                        <a:rPr lang="ru-RU" sz="1800" baseline="0" dirty="0" err="1"/>
                        <a:t>лютеинизирующий</a:t>
                      </a:r>
                      <a:r>
                        <a:rPr lang="ru-RU" sz="1800" baseline="0" dirty="0"/>
                        <a:t> гормон), ФСГ (фолликулостимулирующий гормон), ТТГ (тиреотропный гормон), </a:t>
                      </a:r>
                      <a:r>
                        <a:rPr lang="ru-RU" sz="1800" baseline="0" dirty="0" err="1"/>
                        <a:t>ХГч</a:t>
                      </a:r>
                      <a:r>
                        <a:rPr lang="ru-RU" sz="1800" baseline="0" dirty="0"/>
                        <a:t> (хорионический гормон человека).</a:t>
                      </a:r>
                      <a:endParaRPr lang="ru-RU" sz="1800" dirty="0"/>
                    </a:p>
                  </a:txBody>
                  <a:tcPr/>
                </a:tc>
                <a:extLst>
                  <a:ext uri="{0D108BD9-81ED-4DB2-BD59-A6C34878D82A}">
                    <a16:rowId xmlns:a16="http://schemas.microsoft.com/office/drawing/2014/main" val="2677032496"/>
                  </a:ext>
                </a:extLst>
              </a:tr>
              <a:tr h="720080">
                <a:tc>
                  <a:txBody>
                    <a:bodyPr/>
                    <a:lstStyle/>
                    <a:p>
                      <a:r>
                        <a:rPr lang="ru-RU" sz="1800" dirty="0"/>
                        <a:t>Стероиды</a:t>
                      </a:r>
                    </a:p>
                  </a:txBody>
                  <a:tcPr/>
                </a:tc>
                <a:tc>
                  <a:txBody>
                    <a:bodyPr/>
                    <a:lstStyle/>
                    <a:p>
                      <a:r>
                        <a:rPr lang="ru-RU" sz="1800" dirty="0"/>
                        <a:t>Половые гормоны (тестостерон, эстрон, прогестерон и др.), </a:t>
                      </a:r>
                      <a:r>
                        <a:rPr lang="ru-RU" sz="1800" dirty="0" err="1"/>
                        <a:t>глюкокортикоиды</a:t>
                      </a:r>
                      <a:r>
                        <a:rPr lang="ru-RU" sz="1800" dirty="0"/>
                        <a:t> (кортизол и др.),</a:t>
                      </a:r>
                      <a:r>
                        <a:rPr lang="ru-RU" sz="1800" baseline="0" dirty="0"/>
                        <a:t> </a:t>
                      </a:r>
                      <a:r>
                        <a:rPr lang="ru-RU" sz="1800" baseline="0" dirty="0" err="1"/>
                        <a:t>минералокортикоиды</a:t>
                      </a:r>
                      <a:r>
                        <a:rPr lang="ru-RU" sz="1800" baseline="0" dirty="0"/>
                        <a:t> (альдостерон и др.)</a:t>
                      </a:r>
                      <a:endParaRPr lang="ru-RU" sz="1800" dirty="0"/>
                    </a:p>
                  </a:txBody>
                  <a:tcPr/>
                </a:tc>
                <a:extLst>
                  <a:ext uri="{0D108BD9-81ED-4DB2-BD59-A6C34878D82A}">
                    <a16:rowId xmlns:a16="http://schemas.microsoft.com/office/drawing/2014/main" val="2188676783"/>
                  </a:ext>
                </a:extLst>
              </a:tr>
              <a:tr h="751091">
                <a:tc>
                  <a:txBody>
                    <a:bodyPr/>
                    <a:lstStyle/>
                    <a:p>
                      <a:r>
                        <a:rPr lang="ru-RU" sz="1800" dirty="0"/>
                        <a:t>Производные аминокислот</a:t>
                      </a:r>
                    </a:p>
                  </a:txBody>
                  <a:tcPr/>
                </a:tc>
                <a:tc>
                  <a:txBody>
                    <a:bodyPr/>
                    <a:lstStyle/>
                    <a:p>
                      <a:r>
                        <a:rPr lang="ru-RU" sz="1800" dirty="0"/>
                        <a:t>Катехоламины (дофамин, норадреналин, адреналин), Т3 (трийодтиронин),</a:t>
                      </a:r>
                      <a:r>
                        <a:rPr lang="ru-RU" sz="1800" baseline="0" dirty="0"/>
                        <a:t> Т4 (тироксин) образуются из тирозина. Мелатонин образуется из триптофана.</a:t>
                      </a:r>
                      <a:endParaRPr lang="ru-RU" sz="1800" dirty="0"/>
                    </a:p>
                  </a:txBody>
                  <a:tcPr/>
                </a:tc>
                <a:extLst>
                  <a:ext uri="{0D108BD9-81ED-4DB2-BD59-A6C34878D82A}">
                    <a16:rowId xmlns:a16="http://schemas.microsoft.com/office/drawing/2014/main" val="2874325185"/>
                  </a:ext>
                </a:extLst>
              </a:tr>
            </a:tbl>
          </a:graphicData>
        </a:graphic>
      </p:graphicFrame>
    </p:spTree>
    <p:extLst>
      <p:ext uri="{BB962C8B-B14F-4D97-AF65-F5344CB8AC3E}">
        <p14:creationId xmlns:p14="http://schemas.microsoft.com/office/powerpoint/2010/main" val="320337557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5799</TotalTime>
  <Words>3273</Words>
  <Application>Microsoft Office PowerPoint</Application>
  <PresentationFormat>Экран (4:3)</PresentationFormat>
  <Paragraphs>297</Paragraphs>
  <Slides>38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38</vt:i4>
      </vt:variant>
    </vt:vector>
  </HeadingPairs>
  <TitlesOfParts>
    <vt:vector size="44" baseType="lpstr">
      <vt:lpstr>Arial</vt:lpstr>
      <vt:lpstr>Arial Narrow</vt:lpstr>
      <vt:lpstr>Calibri</vt:lpstr>
      <vt:lpstr>Verdana</vt:lpstr>
      <vt:lpstr>Wingdings</vt:lpstr>
      <vt:lpstr>Тема Office</vt:lpstr>
      <vt:lpstr> Практическое занятие. Регуляция обмена веществ. Методы определения гормонов.  ©Башарина О.Б., 2021 </vt:lpstr>
      <vt:lpstr>Презентация, которая представлена Вашему вниманию, являться частью учебно-методической разработки практического занятия  для преподавателей СПб ГБПОУ «МК №3». </vt:lpstr>
      <vt:lpstr>План презентации</vt:lpstr>
      <vt:lpstr>Введение</vt:lpstr>
      <vt:lpstr>Презентация PowerPoint</vt:lpstr>
      <vt:lpstr>Вопрос 1.1. Интегративные системы организма У млекопитающих за управление и интеграцию работы клеток и органов в основном отвечают нервная (через нервные импульсы и нейромедиаторы) и эндокринная системы (через эндокринные железы и гормоны) , а иммунная система служит информа-ционной системой защиты через специфические белки (цитокины, антитела). Эти системы взаимодействуют посредством электрических и/или химических сигналов (рисунок слева). Секреция гормонов запускается нервными импульсами из ЦНС. Нейрогуморальным центром является гипоталамус. Нейроны гипоталамуса тянутся в заднюю долю гипофиза (нейрогипофиз). Гормоны секретируются или самим гипоталамусом, или задней долей гипофиза. Гормоны гипоталамуса также контролируют высвобождение гормонов из передней доли гипофиза (аденогипофиза). Тропные гормоны передней доли гипофиза контролируют периферические эндокринные железы, которые высвобождают конечный гормон.</vt:lpstr>
      <vt:lpstr>Вопрос 1.2. Общая характеристика гормонов.</vt:lpstr>
      <vt:lpstr>Вопрос 1.3. Классификация гормонов  по химическому строению</vt:lpstr>
      <vt:lpstr>Презентация PowerPoint</vt:lpstr>
      <vt:lpstr>Вопрос 1.4. Механизмы реализации действия гормонов</vt:lpstr>
      <vt:lpstr>Рецепторы гормонов</vt:lpstr>
      <vt:lpstr>Быстрый механизм регуляции</vt:lpstr>
      <vt:lpstr>Быстрый механизм регуляции, мембранно-внутриклеточный</vt:lpstr>
      <vt:lpstr>Медленный путь действия гормонов (цитозольный механизм)</vt:lpstr>
      <vt:lpstr> Вопрос 2.1. Преаналитический этап определения гормонов На этот этап приходится более половины от общего количества ошибок, влияющих на результат анализа. </vt:lpstr>
      <vt:lpstr>Полученную сыворотку сразу исследуют. Для проведения анализа нельзя использовать гемолизированную, а также мутную (хилезную) сыворотку крови. Если исследование не могут провести в день взятия крови, то допускается хранение  образцов сыворотки пациентов в холодильнике при +2….. +8 гр. С, при этой температуре сыворотка может храниться не более 5 суток (время хранения строго регламентируется в инструкции к определённому виду исследования гормонов).  Если требуется более длительное хранение сыворотки, то допускается заморозка (-20 гр. С) на срок не более 5 месяцев. Следует избегать многократного замораживания/оттаивания , т. к. это  может привести к получению неправильных результатов. после размораживания образцы следует тщательно перемешать.  </vt:lpstr>
      <vt:lpstr>Вопрос 1.2. Современные методы гормонального анализа</vt:lpstr>
      <vt:lpstr>Методы ИХА</vt:lpstr>
      <vt:lpstr>Общие принципы иммуноанализа</vt:lpstr>
      <vt:lpstr>Характеристика основных компонентов ИХА</vt:lpstr>
      <vt:lpstr>В середине 70-х годов был разработан способ получения Ат, основанный на слиянии (гибридизации) лимфоцитов иммунизированного животного с миеломными клетками с образованием новых клеток – гибридов. Особенностью таких клеток является их способность размножаться и продуцировать Ат в искусственных условиях вне организма. С помощью специальных методов клонирования  можно выделить одну  гибридную клетку, которая, размножаясь, будет секретировать в неограниченных количествах Ат только одного вида – моноклональные антитела, которые являются гомогенными как по специфичности, так и по физико-химическим свойствам</vt:lpstr>
      <vt:lpstr>     Стандарты, высокоочищенные антигены для иммунизации Для пептидных и гликопротеиновых гормонов используются международные стандарты ВОЗ. Высокоочищенные стандарты для низкомолекуклярных соединений, например, для стероидов, можно приобретать у коммерческих фирм или из международной коллекции стандартов стероидов в Национальном институте здоровья США.  </vt:lpstr>
      <vt:lpstr> Технология разделения свободного Аг от Аг, связанного с Ат </vt:lpstr>
      <vt:lpstr> Любой вариант ИХА содержит 3 обязательные стадии :  </vt:lpstr>
      <vt:lpstr> Все методы ИХА делятся на гомогенные и гетерогенные </vt:lpstr>
      <vt:lpstr> По типу реагентов, присутствующих на первой стадии ИХА. Различают конкурентный и неконкурентный методы. </vt:lpstr>
      <vt:lpstr> Б) Неконкурентный метод. На первой стадии присутствуют только анализируемое соединения (Аг) и специфичные Ат. </vt:lpstr>
      <vt:lpstr>Пример. Сэндвич-вариант твердофазного ИФА (ELISA) На внутренней поверхности лунок планшета иммобилизованы (связаны) моноклональные Ат к Аг. При добавлении Аг они связываются с Ат. Образуется комплекс Ат-Аг. Образовавшийся комплекс выявляется с помощью конъюгата Ат* с пероксидазой хрена. В результате образуется связанный с пластиком «сэндвич», содержащий пероксидазу (Ат-Аг-Ат*). Добавляют  субстрат – пероксид водорода и хромоген – тетраметилбензидин (ТМБ). Пероксидаза восстанавливает пероксид водорода до воды, при этом хромоген окисляется и превращается в окрашенное соединение, интенсивность окрашивания оценивают фотометрически. Расчет проводят по калибровочному графику.</vt:lpstr>
      <vt:lpstr>Принципы определения тестируемого вещества</vt:lpstr>
      <vt:lpstr>1.2.2. Тандемная масс-спектрометрия (MS/MS) Принцип метода: сочетание технологии высокоразрешающей жидкостной хроматографии и масс-спектрометрии. Технология будущего в гормональном анализе.</vt:lpstr>
      <vt:lpstr>1.2.3. Иммунохроматографическая экспресс-диагностика (ИХЭД)</vt:lpstr>
      <vt:lpstr>Метод иммунохроматографии.  Устройство тест-полоски.</vt:lpstr>
      <vt:lpstr>Схема анализа.</vt:lpstr>
      <vt:lpstr>Этап 3. Окрашенный комплекс продолжает двигаться вдоль тест-полоски и достигает тестовой зоны. На мембране антиген этого комплекса связыватся со специфическими антителами тестовой линии, окрашивая ее. Оставшиеся реагенты продолжают двигаться по мембране и, дойдя до линии контроля, окрашивают ее, связываясь с антивидовыми антителами.</vt:lpstr>
      <vt:lpstr>Выявляется пик концентрации лютеинизирующего гормона  (ЛГ) в моче с целью определения времени овуляции у женщин.  Использование теста в течение 5 дней подряд в середине цикла позволяет выявить овуляторный пик ЛГ, после которого происходит выход яйцеклетки из фолликула. Тест не предназначен  при приеме гормональных и противозачаточных препаратов. </vt:lpstr>
      <vt:lpstr>Тест основан на выявлении хорионического гормона человека (ХГч) в моче.</vt:lpstr>
      <vt:lpstr>Источники информации</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Использование метода иммунохемилюминесцентного анализа для определения уровня гормонов</dc:title>
  <dc:creator>ольга</dc:creator>
  <cp:lastModifiedBy>Пользователь Windows</cp:lastModifiedBy>
  <cp:revision>262</cp:revision>
  <dcterms:created xsi:type="dcterms:W3CDTF">2020-01-01T15:12:47Z</dcterms:created>
  <dcterms:modified xsi:type="dcterms:W3CDTF">2021-02-25T15:56:32Z</dcterms:modified>
</cp:coreProperties>
</file>