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3" r:id="rId3"/>
    <p:sldId id="262" r:id="rId4"/>
    <p:sldId id="257" r:id="rId5"/>
    <p:sldId id="258" r:id="rId6"/>
    <p:sldId id="260" r:id="rId7"/>
    <p:sldId id="265" r:id="rId8"/>
    <p:sldId id="264" r:id="rId9"/>
    <p:sldId id="267" r:id="rId10"/>
    <p:sldId id="259" r:id="rId11"/>
    <p:sldId id="266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74" y="82"/>
      </p:cViewPr>
      <p:guideLst>
        <p:guide orient="horz" pos="2159"/>
        <p:guide pos="381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12/15/2021</a:t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8FD23A-2F78-4156-BB62-C393E2F1F45C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8467" y="0"/>
            <a:ext cx="122004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  <a:t>12/15/2021</a:t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705" y="1567180"/>
            <a:ext cx="10943167" cy="1082675"/>
          </a:xfrm>
        </p:spPr>
        <p:txBody>
          <a:bodyPr/>
          <a:lstStyle/>
          <a:p>
            <a:r>
              <a:rPr lang="ru-RU" altLang="en-US" sz="4400" b="1" dirty="0" smtClean="0">
                <a:latin typeface="Times New Roman" panose="02020603050405020304" charset="0"/>
                <a:cs typeface="Times New Roman" panose="02020603050405020304" charset="0"/>
              </a:rPr>
              <a:t>Презентация для родителей </a:t>
            </a:r>
            <a:r>
              <a:rPr lang="ru-RU" altLang="en-US" sz="4400" b="1" dirty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ru-RU" altLang="en-US" sz="4400" b="1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4400" b="1" dirty="0" smtClean="0">
                <a:latin typeface="Times New Roman" panose="02020603050405020304" charset="0"/>
                <a:cs typeface="Times New Roman" panose="02020603050405020304" charset="0"/>
              </a:rPr>
              <a:t>«Использование цифровых ресурсов в образовательной деятельности с детьми»</a:t>
            </a:r>
            <a:r>
              <a:rPr lang="ru-RU" altLang="en-US" sz="4400" b="1" dirty="0"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ru-RU" altLang="en-US" sz="4400" b="1" dirty="0"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 sz="4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9842" y="3694176"/>
            <a:ext cx="10949517" cy="2066543"/>
          </a:xfrm>
        </p:spPr>
        <p:txBody>
          <a:bodyPr/>
          <a:lstStyle/>
          <a:p>
            <a:pPr algn="r"/>
            <a:endParaRPr lang="ru-RU" altLang="en-US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 sz="2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Подготовили: </a:t>
            </a:r>
            <a:endParaRPr lang="ru-RU" altLang="en-US" sz="2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 sz="26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Заидова</a:t>
            </a:r>
            <a:r>
              <a:rPr lang="ru-RU" altLang="en-US" sz="2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А.С</a:t>
            </a:r>
            <a:r>
              <a:rPr lang="ru-RU" altLang="en-US" sz="2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., воспитатель</a:t>
            </a:r>
          </a:p>
          <a:p>
            <a:pPr algn="r"/>
            <a:r>
              <a:rPr lang="ru-RU" altLang="en-US" sz="2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Коновалова А.С., воспитатель</a:t>
            </a:r>
            <a:endParaRPr lang="ru-RU" altLang="en-US" sz="2600" dirty="0">
              <a:solidFill>
                <a:schemeClr val="accent1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13120" y="611632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2021</a:t>
            </a:r>
            <a:endParaRPr lang="ru-RU" dirty="0"/>
          </a:p>
        </p:txBody>
      </p:sp>
      <p:pic>
        <p:nvPicPr>
          <p:cNvPr id="5" name="228cd4a6b94344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00733" y="5694838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55"/>
    </mc:Choice>
    <mc:Fallback>
      <p:transition spd="slow" advTm="69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3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7029" y="130629"/>
            <a:ext cx="11315700" cy="1518655"/>
          </a:xfrm>
        </p:spPr>
        <p:txBody>
          <a:bodyPr/>
          <a:lstStyle/>
          <a:p>
            <a:pPr algn="just"/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Использование в образовательной деятельности цифровых технологий делает занятие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эмоционально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окрашенным, интересным, помогает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разнообразить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обучение,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позволяет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развивать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предпосылки к учебной деятельности дошкольников и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идти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в ногу со временем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IMG_20211130_172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256" y="1649284"/>
            <a:ext cx="4599486" cy="4823271"/>
          </a:xfrm>
          <a:prstGeom prst="rect">
            <a:avLst/>
          </a:prstGeom>
        </p:spPr>
      </p:pic>
      <p:pic>
        <p:nvPicPr>
          <p:cNvPr id="6" name="Изображение 3" descr="IMG-b6a354481821ac16c94aabaf8087b545-V"/>
          <p:cNvPicPr/>
          <p:nvPr/>
        </p:nvPicPr>
        <p:blipFill>
          <a:blip r:embed="rId3"/>
          <a:srcRect t="26639"/>
          <a:stretch>
            <a:fillRect/>
          </a:stretch>
        </p:blipFill>
        <p:spPr>
          <a:xfrm>
            <a:off x="6727100" y="1649284"/>
            <a:ext cx="3824786" cy="4823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990"/>
    </mc:Choice>
    <mc:Fallback>
      <p:transition spd="slow" advTm="999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51123" y="357232"/>
            <a:ext cx="9089415" cy="1082675"/>
          </a:xfrm>
        </p:spPr>
        <p:txBody>
          <a:bodyPr/>
          <a:lstStyle/>
          <a:p>
            <a:pPr algn="ctr"/>
            <a:r>
              <a:rPr lang="ru-RU" altLang="en-US" sz="4400" b="1" dirty="0" smtClean="0">
                <a:latin typeface="Times New Roman" panose="02020603050405020304" charset="0"/>
                <a:cs typeface="Times New Roman" panose="02020603050405020304" charset="0"/>
              </a:rPr>
              <a:t>СПАСИБО ЗА ВНИМАНИЕ!</a:t>
            </a:r>
            <a:endParaRPr lang="ru-RU" altLang="en-US" sz="4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026" name="Picture 2" descr="C:\Users\DIMM\Desktop\раб с род\s_1589531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7220" y="1440180"/>
            <a:ext cx="6586220" cy="52012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47"/>
    </mc:Choice>
    <mc:Fallback>
      <p:transition spd="slow" advTm="744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9700" y="178435"/>
            <a:ext cx="6657340" cy="1752600"/>
          </a:xfrm>
        </p:spPr>
        <p:txBody>
          <a:bodyPr/>
          <a:lstStyle/>
          <a:p>
            <a:pPr algn="just"/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Педагогами нашего детского сада особое значение предается формированию математической грамотности у воспитанников старшего дошкольного возраста для выработки определённых умений и навыков. </a:t>
            </a:r>
          </a:p>
          <a:p>
            <a:pPr algn="just"/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Обучение математике проходит в игровой форме, атмосфере доброжелательности и поддержки ребёнка в поиске правильного решения поставленной задачи. Данная работа учит детей адаптироваться к условиям современного мира.</a:t>
            </a:r>
            <a:r>
              <a:rPr lang="ru-RU" altLang="en-US" sz="24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pic>
        <p:nvPicPr>
          <p:cNvPr id="4" name="Изображение 3" descr="IMG_20211130_1729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" y="281940"/>
            <a:ext cx="4657725" cy="6472555"/>
          </a:xfrm>
          <a:prstGeom prst="rect">
            <a:avLst/>
          </a:prstGeom>
        </p:spPr>
      </p:pic>
      <p:pic>
        <p:nvPicPr>
          <p:cNvPr id="6" name="Изображение 5" descr="IMG_20211130_171938"/>
          <p:cNvPicPr>
            <a:picLocks noChangeAspect="1"/>
          </p:cNvPicPr>
          <p:nvPr/>
        </p:nvPicPr>
        <p:blipFill>
          <a:blip r:embed="rId3"/>
          <a:srcRect l="929" r="10522" b="3269"/>
          <a:stretch>
            <a:fillRect/>
          </a:stretch>
        </p:blipFill>
        <p:spPr>
          <a:xfrm>
            <a:off x="5684520" y="3237230"/>
            <a:ext cx="5727700" cy="3517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507"/>
    </mc:Choice>
    <mc:Fallback>
      <p:transition spd="slow" advTm="1550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890" y="421640"/>
            <a:ext cx="11580495" cy="1168400"/>
          </a:xfrm>
        </p:spPr>
        <p:txBody>
          <a:bodyPr/>
          <a:lstStyle/>
          <a:p>
            <a:pPr algn="ctr"/>
            <a:r>
              <a:rPr lang="ru-RU" altLang="en-US" sz="2400" b="1" dirty="0">
                <a:latin typeface="Times New Roman" panose="02020603050405020304" charset="0"/>
                <a:cs typeface="Times New Roman" panose="02020603050405020304" charset="0"/>
              </a:rPr>
              <a:t>Для повышения эффективности образовательного процесса и качества образования педагоги ДОУ используют разнообразные методы и приёмы, а также игровые технологии, технологии проблемного обучения, современные цифровые </a:t>
            </a:r>
            <a:r>
              <a:rPr lang="ru-RU" altLang="en-US" sz="2400" b="1" dirty="0" smtClean="0">
                <a:latin typeface="Times New Roman" panose="02020603050405020304" charset="0"/>
                <a:cs typeface="Times New Roman" panose="02020603050405020304" charset="0"/>
              </a:rPr>
              <a:t>технологии.</a:t>
            </a:r>
            <a:endParaRPr lang="ru-RU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IMG_20211130_1719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" y="1861820"/>
            <a:ext cx="5481320" cy="4858385"/>
          </a:xfrm>
          <a:prstGeom prst="rect">
            <a:avLst/>
          </a:prstGeom>
        </p:spPr>
      </p:pic>
      <p:pic>
        <p:nvPicPr>
          <p:cNvPr id="5" name="Изображение 4" descr="IMG-bfde8b269c886a10d0442ca95ca90afc-V"/>
          <p:cNvPicPr>
            <a:picLocks noChangeAspect="1"/>
          </p:cNvPicPr>
          <p:nvPr/>
        </p:nvPicPr>
        <p:blipFill>
          <a:blip r:embed="rId3"/>
          <a:srcRect l="7354" r="20365"/>
          <a:stretch>
            <a:fillRect/>
          </a:stretch>
        </p:blipFill>
        <p:spPr>
          <a:xfrm>
            <a:off x="6181090" y="1861820"/>
            <a:ext cx="5690870" cy="4857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55"/>
    </mc:Choice>
    <mc:Fallback>
      <p:transition spd="slow" advTm="855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205" y="276225"/>
            <a:ext cx="11435080" cy="1082675"/>
          </a:xfrm>
        </p:spPr>
        <p:txBody>
          <a:bodyPr/>
          <a:lstStyle/>
          <a:p>
            <a:pPr algn="just"/>
            <a:r>
              <a:rPr lang="ru-RU" altLang="en-US" sz="2400" b="1" dirty="0" smtClean="0">
                <a:latin typeface="Times New Roman" panose="02020603050405020304" charset="0"/>
                <a:cs typeface="Times New Roman" panose="02020603050405020304" charset="0"/>
              </a:rPr>
              <a:t>Наша цель: повысить качество </a:t>
            </a:r>
            <a:r>
              <a:rPr lang="ru-RU" altLang="en-US" sz="2400" b="1" dirty="0">
                <a:latin typeface="Times New Roman" panose="02020603050405020304" charset="0"/>
                <a:cs typeface="Times New Roman" panose="02020603050405020304" charset="0"/>
              </a:rPr>
              <a:t>образования за счет активного внедрения цифровых технологий в образовательный процесс по формированию функциональной математической грамотности.</a:t>
            </a:r>
          </a:p>
        </p:txBody>
      </p:sp>
      <p:pic>
        <p:nvPicPr>
          <p:cNvPr id="7" name="Изображение 4" descr="IMG_20211130_1729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3636" y="1692910"/>
            <a:ext cx="5423932" cy="49411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53"/>
          <a:stretch>
            <a:fillRect/>
          </a:stretch>
        </p:blipFill>
        <p:spPr>
          <a:xfrm>
            <a:off x="246744" y="1692910"/>
            <a:ext cx="5892452" cy="4941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20"/>
    </mc:Choice>
    <mc:Fallback>
      <p:transition spd="slow" advTm="752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7180" y="166370"/>
            <a:ext cx="11472545" cy="1876425"/>
          </a:xfrm>
        </p:spPr>
        <p:txBody>
          <a:bodyPr/>
          <a:lstStyle/>
          <a:p>
            <a:pPr algn="just"/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При организации занятий с использованием цифровых технологий, учитываются возрастные и индивидуальные особенности детей и требования СанПиН 2.4.3648-20. На одном занятии продолжительность непрерывного использования интерактивной доски – не более 7 минут, суммарно в день – не более 20 минут. Во время использования электронных средств обучения на занятиях и между ними проводится гимнастика для глаз и физические упражнения для профилактики нарушений осанки.</a:t>
            </a:r>
            <a:endParaRPr lang="ru-RU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Изображение 3" descr="IMG_20211130_1720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54555"/>
            <a:ext cx="5027295" cy="4351655"/>
          </a:xfrm>
          <a:prstGeom prst="rect">
            <a:avLst/>
          </a:prstGeom>
        </p:spPr>
      </p:pic>
      <p:pic>
        <p:nvPicPr>
          <p:cNvPr id="4" name="Изображение 3" descr="IMG_20211130_172006"/>
          <p:cNvPicPr>
            <a:picLocks noChangeAspect="1"/>
          </p:cNvPicPr>
          <p:nvPr/>
        </p:nvPicPr>
        <p:blipFill>
          <a:blip r:embed="rId3"/>
          <a:srcRect r="2720"/>
          <a:stretch>
            <a:fillRect/>
          </a:stretch>
        </p:blipFill>
        <p:spPr>
          <a:xfrm>
            <a:off x="6131560" y="2154555"/>
            <a:ext cx="5218430" cy="4351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69"/>
    </mc:Choice>
    <mc:Fallback>
      <p:transition spd="slow" advTm="1646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371" y="144145"/>
            <a:ext cx="11538857" cy="1568450"/>
          </a:xfrm>
        </p:spPr>
        <p:txBody>
          <a:bodyPr/>
          <a:lstStyle/>
          <a:p>
            <a:pPr algn="l"/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В организованной деятельности с детьми систематически проводятся интерактивные игры и упражнения игрового центра «Сова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» и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онлайн</a:t>
            </a:r>
            <a:r>
              <a:rPr lang="en-US" altLang="ru-RU" sz="20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сервиса </a:t>
            </a:r>
            <a:r>
              <a:rPr lang="ru-RU" altLang="en-US" sz="2000" b="1" dirty="0" err="1">
                <a:latin typeface="Times New Roman" panose="02020603050405020304" charset="0"/>
                <a:cs typeface="Times New Roman" panose="02020603050405020304" charset="0"/>
              </a:rPr>
              <a:t>LearningApps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готовые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и самостоятельно разработанные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педагогами). Данные игры входят в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Кейс с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заданиями «Формирование функциональной математической грамотности», составленный воспитателем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для детей старшего дошкольного </a:t>
            </a:r>
            <a:r>
              <a:rPr lang="ru-RU" altLang="en-US" sz="2000" b="1" dirty="0" smtClean="0">
                <a:latin typeface="Times New Roman" panose="02020603050405020304" charset="0"/>
                <a:cs typeface="Times New Roman" panose="02020603050405020304" charset="0"/>
              </a:rPr>
              <a:t>возраста на один учебный год.</a:t>
            </a:r>
            <a:endParaRPr lang="ru-RU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" y="1858101"/>
            <a:ext cx="5592445" cy="3892822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6" b="9174"/>
          <a:stretch>
            <a:fillRect/>
          </a:stretch>
        </p:blipFill>
        <p:spPr>
          <a:xfrm>
            <a:off x="5803900" y="2496457"/>
            <a:ext cx="6104890" cy="39068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58"/>
    </mc:Choice>
    <mc:Fallback>
      <p:transition spd="slow" advTm="235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4483" y="216443"/>
            <a:ext cx="11478895" cy="2027555"/>
          </a:xfrm>
        </p:spPr>
        <p:txBody>
          <a:bodyPr/>
          <a:lstStyle/>
          <a:p>
            <a:pPr algn="just"/>
            <a:r>
              <a:rPr lang="ru-RU" sz="2000" b="1" dirty="0" smtClean="0">
                <a:latin typeface="Times New Roman" panose="02020603050405020304" charset="0"/>
                <a:cs typeface="Times New Roman" panose="02020603050405020304" charset="0"/>
              </a:rPr>
              <a:t>В детском саду используется программное обеспечение</a:t>
            </a:r>
            <a:r>
              <a:rPr lang="ru-RU" sz="2000" b="1" dirty="0" smtClean="0">
                <a:latin typeface="Times New Roman" panose="02020603050405020304" charset="0"/>
                <a:cs typeface="Times New Roman" panose="02020603050405020304" charset="0"/>
              </a:rPr>
              <a:t> «ПиктоМир», через реализацию </a:t>
            </a:r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дополнительной общеразвивающей </a:t>
            </a:r>
            <a:r>
              <a:rPr lang="ru-RU" sz="2000" b="1" dirty="0" smtClean="0">
                <a:latin typeface="Times New Roman" panose="02020603050405020304" charset="0"/>
                <a:cs typeface="Times New Roman" panose="02020603050405020304" charset="0"/>
              </a:rPr>
              <a:t>программы </a:t>
            </a:r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технической направленности «Основы </a:t>
            </a:r>
            <a:r>
              <a:rPr lang="ru-RU" sz="2000" b="1" dirty="0" err="1">
                <a:latin typeface="Times New Roman" panose="02020603050405020304" charset="0"/>
                <a:cs typeface="Times New Roman" panose="02020603050405020304" charset="0"/>
              </a:rPr>
              <a:t>алгоритмики</a:t>
            </a:r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ru-RU" sz="2000" b="1" dirty="0" err="1">
                <a:latin typeface="Times New Roman" panose="02020603050405020304" charset="0"/>
                <a:cs typeface="Times New Roman" panose="02020603050405020304" charset="0"/>
              </a:rPr>
              <a:t>Пиктомир</a:t>
            </a:r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» и на занятиях по формированию элементарных математических </a:t>
            </a:r>
            <a:r>
              <a:rPr lang="ru-RU" sz="2000" b="1" dirty="0" smtClean="0">
                <a:latin typeface="Times New Roman" panose="02020603050405020304" charset="0"/>
                <a:cs typeface="Times New Roman" panose="02020603050405020304" charset="0"/>
              </a:rPr>
              <a:t>представлений с детьми старшего дошкольного возраста. </a:t>
            </a:r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Данная </a:t>
            </a:r>
            <a:r>
              <a:rPr lang="ru-RU" sz="2000" b="1" dirty="0" smtClean="0">
                <a:latin typeface="Times New Roman" panose="02020603050405020304" charset="0"/>
                <a:cs typeface="Times New Roman" panose="02020603050405020304" charset="0"/>
              </a:rPr>
              <a:t>система знакомит в игровой форме с азами программирования и позволяет </a:t>
            </a:r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ребёнку, который ещё не умеет писать, «собрать» из пиктограмм несложную программу, управляющую </a:t>
            </a:r>
            <a:r>
              <a:rPr lang="ru-RU" sz="2000" b="1" dirty="0" err="1">
                <a:latin typeface="Times New Roman" panose="02020603050405020304" charset="0"/>
                <a:cs typeface="Times New Roman" panose="02020603050405020304" charset="0"/>
              </a:rPr>
              <a:t>вертуальным</a:t>
            </a:r>
            <a:r>
              <a:rPr lang="ru-RU" sz="2000" b="1" dirty="0">
                <a:latin typeface="Times New Roman" panose="02020603050405020304" charset="0"/>
                <a:cs typeface="Times New Roman" panose="02020603050405020304" charset="0"/>
              </a:rPr>
              <a:t> роботом - исполнителем.</a:t>
            </a:r>
            <a:endParaRPr lang="ru-RU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IMG_20211209_1634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3931" y="2287541"/>
            <a:ext cx="3331880" cy="3331880"/>
          </a:xfrm>
          <a:prstGeom prst="rect">
            <a:avLst/>
          </a:prstGeom>
        </p:spPr>
      </p:pic>
      <p:pic>
        <p:nvPicPr>
          <p:cNvPr id="5" name="Замещающее содержимое 3" descr="IMG_20211209_163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5" y="2287541"/>
            <a:ext cx="3178628" cy="3412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Замещающее содержимое 4" descr="IMG_20211209_1631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355023" y="3404200"/>
            <a:ext cx="2862262" cy="306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амещающее содержимое 7" descr="IMG_20211209_1633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8701479" y="3459370"/>
            <a:ext cx="3101900" cy="301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782"/>
    </mc:Choice>
    <mc:Fallback>
      <p:transition spd="slow" advTm="1678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3998" y="848303"/>
            <a:ext cx="11405235" cy="1973943"/>
          </a:xfrm>
        </p:spPr>
        <p:txBody>
          <a:bodyPr/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Umka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раскрыть потенциал детей, позволяет выявить и оценить способности ребёнка, а также получить психологическую характеристику от педагогов и психологов. Данная платформа отлично готовит к первому классу выпускников дошкольников, так как мониторинг способностей детей позволяет родителям и педагогам видеть «сильные и слабые стороны» своей работы и вовремя корректировать процесс обучения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воспитания.</a:t>
            </a:r>
            <a:endParaRPr lang="ru-RU" altLang="en-US" sz="20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4" descr="IMG_20211130_172202"/>
          <p:cNvPicPr/>
          <p:nvPr/>
        </p:nvPicPr>
        <p:blipFill rotWithShape="1">
          <a:blip r:embed="rId2"/>
          <a:srcRect b="26882"/>
          <a:stretch>
            <a:fillRect/>
          </a:stretch>
        </p:blipFill>
        <p:spPr>
          <a:xfrm>
            <a:off x="3378493" y="2822246"/>
            <a:ext cx="5496243" cy="35437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3998" y="245515"/>
            <a:ext cx="109032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</a:rPr>
              <a:t>Также в образовательной деятельности с детьми используются </a:t>
            </a: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интерактивные платформы </a:t>
            </a:r>
            <a:b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 sz="20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I-UMKA.ru и Учи.ru.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645"/>
    </mc:Choice>
    <mc:Fallback>
      <p:transition spd="slow" advTm="2264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771" y="418743"/>
            <a:ext cx="95649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Отечественной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онлайн-платформе «Учи.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открыт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 подготовки к начальной школе для дошкольников. Курс включает в себя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сгруппированные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темам: «Числа и счёт», «Сложение и вычитание до пяти» и «Сложение и вычитание до десяти». Все задания дошкольного блока были озвучены профессиональными дикторами и выполнены в игровой форме. Удобный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интерфейс, увлекательные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игры, мультфильмы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нравится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детям, родителям и педагогам. Образовательная платформа Учи.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эффективным инструментом для получения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дошкольниками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начального курса учебных предметов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9" t="15027" r="35847" b="19152"/>
          <a:stretch/>
        </p:blipFill>
        <p:spPr>
          <a:xfrm>
            <a:off x="1290078" y="3527807"/>
            <a:ext cx="1756229" cy="25642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6" t="14180" r="33729" b="11535"/>
          <a:stretch/>
        </p:blipFill>
        <p:spPr>
          <a:xfrm>
            <a:off x="3472213" y="3527807"/>
            <a:ext cx="1795459" cy="25411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8" t="13122" r="32407" b="4974"/>
          <a:stretch/>
        </p:blipFill>
        <p:spPr>
          <a:xfrm>
            <a:off x="5693578" y="3527807"/>
            <a:ext cx="1715459" cy="23795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6" t="13968" r="33729" b="11535"/>
          <a:stretch/>
        </p:blipFill>
        <p:spPr>
          <a:xfrm>
            <a:off x="7834943" y="3527806"/>
            <a:ext cx="1676471" cy="237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710"/>
    </mc:Choice>
    <mc:Fallback>
      <p:transition spd="slow" advTm="2571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ar Drives">
  <a:themeElements>
    <a:clrScheme name="Gear Dri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5F5F5F"/>
      </a:accent1>
      <a:accent2>
        <a:srgbClr val="969696"/>
      </a:accent2>
      <a:accent3>
        <a:srgbClr val="FFFFFF"/>
      </a:accent3>
      <a:accent4>
        <a:srgbClr val="000000"/>
      </a:accent4>
      <a:accent5>
        <a:srgbClr val="B6B6B6"/>
      </a:accent5>
      <a:accent6>
        <a:srgbClr val="878787"/>
      </a:accent6>
      <a:hlink>
        <a:srgbClr val="CC3300"/>
      </a:hlink>
      <a:folHlink>
        <a:srgbClr val="996600"/>
      </a:folHlink>
    </a:clrScheme>
    <a:fontScheme name="Gear Dri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ear Dri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F5F5F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87878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522</Words>
  <Application>Microsoft Office PowerPoint</Application>
  <PresentationFormat>Широкоэкранный</PresentationFormat>
  <Paragraphs>18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微软雅黑</vt:lpstr>
      <vt:lpstr>SimSun</vt:lpstr>
      <vt:lpstr>Arial</vt:lpstr>
      <vt:lpstr>Calibri</vt:lpstr>
      <vt:lpstr>Times New Roman</vt:lpstr>
      <vt:lpstr>Gear Drives</vt:lpstr>
      <vt:lpstr>Презентация для родителей  «Использование цифровых ресурсов в образовательной деятельности с детьми» </vt:lpstr>
      <vt:lpstr>Презентация PowerPoint</vt:lpstr>
      <vt:lpstr>Для повышения эффективности образовательного процесса и качества образования педагоги ДОУ используют разнообразные методы и приёмы, а также игровые технологии, технологии проблемного обучения, современные цифровые технологии.</vt:lpstr>
      <vt:lpstr>Наша цель: повысить качество образования за счет активного внедрения цифровых технологий в образовательный процесс по формированию функциональной математической грамотности.</vt:lpstr>
      <vt:lpstr>При организации занятий с использованием цифровых технологий, учитываются возрастные и индивидуальные особенности детей и требования СанПиН 2.4.3648-20. На одном занятии продолжительность непрерывного использования интерактивной доски – не более 7 минут, суммарно в день – не более 20 минут. Во время использования электронных средств обучения на занятиях и между ними проводится гимнастика для глаз и физические упражнения для профилактики нарушений осанки.</vt:lpstr>
      <vt:lpstr>В организованной деятельности с детьми систематически проводятся интерактивные игры и упражнения игрового центра «Сова» и онлайн сервиса LearningApps (готовые и самостоятельно разработанные педагогами). Данные игры входят в Кейс с заданиями «Формирование функциональной математической грамотности», составленный воспитателем для детей старшего дошкольного возраста на один учебный год.</vt:lpstr>
      <vt:lpstr>В детском саду используется программное обеспечение «ПиктоМир», через реализацию дополнительной общеразвивающей программы технической направленности «Основы алгоритмики. Пиктомир» и на занятиях по формированию элементарных математических представлений с детьми старшего дошкольного возраста. Данная система знакомит в игровой форме с азами программирования и позволяет ребёнку, который ещё не умеет писать, «собрать» из пиктограмм несложную программу, управляющую вертуальным роботом - исполнителем.</vt:lpstr>
      <vt:lpstr>Цифровая платформа I-Umka помогает раскрыть потенциал детей, позволяет выявить и оценить способности ребёнка, а также получить психологическую характеристику от педагогов и психологов. Данная платформа отлично готовит к первому классу выпускников дошкольников, так как мониторинг способностей детей позволяет родителям и педагогам видеть «сильные и слабые стороны» своей работы и вовремя корректировать процесс обучения и воспитания.</vt:lpstr>
      <vt:lpstr>Презентация PowerPoint</vt:lpstr>
      <vt:lpstr>Использование в образовательной деятельности цифровых технологий делает занятие эмоционально окрашенным, интересным, помогает разнообразить обучение, позволяет развивать предпосылки к учебной деятельности дошкольников и идти в ногу со временем.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Morozko</dc:creator>
  <cp:lastModifiedBy>Windows User</cp:lastModifiedBy>
  <cp:revision>30</cp:revision>
  <dcterms:created xsi:type="dcterms:W3CDTF">2021-11-30T08:19:00Z</dcterms:created>
  <dcterms:modified xsi:type="dcterms:W3CDTF">2021-12-15T12:51:48Z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1049-11.2.0.10382</vt:lpwstr>
  </property>
  <property fmtid="{D5CDD505-2E9C-101B-9397-08002B2CF9AE}" pid="3" name="ICV">
    <vt:lpwstr>DF27A4C83CC74631901651B58AB8B181</vt:lpwstr>
  </property>
</Properties>
</file>