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421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tableStyles" Target="tableStyles.xml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4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7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1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2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2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8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4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4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9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0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1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2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5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59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7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6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7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28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63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9EB7-DA6F-4408-A872-04B78C466A8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7B809-3D88-4E76-A885-81406B24A3C7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orient="vert"/>
  </p:transition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hyperlink" Target="https://www.prlib.ru/search?key=&#1087;&#1086;&#1089;&#1077;&#1097;&#1077;&#1085;&#1080;&#1077;%20&#1083;&#1080;&#1094;&#1077;&#1080;&#1089;&#1090;&#1086;&#1084;%20&#1055;&#1091;&#1096;&#1082;&#1080;&#1085;&#1099;&#1084;%20&#1075;.&#1050;&#1086;&#1083;&#1087;&#1080;&#1085;&#1086;%20&#1074;%201813&#1075;" TargetMode="External"/><Relationship Id="rId2" Type="http://schemas.openxmlformats.org/officeDocument/2006/relationships/hyperlink" Target="https://www.prlib.ru/item/363385" TargetMode="External"/><Relationship Id="rId3" Type="http://schemas.openxmlformats.org/officeDocument/2006/relationships/hyperlink" Target="http://www.ust-izora-mo.ru/assets/files/museum/history.txt" TargetMode="External"/><Relationship Id="rId4" Type="http://schemas.openxmlformats.org/officeDocument/2006/relationships/hyperlink" Target="https://ru.wikipedia.org/wiki/&#1048;&#1078;&#1086;&#1088;&#1089;&#1082;&#1080;&#1081;_&#1079;&#1072;&#1074;&#1086;&#1076;" TargetMode="External"/><Relationship Id="rId5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Прямоугольник 3"/>
          <p:cNvSpPr/>
          <p:nvPr/>
        </p:nvSpPr>
        <p:spPr>
          <a:xfrm>
            <a:off x="1979712" y="332656"/>
            <a:ext cx="5472609" cy="891540"/>
          </a:xfrm>
          <a:prstGeom prst="rect"/>
          <a:noFill/>
        </p:spPr>
        <p:txBody>
          <a:bodyPr bIns="45720" lIns="91440" rIns="91440" tIns="45720" wrap="square"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p>
            <a:pPr algn="ctr"/>
            <a:r>
              <a:rPr b="1" cap="none" dirty="0" sz="5400" lang="ru-RU"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Мой Пушкин</a:t>
            </a:r>
          </a:p>
        </p:txBody>
      </p:sp>
      <p:pic>
        <p:nvPicPr>
          <p:cNvPr id="2097152" name="Picture 2" descr="C:\Users\User\Desktop\КОНКУРСЫ 2017-2018\ПУШКИН\мол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555776" y="1556792"/>
            <a:ext cx="4104456" cy="3078342"/>
          </a:xfrm>
          <a:prstGeom prst="rect"/>
          <a:noFill/>
        </p:spPr>
      </p:pic>
      <p:sp>
        <p:nvSpPr>
          <p:cNvPr id="1048587" name="TextBox 4"/>
          <p:cNvSpPr txBox="1"/>
          <p:nvPr/>
        </p:nvSpPr>
        <p:spPr>
          <a:xfrm>
            <a:off x="2411760" y="1124744"/>
            <a:ext cx="4536504" cy="461665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b="1" dirty="0" sz="2400" lang="ru-RU" spc="5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Колпинская</a:t>
            </a:r>
            <a:r>
              <a:rPr b="1" dirty="0" sz="2400" lang="ru-RU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пушкиниана</a:t>
            </a:r>
            <a:endParaRPr b="1" dirty="0" sz="2400" lang="ru-RU" spc="5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Прямоугольник 2"/>
          <p:cNvSpPr/>
          <p:nvPr/>
        </p:nvSpPr>
        <p:spPr>
          <a:xfrm>
            <a:off x="1115616" y="332656"/>
            <a:ext cx="4804329" cy="369332"/>
          </a:xfrm>
          <a:prstGeom prst="rect"/>
        </p:spPr>
        <p:txBody>
          <a:bodyPr wrap="none">
            <a:spAutoFit/>
          </a:bodyPr>
          <a:p>
            <a:r>
              <a:rPr dirty="0" lang="ru-RU" smtClean="0">
                <a:latin typeface="Arial" pitchFamily="34" charset="0"/>
                <a:cs typeface="Arial" pitchFamily="34" charset="0"/>
              </a:rPr>
              <a:t>Как </a:t>
            </a:r>
            <a:r>
              <a:rPr dirty="0" lang="ru-RU">
                <a:latin typeface="Arial" pitchFamily="34" charset="0"/>
                <a:cs typeface="Arial" pitchFamily="34" charset="0"/>
              </a:rPr>
              <a:t>выглядело Колпино в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начале 19 века? </a:t>
            </a:r>
            <a:endParaRPr dirty="0"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97167" name="Рисунок 6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973241" y="836712"/>
            <a:ext cx="6807028" cy="2880320"/>
          </a:xfrm>
          <a:prstGeom prst="rect"/>
        </p:spPr>
      </p:pic>
      <p:pic>
        <p:nvPicPr>
          <p:cNvPr id="2097168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755576" y="3356991"/>
            <a:ext cx="6120680" cy="3134411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TextBox 1"/>
          <p:cNvSpPr txBox="1"/>
          <p:nvPr/>
        </p:nvSpPr>
        <p:spPr>
          <a:xfrm>
            <a:off x="395536" y="260648"/>
            <a:ext cx="8352928" cy="1477328"/>
          </a:xfrm>
          <a:prstGeom prst="rect"/>
          <a:noFill/>
        </p:spPr>
        <p:txBody>
          <a:bodyPr rtlCol="0" wrap="square">
            <a:spAutoFit/>
          </a:bodyPr>
          <a:p>
            <a:pPr algn="just"/>
            <a:r>
              <a:rPr dirty="0" lang="ru-RU" smtClean="0"/>
              <a:t>Можно </a:t>
            </a:r>
            <a:r>
              <a:rPr dirty="0" lang="ru-RU"/>
              <a:t>предположить, что лицеисты посетили в Колпине церковь </a:t>
            </a:r>
            <a:r>
              <a:rPr dirty="0" lang="ru-RU" smtClean="0"/>
              <a:t>Святой </a:t>
            </a:r>
            <a:r>
              <a:rPr dirty="0" lang="ru-RU"/>
              <a:t>Троицы, </a:t>
            </a:r>
            <a:r>
              <a:rPr dirty="0" lang="ru-RU" smtClean="0"/>
              <a:t>построенной </a:t>
            </a:r>
            <a:r>
              <a:rPr dirty="0" lang="ru-RU"/>
              <a:t>по проекту С.И. Чевакинского, работавшего в Царском селе 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/>
              <a:t>(1745- 1756г.г</a:t>
            </a:r>
            <a:r>
              <a:rPr dirty="0" lang="ru-RU"/>
              <a:t>.), молились перед иконой Св. </a:t>
            </a:r>
            <a:r>
              <a:rPr dirty="0" lang="ru-RU" smtClean="0"/>
              <a:t>Николая. Это </a:t>
            </a:r>
            <a:r>
              <a:rPr dirty="0" lang="ru-RU"/>
              <a:t>одна из самых почитаемых икон всего </a:t>
            </a:r>
            <a:r>
              <a:rPr dirty="0" lang="ru-RU" err="1"/>
              <a:t>Северо</a:t>
            </a:r>
            <a:r>
              <a:rPr dirty="0" lang="ru-RU"/>
              <a:t> - Запада. Очевидно, столь известный храм Царскосельского уезда не остался без внимания руководства </a:t>
            </a:r>
            <a:r>
              <a:rPr dirty="0" lang="ru-RU" smtClean="0"/>
              <a:t>Лицея.</a:t>
            </a:r>
            <a:endParaRPr dirty="0" lang="ru-RU"/>
          </a:p>
        </p:txBody>
      </p:sp>
      <p:pic>
        <p:nvPicPr>
          <p:cNvPr id="2097169" name="Picture 1" descr="C:\Users\User\Desktop\КОНКУРСЫ 2017-2018\ПУШКИН\церковь Св.Троицы (арх.С.И.Чевакинский)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95536" y="1916832"/>
            <a:ext cx="5069878" cy="3661578"/>
          </a:xfrm>
          <a:prstGeom prst="rect"/>
          <a:noFill/>
        </p:spPr>
      </p:pic>
      <p:pic>
        <p:nvPicPr>
          <p:cNvPr id="2097170" name="Picture 3" descr="http://www.stihi.ru/pics/2006/10/06-150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5652120" y="1916832"/>
            <a:ext cx="3085274" cy="3645764"/>
          </a:xfrm>
          <a:prstGeom prst="rect"/>
          <a:noFill/>
        </p:spPr>
      </p:pic>
      <p:sp>
        <p:nvSpPr>
          <p:cNvPr id="1048607" name="TextBox 4"/>
          <p:cNvSpPr txBox="1"/>
          <p:nvPr/>
        </p:nvSpPr>
        <p:spPr>
          <a:xfrm>
            <a:off x="216024" y="5589240"/>
            <a:ext cx="5436096" cy="523220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1400" lang="ru-RU" smtClean="0">
                <a:latin typeface="Arial" pitchFamily="34" charset="0"/>
                <a:cs typeface="Arial" pitchFamily="34" charset="0"/>
              </a:rPr>
              <a:t>Церковь Св.Троицы (арх. С.И.Чевакинский) не сохранилась, была уничтожена во время блокады Ленинграда. </a:t>
            </a:r>
            <a:endParaRPr dirty="0" sz="1400"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3923928" y="260648"/>
            <a:ext cx="4901609" cy="3151905"/>
          </a:xfrm>
          <a:prstGeom prst="rect"/>
        </p:spPr>
      </p:pic>
      <p:sp>
        <p:nvSpPr>
          <p:cNvPr id="1048608" name="Прямоугольник 7"/>
          <p:cNvSpPr/>
          <p:nvPr/>
        </p:nvSpPr>
        <p:spPr>
          <a:xfrm>
            <a:off x="467544" y="764704"/>
            <a:ext cx="3384376" cy="1754326"/>
          </a:xfrm>
          <a:prstGeom prst="rect"/>
        </p:spPr>
        <p:txBody>
          <a:bodyPr wrap="square">
            <a:spAutoFit/>
          </a:bodyPr>
          <a:p>
            <a:pPr algn="just"/>
            <a:r>
              <a:rPr dirty="0" lang="ru-RU">
                <a:latin typeface="Arial" pitchFamily="34" charset="0"/>
                <a:cs typeface="Arial" pitchFamily="34" charset="0"/>
              </a:rPr>
              <a:t>Но не только церковь представляла интерес для «прогулки в Колпину». Здесь была крупнейшая и красивейшая плотина в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уезде</a:t>
            </a:r>
            <a:r>
              <a:rPr dirty="0" lang="ru-RU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097172" name="Рисунок 9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683568" y="3417395"/>
            <a:ext cx="5472608" cy="3049892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Прямоугольник 1"/>
          <p:cNvSpPr/>
          <p:nvPr/>
        </p:nvSpPr>
        <p:spPr>
          <a:xfrm>
            <a:off x="323528" y="188640"/>
            <a:ext cx="8496944" cy="1477328"/>
          </a:xfrm>
          <a:prstGeom prst="rect"/>
        </p:spPr>
        <p:txBody>
          <a:bodyPr wrap="square">
            <a:spAutoFit/>
          </a:bodyPr>
          <a:p>
            <a:pPr algn="just"/>
            <a:r>
              <a:rPr dirty="0" lang="ru-RU">
                <a:latin typeface="Arial" pitchFamily="34" charset="0"/>
                <a:cs typeface="Arial" pitchFamily="34" charset="0"/>
              </a:rPr>
              <a:t>А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так же </a:t>
            </a:r>
            <a:r>
              <a:rPr dirty="0" lang="ru-RU">
                <a:latin typeface="Arial" pitchFamily="34" charset="0"/>
                <a:cs typeface="Arial" pitchFamily="34" charset="0"/>
              </a:rPr>
              <a:t>Адмиралтейские Ижорские заводы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.</a:t>
            </a:r>
            <a:r>
              <a:rPr dirty="0" lang="ru-RU">
                <a:latin typeface="Arial" pitchFamily="34" charset="0"/>
                <a:cs typeface="Arial" pitchFamily="34" charset="0"/>
              </a:rPr>
              <a:t> Серьезное переустройство этих заводов было начато ровно за 10 лет до посещения Колпина лицеистами. К этому времени уже построили мастерские левого берега, здание заводской конторы, были прорыты полукруглый (полуциркульный) и прямой (ныне Комсомольский) каналы. </a:t>
            </a:r>
          </a:p>
        </p:txBody>
      </p:sp>
      <p:pic>
        <p:nvPicPr>
          <p:cNvPr id="2097173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rcRect b="104"/>
          <a:stretch>
            <a:fillRect/>
          </a:stretch>
        </p:blipFill>
        <p:spPr>
          <a:xfrm>
            <a:off x="864394" y="1916832"/>
            <a:ext cx="7561740" cy="4320480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Прямоугольник 1"/>
          <p:cNvSpPr/>
          <p:nvPr/>
        </p:nvSpPr>
        <p:spPr>
          <a:xfrm>
            <a:off x="395536" y="476672"/>
            <a:ext cx="8496944" cy="923330"/>
          </a:xfrm>
          <a:prstGeom prst="rect"/>
        </p:spPr>
        <p:txBody>
          <a:bodyPr wrap="square">
            <a:spAutoFit/>
          </a:bodyPr>
          <a:p>
            <a:pPr algn="just"/>
            <a:r>
              <a:rPr dirty="0" lang="ru-RU">
                <a:latin typeface="Arial" pitchFamily="34" charset="0"/>
                <a:cs typeface="Arial" pitchFamily="34" charset="0"/>
              </a:rPr>
              <a:t>Главным архитектором Колпина, автором проекта здания заводоуправления, ставшего одним из символов нашего района, был В. И. Гесте, прослуживший 24 года в должности Главного Царскосельского архитектора. </a:t>
            </a:r>
          </a:p>
        </p:txBody>
      </p:sp>
      <p:pic>
        <p:nvPicPr>
          <p:cNvPr id="2097174" name="Picture 2" descr="http://kanoner.com/pics/2016/06/kolpyno-admynystracyja-kolpynskoho-rajona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491880" y="2492896"/>
            <a:ext cx="5098721" cy="3400847"/>
          </a:xfrm>
          <a:prstGeom prst="rect"/>
          <a:noFill/>
        </p:spPr>
      </p:pic>
      <p:pic>
        <p:nvPicPr>
          <p:cNvPr id="2097175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539552" y="1700808"/>
            <a:ext cx="4104456" cy="3255258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TextBox 1"/>
          <p:cNvSpPr txBox="1"/>
          <p:nvPr/>
        </p:nvSpPr>
        <p:spPr>
          <a:xfrm>
            <a:off x="539552" y="548680"/>
            <a:ext cx="8064896" cy="5632311"/>
          </a:xfrm>
          <a:prstGeom prst="rect"/>
          <a:noFill/>
        </p:spPr>
        <p:txBody>
          <a:bodyPr rtlCol="0" wrap="square">
            <a:spAutoFit/>
          </a:bodyPr>
          <a:p>
            <a:r>
              <a:rPr dirty="0" lang="ru-RU" smtClean="0"/>
              <a:t>Литература:</a:t>
            </a:r>
          </a:p>
          <a:p>
            <a:pPr lvl="0"/>
            <a:r>
              <a:rPr dirty="0" lang="ru-RU" smtClean="0"/>
              <a:t>1. Пушкин лицеист , НЭБ:</a:t>
            </a:r>
          </a:p>
          <a:p>
            <a:r>
              <a:rPr dirty="0" lang="ru-RU" u="sng" smtClean="0">
                <a:hlinkClick r:id="rId1"/>
              </a:rPr>
              <a:t>https://www.prlib.ru/search?key=%D0%BF%D0%BE%D1%81%D0%B5%D1%89%D0%B5%D0%BD%D0%B8%D0%B5%20%D0%BB%D0%B8%D1%86%D0%B5%D0%B8%D1%81%D1%82%D0%BE%D0%BC%20%D0%9F%D1%83%D1%88%D0%BA%D0%B8%D0%BD%D1%8B%D0%BC%20%D0%B3.%D0%9A%D0%BE%D0%BB%D0%BF%D0%B8%D0%BD%D0%BE%20%D0%B2%201813%D0%B3</a:t>
            </a:r>
            <a:endParaRPr dirty="0" lang="ru-RU" smtClean="0"/>
          </a:p>
          <a:p>
            <a:pPr lvl="0"/>
            <a:r>
              <a:rPr dirty="0" lang="ru-RU" smtClean="0"/>
              <a:t>2. Ссылка </a:t>
            </a:r>
            <a:r>
              <a:rPr dirty="0" lang="ru-RU" err="1" smtClean="0"/>
              <a:t>совр</a:t>
            </a:r>
            <a:r>
              <a:rPr dirty="0" lang="ru-RU" smtClean="0"/>
              <a:t>. карта СПб 1914г</a:t>
            </a:r>
          </a:p>
          <a:p>
            <a:r>
              <a:rPr dirty="0" lang="ru-RU" u="sng" smtClean="0">
                <a:hlinkClick r:id="rId2"/>
              </a:rPr>
              <a:t>https://www.prlib.ru/item/363385</a:t>
            </a:r>
            <a:r>
              <a:rPr dirty="0" lang="ru-RU" smtClean="0"/>
              <a:t> </a:t>
            </a:r>
          </a:p>
          <a:p>
            <a:pPr lvl="0"/>
            <a:r>
              <a:rPr dirty="0" lang="ru-RU" smtClean="0"/>
              <a:t> 3. Н.П.Михайлов, </a:t>
            </a:r>
            <a:r>
              <a:rPr dirty="0" lang="ru-RU" err="1" smtClean="0"/>
              <a:t>И.К.Богумильчик</a:t>
            </a:r>
            <a:r>
              <a:rPr dirty="0" lang="ru-RU" smtClean="0"/>
              <a:t>, А.А.Михайлов, Г.А.Ефимова, Ижорский завод, Альбом, </a:t>
            </a:r>
            <a:r>
              <a:rPr dirty="0" lang="ru-RU" err="1" smtClean="0"/>
              <a:t>Лениздат</a:t>
            </a:r>
            <a:r>
              <a:rPr dirty="0" lang="ru-RU" smtClean="0"/>
              <a:t>, Ленинград, 1972г.</a:t>
            </a:r>
          </a:p>
          <a:p>
            <a:pPr lvl="0"/>
            <a:r>
              <a:rPr dirty="0" lang="ru-RU" u="sng" smtClean="0">
                <a:hlinkClick r:id="rId3"/>
              </a:rPr>
              <a:t>4. Внутригородское муниципальное образование Санкт-Петербурга п. </a:t>
            </a:r>
            <a:br>
              <a:rPr dirty="0" lang="ru-RU" u="sng" smtClean="0">
                <a:hlinkClick r:id="rId3"/>
              </a:rPr>
            </a:br>
            <a:r>
              <a:rPr dirty="0" lang="ru-RU" err="1" u="sng" smtClean="0">
                <a:hlinkClick r:id="rId3"/>
              </a:rPr>
              <a:t>Усть-Ижора</a:t>
            </a:r>
            <a:r>
              <a:rPr dirty="0" lang="ru-RU" u="sng" smtClean="0">
                <a:hlinkClick r:id="rId3"/>
              </a:rPr>
              <a:t>, Музей - Историческая справка.</a:t>
            </a:r>
            <a:endParaRPr dirty="0" lang="ru-RU" smtClean="0"/>
          </a:p>
          <a:p>
            <a:pPr lvl="0"/>
            <a:r>
              <a:rPr dirty="0" lang="ru-RU" u="sng" smtClean="0">
                <a:hlinkClick r:id="rId4"/>
              </a:rPr>
              <a:t>5. Материал из </a:t>
            </a:r>
            <a:r>
              <a:rPr dirty="0" lang="ru-RU" err="1" u="sng" smtClean="0">
                <a:hlinkClick r:id="rId4"/>
              </a:rPr>
              <a:t>Википедии</a:t>
            </a:r>
            <a:r>
              <a:rPr dirty="0" lang="ru-RU" u="sng" smtClean="0">
                <a:hlinkClick r:id="rId4"/>
              </a:rPr>
              <a:t> — свободной энциклопедии "Ижорские заводы"</a:t>
            </a:r>
            <a:endParaRPr dirty="0" lang="ru-RU" smtClean="0"/>
          </a:p>
          <a:p>
            <a:pPr lvl="0"/>
            <a:r>
              <a:rPr dirty="0" lang="ru-RU" smtClean="0"/>
              <a:t>6. http://ru.writers.wikia.com/wiki/%D0%90.%D0%A1.%D0%9F%D1%83%D1%88%D0%BA%D0%B8%D0%BD:_%D0%A0%D0%BE%D0%B4%D0%BE%D1%81%D0%BB%D0%BE%D0%B2%D0%BD%D0%BE%D0%B5_%D0%B4%D0%B5%D1%80%D0%B5%D0%B2%D0%BE</a:t>
            </a:r>
          </a:p>
          <a:p>
            <a:endParaRPr dirty="0" lang="ru-RU"/>
          </a:p>
        </p:txBody>
      </p:sp>
    </p:spTree>
  </p:cSld>
  <p:clrMapOvr>
    <a:masterClrMapping/>
  </p:clrMapOvr>
  <p:transition spd="med">
    <p:split orient="vert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Rectangle 2"/>
          <p:cNvSpPr>
            <a:spLocks noChangeArrowheads="1"/>
          </p:cNvSpPr>
          <p:nvPr/>
        </p:nvSpPr>
        <p:spPr bwMode="auto">
          <a:xfrm>
            <a:off x="642910" y="890214"/>
            <a:ext cx="7961538" cy="5133341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/>
            <a:spAutoFit/>
          </a:bodyPr>
          <a:p>
            <a:pPr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b="1" cap="none" dirty="0" sz="14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baseline="0" b="1" cap="none" dirty="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b="1" dirty="0" lang="ru-RU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Изучая в школе лирику А.С.Пушкина,  мы увидели стихотворение:</a:t>
            </a:r>
            <a:endParaRPr baseline="0" b="1" cap="none" dirty="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b="1" cap="none" dirty="0" sz="14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br>
              <a:rPr baseline="0" b="1" cap="none" dirty="0" sz="14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Подъезжая под Ижоры                                        </a:t>
            </a: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взглянул на небеса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</a:t>
            </a:r>
            <a:r>
              <a:rPr baseline="0" cap="none" dirty="0" sz="1300" i="0" kumimoji="0" lang="ru-RU" normalizeH="0" err="1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воспомнил</a:t>
            </a: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ваши взоры,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Ваши синие глаза.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Хоть я грустно очарован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Вашей девственной красой,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Хоть вампиром именован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в губернии Тверской,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колен моих пред вами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Преклонить я не посмел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влюбленными мольбами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Вас тревожить не хотел.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Упиваясь неприятно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Хмелем светской суеты,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Позабуду, вероятно,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Ваши милые черты,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Легкий стан, движений стройность,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Осторожный разговор,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Эту скромную спокойность,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Хитрый смех и хитрый взор.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ж нет... по </a:t>
            </a:r>
            <a:r>
              <a:rPr baseline="0" cap="none" dirty="0" sz="1300" i="0" kumimoji="0" lang="ru-RU" normalizeH="0" err="1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прежню</a:t>
            </a: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следу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ваши мирные края</a:t>
            </a:r>
            <a:endParaRPr baseline="0" cap="none" dirty="0" sz="13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Через год опять заеду</a:t>
            </a:r>
          </a:p>
          <a:p>
            <a:pPr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влюблюсь до ноября.</a:t>
            </a:r>
            <a:r>
              <a:rPr baseline="0" cap="none" dirty="0" sz="13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97153" name="Picture 4" descr="https://multiurok.ru/img/312085/image_5a7e4ff7373f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 bwMode="auto">
          <a:xfrm>
            <a:off x="4788024" y="1439786"/>
            <a:ext cx="3168352" cy="4034198"/>
          </a:xfrm>
          <a:prstGeom prst="rect"/>
          <a:noFill/>
        </p:spPr>
      </p:pic>
    </p:spTree>
  </p:cSld>
  <p:clrMapOvr>
    <a:masterClrMapping/>
  </p:clrMapOvr>
  <p:transition spd="med">
    <p:split orient="vert"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TextBox 1"/>
          <p:cNvSpPr txBox="1"/>
          <p:nvPr/>
        </p:nvSpPr>
        <p:spPr>
          <a:xfrm>
            <a:off x="251520" y="188640"/>
            <a:ext cx="8640960" cy="1894841"/>
          </a:xfrm>
          <a:prstGeom prst="rect"/>
          <a:noFill/>
        </p:spPr>
        <p:txBody>
          <a:bodyPr rtlCol="0" wrap="square">
            <a:spAutoFit/>
          </a:bodyPr>
          <a:p>
            <a:pPr fontAlgn="base" lvl="0">
              <a:spcBef>
                <a:spcPct val="0"/>
              </a:spcBef>
              <a:spcAft>
                <a:spcPct val="0"/>
              </a:spcAft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dirty="0" lang="ru-RU" smtClean="0">
                <a:latin typeface="Arial" pitchFamily="34" charset="0"/>
                <a:cs typeface="Arial" pitchFamily="34" charset="0"/>
              </a:rPr>
              <a:t>Нас заинтересовали первые строчки стихотворения:                                                                                   </a:t>
            </a:r>
            <a:r>
              <a:rPr b="1" dirty="0" lang="ru-RU" smtClean="0">
                <a:latin typeface="Arial" pitchFamily="34" charset="0"/>
                <a:cs typeface="Arial" pitchFamily="34" charset="0"/>
              </a:rPr>
              <a:t>«</a:t>
            </a:r>
            <a:r>
              <a:rPr b="1" dirty="0" lang="ru-RU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Подъезжая под Ижоры                                        </a:t>
            </a:r>
          </a:p>
          <a:p>
            <a:pPr eaLnBrk="0" fontAlgn="base" hangingPunct="0" lvl="0">
              <a:spcBef>
                <a:spcPct val="0"/>
              </a:spcBef>
              <a:spcAft>
                <a:spcPct val="0"/>
              </a:spcAft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="1" dirty="0" lang="ru-RU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 взглянул на небеса…»</a:t>
            </a:r>
          </a:p>
          <a:p>
            <a:pPr algn="just" eaLnBrk="0" fontAlgn="base" hangingPunct="0" lvl="0">
              <a:spcBef>
                <a:spcPct val="0"/>
              </a:spcBef>
              <a:spcAft>
                <a:spcPct val="0"/>
              </a:spcAft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dirty="0" lang="ru-RU" smtClean="0">
                <a:latin typeface="Arial" pitchFamily="34" charset="0"/>
                <a:cs typeface="Arial" pitchFamily="34" charset="0"/>
              </a:rPr>
              <a:t>Дело в том, что «Ижоры» – слово, знакомое каждому </a:t>
            </a:r>
            <a:r>
              <a:rPr dirty="0" lang="ru-RU" err="1" smtClean="0">
                <a:latin typeface="Arial" pitchFamily="34" charset="0"/>
                <a:cs typeface="Arial" pitchFamily="34" charset="0"/>
              </a:rPr>
              <a:t>колпинцу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. Это и название реки, протекающей по нашему городу, и название населенного пункта (Ям-Ижора), расположенного между городами Колпино и Пушкин</a:t>
            </a:r>
            <a:r>
              <a:rPr b="1" dirty="0" lang="ru-RU" smtClean="0">
                <a:latin typeface="Arial" pitchFamily="34" charset="0"/>
                <a:cs typeface="Arial" pitchFamily="34" charset="0"/>
              </a:rPr>
              <a:t>.  </a:t>
            </a:r>
          </a:p>
          <a:p>
            <a:pPr algn="just" eaLnBrk="0" fontAlgn="base" hangingPunct="0" lvl="0">
              <a:spcBef>
                <a:spcPct val="0"/>
              </a:spcBef>
              <a:spcAft>
                <a:spcPct val="0"/>
              </a:spcAft>
              <a:tabLst>
                <a:tab algn="l" pos="581025"/>
                <a:tab algn="l" pos="1163638"/>
                <a:tab algn="l" pos="1744663"/>
                <a:tab algn="l" pos="2327275"/>
                <a:tab algn="l" pos="2908300"/>
                <a:tab algn="l" pos="3489325"/>
                <a:tab algn="l" pos="4071938"/>
                <a:tab algn="l" pos="4652963"/>
                <a:tab algn="l" pos="5235575"/>
                <a:tab algn="l" pos="5816600"/>
                <a:tab algn="l" pos="6397625"/>
                <a:tab algn="l" pos="6980238"/>
                <a:tab algn="l" pos="7561263"/>
                <a:tab algn="l" pos="8143875"/>
                <a:tab algn="l" pos="8724900"/>
                <a:tab algn="l" pos="9305925"/>
              </a:tabLst>
            </a:pPr>
            <a:r>
              <a:rPr b="1" dirty="0" sz="1400" lang="ru-RU" smtClean="0">
                <a:latin typeface="Arial" pitchFamily="34" charset="0"/>
                <a:cs typeface="Arial" pitchFamily="34" charset="0"/>
              </a:rPr>
              <a:t>                                                          </a:t>
            </a:r>
          </a:p>
        </p:txBody>
      </p:sp>
      <p:pic>
        <p:nvPicPr>
          <p:cNvPr id="2097154" name="Рисунок 2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763688" y="2276872"/>
            <a:ext cx="5112568" cy="4125135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Прямоугольник 2"/>
          <p:cNvSpPr/>
          <p:nvPr/>
        </p:nvSpPr>
        <p:spPr>
          <a:xfrm>
            <a:off x="395536" y="44624"/>
            <a:ext cx="8424936" cy="2225040"/>
          </a:xfrm>
          <a:prstGeom prst="rect"/>
        </p:spPr>
        <p:txBody>
          <a:bodyPr wrap="square">
            <a:spAutoFit/>
          </a:bodyPr>
          <a:p>
            <a:pPr algn="just" lvl="0"/>
            <a:r>
              <a:rPr dirty="0" lang="ru-RU" smtClean="0"/>
              <a:t>Мы обратились к истории этого стихотворения.</a:t>
            </a:r>
          </a:p>
          <a:p>
            <a:pPr algn="just" lvl="0"/>
            <a:endParaRPr dirty="0" lang="ru-RU" smtClean="0"/>
          </a:p>
          <a:p>
            <a:pPr algn="just" lvl="0"/>
            <a:r>
              <a:rPr dirty="0" lang="ru-RU" smtClean="0"/>
              <a:t> Оказалось</a:t>
            </a:r>
            <a:r>
              <a:rPr dirty="0" lang="ru-RU"/>
              <a:t>, </a:t>
            </a:r>
            <a:r>
              <a:rPr dirty="0" lang="ru-RU" smtClean="0"/>
              <a:t>что в январе </a:t>
            </a:r>
            <a:r>
              <a:rPr dirty="0" lang="ru-RU"/>
              <a:t>1829 года </a:t>
            </a:r>
            <a:r>
              <a:rPr dirty="0" lang="ru-RU" smtClean="0"/>
              <a:t> </a:t>
            </a:r>
            <a:r>
              <a:rPr dirty="0" lang="ru-RU"/>
              <a:t>А. С. Пушкин вместе с </a:t>
            </a:r>
            <a:r>
              <a:rPr dirty="0" lang="ru-RU" smtClean="0"/>
              <a:t>Алексеем Николаевичем </a:t>
            </a:r>
            <a:r>
              <a:rPr dirty="0" lang="ru-RU"/>
              <a:t>Вульфом </a:t>
            </a:r>
            <a:r>
              <a:rPr dirty="0" lang="ru-RU" smtClean="0"/>
              <a:t>(другом) ехал </a:t>
            </a:r>
            <a:r>
              <a:rPr dirty="0" lang="ru-RU"/>
              <a:t>в Петербург. </a:t>
            </a:r>
            <a:r>
              <a:rPr dirty="0" lang="ru-RU" smtClean="0"/>
              <a:t> </a:t>
            </a:r>
            <a:r>
              <a:rPr dirty="0" lang="ru-RU"/>
              <a:t>Отзвуком дорожных разговоров, во время которых вспоминали родственницу Вульфа </a:t>
            </a:r>
            <a:r>
              <a:rPr dirty="0" lang="ru-RU" smtClean="0"/>
              <a:t>Екатерину Васильевну </a:t>
            </a:r>
            <a:r>
              <a:rPr dirty="0" lang="ru-RU" smtClean="0"/>
              <a:t>Вельяшеву, </a:t>
            </a:r>
            <a:r>
              <a:rPr dirty="0" lang="ru-RU"/>
              <a:t>и стало посвященное ей стихотворение «Подъезжая под Ижоры…», которое поэт начал сочинять вместе с приятелем еще в дороге. </a:t>
            </a:r>
            <a:endParaRPr dirty="0" lang="ru-RU" smtClean="0"/>
          </a:p>
        </p:txBody>
      </p:sp>
      <p:pic>
        <p:nvPicPr>
          <p:cNvPr id="2097155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115616" y="2708920"/>
            <a:ext cx="2304256" cy="3053139"/>
          </a:xfrm>
          <a:prstGeom prst="rect"/>
        </p:spPr>
      </p:pic>
      <p:pic>
        <p:nvPicPr>
          <p:cNvPr id="2097156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5220072" y="2763439"/>
            <a:ext cx="2317626" cy="3049508"/>
          </a:xfrm>
          <a:prstGeom prst="rect"/>
        </p:spPr>
      </p:pic>
      <p:sp>
        <p:nvSpPr>
          <p:cNvPr id="1048596" name="TextBox 5"/>
          <p:cNvSpPr txBox="1"/>
          <p:nvPr/>
        </p:nvSpPr>
        <p:spPr>
          <a:xfrm>
            <a:off x="1115616" y="5733256"/>
            <a:ext cx="2232248" cy="307777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1400" lang="ru-RU" smtClean="0"/>
              <a:t>А.Н.Вульф</a:t>
            </a:r>
            <a:endParaRPr dirty="0" sz="1400" lang="ru-RU"/>
          </a:p>
        </p:txBody>
      </p:sp>
      <p:sp>
        <p:nvSpPr>
          <p:cNvPr id="1048597" name="TextBox 6"/>
          <p:cNvSpPr txBox="1"/>
          <p:nvPr/>
        </p:nvSpPr>
        <p:spPr>
          <a:xfrm>
            <a:off x="5292080" y="5805264"/>
            <a:ext cx="2232248" cy="307777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1400" lang="ru-RU" smtClean="0"/>
              <a:t>Е.В.Вельяшева</a:t>
            </a:r>
            <a:endParaRPr dirty="0" sz="1400" lang="ru-RU"/>
          </a:p>
        </p:txBody>
      </p:sp>
    </p:spTree>
  </p:cSld>
  <p:clrMapOvr>
    <a:masterClrMapping/>
  </p:clrMapOvr>
  <p:transition spd="med">
    <p:split orient="vert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971600" y="1988840"/>
            <a:ext cx="7231520" cy="3600400"/>
          </a:xfrm>
          <a:prstGeom prst="rect"/>
        </p:spPr>
      </p:pic>
      <p:sp>
        <p:nvSpPr>
          <p:cNvPr id="1048598" name="Прямоугольник 3"/>
          <p:cNvSpPr/>
          <p:nvPr/>
        </p:nvSpPr>
        <p:spPr>
          <a:xfrm>
            <a:off x="323528" y="116632"/>
            <a:ext cx="8424936" cy="1691641"/>
          </a:xfrm>
          <a:prstGeom prst="rect"/>
        </p:spPr>
        <p:txBody>
          <a:bodyPr wrap="square">
            <a:spAutoFit/>
          </a:bodyPr>
          <a:p>
            <a:r>
              <a:rPr dirty="0" lang="ru-RU" smtClean="0"/>
              <a:t>                      </a:t>
            </a:r>
            <a:endParaRPr dirty="0" lang="ru-RU"/>
          </a:p>
          <a:p>
            <a:pPr algn="just"/>
            <a:r>
              <a:rPr dirty="0" lang="ru-RU"/>
              <a:t>Далее</a:t>
            </a:r>
            <a:r>
              <a:rPr dirty="0" lang="ru-RU" smtClean="0"/>
              <a:t>, под </a:t>
            </a:r>
            <a:r>
              <a:rPr dirty="0" lang="ru-RU" err="1"/>
              <a:t>Ижорами</a:t>
            </a:r>
            <a:r>
              <a:rPr dirty="0" lang="ru-RU"/>
              <a:t> подразумевается почтовая станция Ям-Ижора, расположенная примерно в 25 км от Петербурга. </a:t>
            </a:r>
            <a:r>
              <a:rPr dirty="0" lang="ru-RU" smtClean="0"/>
              <a:t>«Ям» – это сокращенное от «ямщик», «Ижора» </a:t>
            </a:r>
            <a:r>
              <a:rPr dirty="0" lang="ru-RU"/>
              <a:t>- название реки, протекающей к юго-западу от </a:t>
            </a:r>
            <a:r>
              <a:rPr dirty="0" lang="ru-RU" smtClean="0"/>
              <a:t>Петербурга. Отсюда </a:t>
            </a:r>
            <a:r>
              <a:rPr dirty="0" lang="ru-RU"/>
              <a:t>напрашивается вывод, что в стихотворении речь идет о слободе Ям-Ижора, расположенной рядом с Колпино. </a:t>
            </a:r>
          </a:p>
        </p:txBody>
      </p:sp>
    </p:spTree>
  </p:cSld>
  <p:clrMapOvr>
    <a:masterClrMapping/>
  </p:clrMapOvr>
  <p:transition spd="med">
    <p:split orient="vert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TextBox 1"/>
          <p:cNvSpPr txBox="1"/>
          <p:nvPr/>
        </p:nvSpPr>
        <p:spPr>
          <a:xfrm>
            <a:off x="357158" y="357166"/>
            <a:ext cx="5078938" cy="2491741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b="1" dirty="0" lang="ru-RU" smtClean="0"/>
              <a:t>2. О посещении Пушкиным села Колпино.</a:t>
            </a:r>
          </a:p>
          <a:p>
            <a:pPr algn="just"/>
            <a:r>
              <a:rPr dirty="0" lang="ru-RU" smtClean="0"/>
              <a:t>Во </a:t>
            </a:r>
            <a:r>
              <a:rPr dirty="0" lang="ru-RU"/>
              <a:t>время </a:t>
            </a:r>
            <a:r>
              <a:rPr dirty="0" lang="ru-RU" smtClean="0"/>
              <a:t>нашей </a:t>
            </a:r>
            <a:r>
              <a:rPr dirty="0" lang="ru-RU" smtClean="0"/>
              <a:t>экскурсии осенью 2017года  </a:t>
            </a:r>
            <a:r>
              <a:rPr dirty="0" lang="ru-RU"/>
              <a:t>в Мемориальный </a:t>
            </a:r>
            <a:r>
              <a:rPr dirty="0" lang="ru-RU" smtClean="0"/>
              <a:t>Музей - Лицей города Пушкина  экскурсовод рассказала много интересных фактов о воспитании молодых людей в этом учебном заведении. Например о том, как у лицеистов воспитывали любовь к пешим </a:t>
            </a:r>
            <a:r>
              <a:rPr dirty="0" lang="ru-RU"/>
              <a:t>прогулкам. </a:t>
            </a:r>
            <a:r>
              <a:rPr dirty="0" lang="ru-RU" smtClean="0"/>
              <a:t>                         </a:t>
            </a:r>
            <a:endParaRPr dirty="0" lang="ru-RU"/>
          </a:p>
          <a:p>
            <a:endParaRPr dirty="0" lang="ru-RU"/>
          </a:p>
        </p:txBody>
      </p:sp>
      <p:pic>
        <p:nvPicPr>
          <p:cNvPr id="2097158" name="Picture 2" descr="C:\Users\User\Desktop\КОНКУРСЫ 2017-2018\ПУШКИН\лицей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339752" y="3212976"/>
            <a:ext cx="4328778" cy="3072036"/>
          </a:xfrm>
          <a:prstGeom prst="rect"/>
          <a:noFill/>
        </p:spPr>
      </p:pic>
      <p:pic>
        <p:nvPicPr>
          <p:cNvPr id="2097159" name="Picture 3" descr="C:\Users\User\Desktop\КОНКУРСЫ 2017-2018\ПУШКИН\лицеист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5724128" y="188640"/>
            <a:ext cx="2304256" cy="2954960"/>
          </a:xfrm>
          <a:prstGeom prst="rect"/>
          <a:noFill/>
        </p:spPr>
      </p:pic>
    </p:spTree>
  </p:cSld>
  <p:clrMapOvr>
    <a:masterClrMapping/>
  </p:clrMapOvr>
  <p:transition spd="med">
    <p:split orient="vert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4644008" y="332656"/>
            <a:ext cx="3901778" cy="4767485"/>
          </a:xfrm>
          <a:prstGeom prst="rect"/>
        </p:spPr>
      </p:pic>
      <p:sp>
        <p:nvSpPr>
          <p:cNvPr id="1048600" name="Прямоугольник 3"/>
          <p:cNvSpPr/>
          <p:nvPr/>
        </p:nvSpPr>
        <p:spPr>
          <a:xfrm>
            <a:off x="2286000" y="-495151"/>
            <a:ext cx="4572000" cy="646331"/>
          </a:xfrm>
          <a:prstGeom prst="rect"/>
        </p:spPr>
        <p:txBody>
          <a:bodyPr>
            <a:spAutoFit/>
          </a:bodyPr>
          <a:p>
            <a:r>
              <a:rPr dirty="0" lang="ru-RU"/>
              <a:t>2. О посещении Пушкиным села Колпино</a:t>
            </a:r>
          </a:p>
          <a:p>
            <a:r>
              <a:rPr dirty="0" lang="ru-RU"/>
              <a:t> </a:t>
            </a:r>
          </a:p>
        </p:txBody>
      </p:sp>
      <p:sp>
        <p:nvSpPr>
          <p:cNvPr id="1048601" name="Прямоугольник 4"/>
          <p:cNvSpPr/>
          <p:nvPr/>
        </p:nvSpPr>
        <p:spPr>
          <a:xfrm>
            <a:off x="395536" y="-356651"/>
            <a:ext cx="3888432" cy="646331"/>
          </a:xfrm>
          <a:prstGeom prst="rect"/>
        </p:spPr>
        <p:txBody>
          <a:bodyPr wrap="square">
            <a:spAutoFit/>
          </a:bodyPr>
          <a:p>
            <a:r>
              <a:rPr dirty="0" lang="ru-RU" smtClean="0"/>
              <a:t> </a:t>
            </a:r>
            <a:endParaRPr dirty="0" lang="ru-RU"/>
          </a:p>
          <a:p>
            <a:r>
              <a:rPr dirty="0" lang="ru-RU"/>
              <a:t> </a:t>
            </a:r>
          </a:p>
        </p:txBody>
      </p:sp>
      <p:sp>
        <p:nvSpPr>
          <p:cNvPr id="1048602" name="Прямоугольник 5"/>
          <p:cNvSpPr/>
          <p:nvPr/>
        </p:nvSpPr>
        <p:spPr>
          <a:xfrm>
            <a:off x="539552" y="476672"/>
            <a:ext cx="3816424" cy="3139321"/>
          </a:xfrm>
          <a:prstGeom prst="rect"/>
        </p:spPr>
        <p:txBody>
          <a:bodyPr wrap="square">
            <a:spAutoFit/>
          </a:bodyPr>
          <a:p>
            <a:pPr algn="just"/>
            <a:r>
              <a:rPr dirty="0" lang="ru-RU">
                <a:latin typeface="Arial" pitchFamily="34" charset="0"/>
                <a:cs typeface="Arial" pitchFamily="34" charset="0"/>
              </a:rPr>
              <a:t>1813 год. Летние каникулы. Лицеисты посетили Колпино, Павловск, Славянку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.</a:t>
            </a:r>
            <a:endParaRPr dirty="0" lang="ru-RU">
              <a:latin typeface="Arial" pitchFamily="34" charset="0"/>
              <a:cs typeface="Arial" pitchFamily="34" charset="0"/>
            </a:endParaRPr>
          </a:p>
          <a:p>
            <a:pPr algn="just"/>
            <a:r>
              <a:rPr dirty="0" lang="ru-RU" smtClean="0">
                <a:latin typeface="Arial" pitchFamily="34" charset="0"/>
                <a:cs typeface="Arial" pitchFamily="34" charset="0"/>
              </a:rPr>
              <a:t>Тема </a:t>
            </a:r>
            <a:r>
              <a:rPr dirty="0" lang="ru-RU">
                <a:latin typeface="Arial" pitchFamily="34" charset="0"/>
                <a:cs typeface="Arial" pitchFamily="34" charset="0"/>
              </a:rPr>
              <a:t>посещения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Пушкиным –лицеистом села Колпино нас </a:t>
            </a:r>
            <a:r>
              <a:rPr dirty="0" lang="ru-RU">
                <a:latin typeface="Arial" pitchFamily="34" charset="0"/>
                <a:cs typeface="Arial" pitchFamily="34" charset="0"/>
              </a:rPr>
              <a:t>заинтересовала, и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мы решили </a:t>
            </a:r>
            <a:r>
              <a:rPr dirty="0" lang="ru-RU">
                <a:latin typeface="Arial" pitchFamily="34" charset="0"/>
                <a:cs typeface="Arial" pitchFamily="34" charset="0"/>
              </a:rPr>
              <a:t>продолжить ее изучение.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                                       </a:t>
            </a:r>
          </a:p>
          <a:p>
            <a:pPr algn="just"/>
            <a:r>
              <a:rPr dirty="0" lang="ru-RU">
                <a:latin typeface="Arial" pitchFamily="34" charset="0"/>
                <a:cs typeface="Arial" pitchFamily="34" charset="0"/>
              </a:rPr>
              <a:t>Сохранилась квитанция, отразившая расходы на эти прогулки (они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включали </a:t>
            </a:r>
            <a:r>
              <a:rPr dirty="0" lang="ru-RU">
                <a:latin typeface="Arial" pitchFamily="34" charset="0"/>
                <a:cs typeface="Arial" pitchFamily="34" charset="0"/>
              </a:rPr>
              <a:t>лошадь с телегой, молоко, хлеб и т.д.). </a:t>
            </a:r>
            <a:endParaRPr dirty="0" lang="ru-RU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97161" name="Picture 2" descr="C:\Users\User\Desktop\КОНКУРСЫ 2017-2018\ПУШКИН\молодой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933056"/>
            <a:ext cx="3096005" cy="2322004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Прямоугольник 1"/>
          <p:cNvSpPr/>
          <p:nvPr/>
        </p:nvSpPr>
        <p:spPr>
          <a:xfrm>
            <a:off x="611560" y="836712"/>
            <a:ext cx="3312368" cy="2031325"/>
          </a:xfrm>
          <a:prstGeom prst="rect"/>
        </p:spPr>
        <p:txBody>
          <a:bodyPr wrap="square">
            <a:spAutoFit/>
          </a:bodyPr>
          <a:p>
            <a:pPr algn="just"/>
            <a:r>
              <a:rPr dirty="0" lang="ru-RU" smtClean="0">
                <a:latin typeface="Arial" pitchFamily="34" charset="0"/>
                <a:cs typeface="Arial" pitchFamily="34" charset="0"/>
              </a:rPr>
              <a:t>Лицеисты </a:t>
            </a:r>
            <a:r>
              <a:rPr dirty="0" lang="ru-RU">
                <a:latin typeface="Arial" pitchFamily="34" charset="0"/>
                <a:cs typeface="Arial" pitchFamily="34" charset="0"/>
              </a:rPr>
              <a:t>шли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по </a:t>
            </a:r>
            <a:r>
              <a:rPr dirty="0" lang="ru-RU">
                <a:latin typeface="Arial" pitchFamily="34" charset="0"/>
                <a:cs typeface="Arial" pitchFamily="34" charset="0"/>
              </a:rPr>
              <a:t>Московской дороге Царского Села, Московскому шоссе, далее по мосту через реку Ижору с выходом на правый берег реки Ижоры в Колпино. </a:t>
            </a:r>
          </a:p>
        </p:txBody>
      </p:sp>
      <p:pic>
        <p:nvPicPr>
          <p:cNvPr id="2097162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3983794" y="620688"/>
            <a:ext cx="4687549" cy="2815862"/>
          </a:xfrm>
          <a:prstGeom prst="rect"/>
        </p:spPr>
      </p:pic>
      <p:pic>
        <p:nvPicPr>
          <p:cNvPr id="2097163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1259632" y="3501008"/>
            <a:ext cx="4245024" cy="2911209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Прямоугольник 1"/>
          <p:cNvSpPr/>
          <p:nvPr/>
        </p:nvSpPr>
        <p:spPr>
          <a:xfrm>
            <a:off x="539552" y="404664"/>
            <a:ext cx="8136904" cy="646331"/>
          </a:xfrm>
          <a:prstGeom prst="rect"/>
        </p:spPr>
        <p:txBody>
          <a:bodyPr wrap="square">
            <a:spAutoFit/>
          </a:bodyPr>
          <a:p>
            <a:r>
              <a:rPr dirty="0" lang="ru-RU">
                <a:latin typeface="Arial" pitchFamily="34" charset="0"/>
                <a:cs typeface="Arial" pitchFamily="34" charset="0"/>
              </a:rPr>
              <a:t>Лицеисты могли наблюдать жизнь разных этнических групп и разных социальных слоев: царского села, ямской слободы, «военного» села. </a:t>
            </a:r>
            <a:r>
              <a:rPr dirty="0" lang="ru-RU" smtClean="0">
                <a:latin typeface="Arial" pitchFamily="34" charset="0"/>
                <a:cs typeface="Arial" pitchFamily="34" charset="0"/>
              </a:rPr>
              <a:t> </a:t>
            </a:r>
            <a:endParaRPr dirty="0"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97164" name="Рисунок 3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395537" y="1196752"/>
            <a:ext cx="4032448" cy="2605135"/>
          </a:xfrm>
          <a:prstGeom prst="rect"/>
        </p:spPr>
      </p:pic>
      <p:pic>
        <p:nvPicPr>
          <p:cNvPr id="2097165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4572000" y="1196752"/>
            <a:ext cx="4234628" cy="2592288"/>
          </a:xfrm>
          <a:prstGeom prst="rect"/>
        </p:spPr>
      </p:pic>
      <p:pic>
        <p:nvPicPr>
          <p:cNvPr id="2097166" name="Рисунок 5"/>
          <p:cNvPicPr>
            <a:picLocks noChangeAspect="1"/>
          </p:cNvPicPr>
          <p:nvPr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2756484" y="3861048"/>
            <a:ext cx="4096771" cy="2550361"/>
          </a:xfrm>
          <a:prstGeom prst="rect"/>
        </p:spPr>
      </p:pic>
    </p:spTree>
  </p:cSld>
  <p:clrMapOvr>
    <a:masterClrMapping/>
  </p:clrMapOvr>
  <p:transition spd="med">
    <p:split orient="vert"/>
  </p:transition>
  <p:timing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Microsoft</Company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User</dc:creator>
  <cp:lastModifiedBy>User</cp:lastModifiedBy>
  <dcterms:created xsi:type="dcterms:W3CDTF">2018-03-14T05:00:50Z</dcterms:created>
  <dcterms:modified xsi:type="dcterms:W3CDTF">2022-09-02T17:09:41Z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1072361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ICV">
    <vt:lpwstr>28b25b93e9014afb829ef0eda303a43f</vt:lpwstr>
  </property>
</Properties>
</file>