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2"/>
  </p:notesMasterIdLst>
  <p:sldIdLst>
    <p:sldId id="256" r:id="rId5"/>
    <p:sldId id="278" r:id="rId6"/>
    <p:sldId id="257" r:id="rId7"/>
    <p:sldId id="275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7" r:id="rId17"/>
    <p:sldId id="272" r:id="rId18"/>
    <p:sldId id="270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52C7AC-D74E-48B9-BBCE-935FFB992424}">
          <p14:sldIdLst>
            <p14:sldId id="256"/>
            <p14:sldId id="278"/>
            <p14:sldId id="257"/>
            <p14:sldId id="275"/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  <p14:sldId id="267"/>
            <p14:sldId id="272"/>
            <p14:sldId id="270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CA541-E231-4AD0-AF0D-614C81EFFC16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ED38B-E687-4792-9582-EE6774982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92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0A903-08C5-4B5D-AC3F-AF3B2759F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452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AA5EF-FFCB-4684-A1A3-041F3D692B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705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7FE4-A076-45B5-BD2A-06784E0CD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017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F92FB-4C4C-4344-B53A-44159FB81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771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53C70-AEAB-45C5-AB12-09D8C93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290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6F006-8F95-4527-8C0B-D7C1EAEED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816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E6FA5-6729-4275-8143-44672E9AC6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847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265B2-6726-4DC0-BFF1-59ED1C92F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658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8EE63-F730-40D7-8330-FDBC90355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08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AF0FD-A8B9-49B4-B17B-ECC57441B1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157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5812" cy="5991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91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7499C-0583-489E-BE11-7AFCC2BE6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327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CCF4A-1578-449C-B48F-DDF3376B95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A8295-165B-4BEE-A92D-6C5AB5BE1B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98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32E06-1EE2-45B4-8A2B-5FE2E8E13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FD418-5B36-4282-A89D-E7F42A41B9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0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163E6-E8B8-4FA3-B85B-CDA1DDAAA8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E916A-F0C2-44EA-80B4-A5D780D07C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11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6CDF-E456-47AA-8144-E15460ED2A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09FF3-2C87-49D9-A4DD-26CDC19A28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26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B506B-0E2C-4120-967F-940241981A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1FDD2-619B-4300-BA7A-374D317462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9EBC7-DCC8-4045-81DB-650DCABAFE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63CFB-8E1C-4E4C-9F11-E2F10247C1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28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CC460-5398-452D-B793-0137336EE8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87131-74A3-4A67-B201-C76724A684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46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3B9E8-D37B-494B-BC60-82B8AD01A0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29C3E-6589-4057-8529-82D5E218B5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98DFB-1941-4E3A-845A-1F1CA42B9E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CDBAB-78A0-4FCC-ABE4-B32E845872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43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0CA02-BD82-4DC4-B77C-DA84FD8FBE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94B66-E6DD-4687-B789-481585D8DA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92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7891-58A7-4ED0-A2F6-EF891826AB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54B65-9752-4248-9D7D-B897DFB57D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0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0A903-08C5-4B5D-AC3F-AF3B2759F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047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AA5EF-FFCB-4684-A1A3-041F3D692B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74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7FE4-A076-45B5-BD2A-06784E0CD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13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F92FB-4C4C-4344-B53A-44159FB81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664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53C70-AEAB-45C5-AB12-09D8C93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939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6F006-8F95-4527-8C0B-D7C1EAEED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118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E6FA5-6729-4275-8143-44672E9AC6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938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265B2-6726-4DC0-BFF1-59ED1C92F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644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8EE63-F730-40D7-8330-FDBC90355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655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AF0FD-A8B9-49B4-B17B-ECC57441B1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396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5812" cy="5991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91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7499C-0583-489E-BE11-7AFCC2BE6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00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325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3250" cy="45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72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FE424766-E2FA-45AF-90D5-257DCBA9452C}" type="slidenum">
              <a:rPr lang="ru-RU" alt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576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FF0C21-1B5A-4F90-BD02-03EBB42CBB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42771E-22E2-4888-A755-196273FB49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4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325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3250" cy="45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72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FE424766-E2FA-45AF-90D5-257DCBA9452C}" type="slidenum">
              <a:rPr lang="ru-RU" alt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7291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7/96/279/96279719_Katapultiruemuyy_konteyner.JPG" TargetMode="External"/><Relationship Id="rId3" Type="http://schemas.openxmlformats.org/officeDocument/2006/relationships/hyperlink" Target="http://pazitiff.info/uploads/posts/2011-03/1300905560_ciol.jpg" TargetMode="External"/><Relationship Id="rId7" Type="http://schemas.openxmlformats.org/officeDocument/2006/relationships/hyperlink" Target="https://upload.wikimedia.org/wikipedia/ru/a/a5/Belka_and_Strelka.Space_Dogs.Real-i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upload.wikimedia.org/wikipedia/ru/thumb/1/11/Laika_monument.jpg/220px-Laika_monument.jpg" TargetMode="External"/><Relationship Id="rId11" Type="http://schemas.openxmlformats.org/officeDocument/2006/relationships/hyperlink" Target="http://cdn.bolshoyvopros.ru/files/users/images/37/00/3700e1533d052636c2089a387d6b4a45.jpg" TargetMode="External"/><Relationship Id="rId5" Type="http://schemas.openxmlformats.org/officeDocument/2006/relationships/hyperlink" Target="https://upload.wikimedia.org/wikipedia/commons/thumb/b/be/Sputnik_asm.jpg/250px-Sputnik_asm.jpg" TargetMode="External"/><Relationship Id="rId10" Type="http://schemas.openxmlformats.org/officeDocument/2006/relationships/hyperlink" Target="http://static2.gift-box.com.ua/blog/wp-content/gallery/space50/200103main_rs_image_feature_800b_1600x1200.jpg" TargetMode="External"/><Relationship Id="rId4" Type="http://schemas.openxmlformats.org/officeDocument/2006/relationships/hyperlink" Target="http://www.chaltlib.ru/images/ubilei2011/299.PNG" TargetMode="External"/><Relationship Id="rId9" Type="http://schemas.openxmlformats.org/officeDocument/2006/relationships/hyperlink" Target="http://www.krasfun.ru/images/2011/4/53b47_Gagarin_43.jpg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upload.wikimedia.org/wikipedia/commons/thumb/0/09/Mir_Space_Station_viewed_from_Endeavour_during_STS-89.jpg/640px-Mir_Space_Station_viewed_from_Endeavour_during_STS-89.jpg" TargetMode="External"/><Relationship Id="rId3" Type="http://schemas.openxmlformats.org/officeDocument/2006/relationships/hyperlink" Target="http://ilmir.ucoz.ru/_si/0/s58480269.jpg" TargetMode="External"/><Relationship Id="rId7" Type="http://schemas.openxmlformats.org/officeDocument/2006/relationships/hyperlink" Target="https://upload.wikimedia.org/wikipedia/commons/thumb/d/d2/Mir_insignia.svg/432px-Mir_insignia.svg.pn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media.isna.ir/content/41-91.jpg/4" TargetMode="External"/><Relationship Id="rId11" Type="http://schemas.openxmlformats.org/officeDocument/2006/relationships/hyperlink" Target="http://forum.krasnoznamensk.ru/uploads/monthly_04_2008/blogentry-6044-1207648634_thumb.jpg" TargetMode="External"/><Relationship Id="rId5" Type="http://schemas.openxmlformats.org/officeDocument/2006/relationships/hyperlink" Target="http://data.vietinfo.eu/News/2012/06/13/173858/1339603242.3145.jpg" TargetMode="External"/><Relationship Id="rId10" Type="http://schemas.openxmlformats.org/officeDocument/2006/relationships/hyperlink" Target="http://stylescomp.ru/images/info/21022012/1056_1.jpg" TargetMode="External"/><Relationship Id="rId4" Type="http://schemas.openxmlformats.org/officeDocument/2006/relationships/hyperlink" Target="http://i041.radikal.ru/0903/27/6fcbab9a85f5.jpg" TargetMode="External"/><Relationship Id="rId9" Type="http://schemas.openxmlformats.org/officeDocument/2006/relationships/hyperlink" Target="http://orenburg.bezformata.ru/content/image62926702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iamotor.ru/uploads/posts/2012-04/1335352622_25.04.2012-3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teleport2001.ru/files/teleport/images/2014/01/15/asia881.jpg" TargetMode="External"/><Relationship Id="rId5" Type="http://schemas.openxmlformats.org/officeDocument/2006/relationships/hyperlink" Target="http://cdn.theatlantic.com/static/mt/assets/science/hubbletele615.jpg" TargetMode="External"/><Relationship Id="rId4" Type="http://schemas.openxmlformats.org/officeDocument/2006/relationships/hyperlink" Target="http://www.tecnomarket.it/kolida/comp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28600" y="0"/>
            <a:ext cx="6553200" cy="283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defTabSz="449263" eaLnBrk="1" fontAlgn="base" hangingPunct="1">
              <a:spcBef>
                <a:spcPts val="3750"/>
              </a:spcBef>
              <a:spcAft>
                <a:spcPct val="0"/>
              </a:spcAft>
              <a:buSzPct val="100000"/>
            </a:pPr>
            <a:r>
              <a:rPr lang="ru-RU" altLang="ru-RU" sz="6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Достижения России в  КОСМОСЕ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414613" y="4725144"/>
            <a:ext cx="47343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Выполнил:</a:t>
            </a:r>
          </a:p>
          <a:p>
            <a:pPr algn="ctr"/>
            <a:r>
              <a:rPr lang="ru-RU" sz="3600" b="1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Овсянников Виктор</a:t>
            </a:r>
            <a:endParaRPr lang="ru-RU" sz="3600" b="1" cap="none" spc="0" dirty="0">
              <a:ln w="11430">
                <a:solidFill>
                  <a:srgbClr val="FFC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rok-gruppa-quotZodiakquot-Kosmicheskaya-muzyk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9932" y="49411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8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3" name="Прямоугольник 2"/>
          <p:cNvSpPr/>
          <p:nvPr/>
        </p:nvSpPr>
        <p:spPr>
          <a:xfrm>
            <a:off x="53752" y="116632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solidFill>
                  <a:srgbClr val="FFFF00"/>
                </a:solidFill>
                <a:latin typeface="Arial" charset="0"/>
                <a:ea typeface="Microsoft YaHei" charset="-122"/>
              </a:rPr>
              <a:t>Орбитальная станция «МИР»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2451100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89985">
                        <a14:foregroundMark x1="25424" y1="45951" x2="25424" y2="45951"/>
                        <a14:foregroundMark x1="28197" y1="50282" x2="28197" y2="50282"/>
                        <a14:foregroundMark x1="21109" y1="48964" x2="21109" y2="48964"/>
                        <a14:foregroundMark x1="84900" y1="37476" x2="84900" y2="37476"/>
                        <a14:foregroundMark x1="86287" y1="35782" x2="86287" y2="35782"/>
                        <a14:foregroundMark x1="39753" y1="53296" x2="39753" y2="53296"/>
                        <a14:foregroundMark x1="42219" y1="54614" x2="42219" y2="54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2" y="3403976"/>
            <a:ext cx="3956050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008578"/>
            <a:ext cx="5040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«Мир» («Салют-8») — советская (российская) орбитальная станция, представлявшая собой сложный многоцелевой научно-исследовательский комплекс. «Мир» - первая орбитальная станция модульного типа. Была выведена на орбиту в феврале 1986 года, 23 марта 2001 года затоплена в Тихом океане. На станции побывало 104 космонавта из 12 стран мира, в том числе Франции, Германии, Японии и США.</a:t>
            </a:r>
          </a:p>
        </p:txBody>
      </p:sp>
    </p:spTree>
    <p:extLst>
      <p:ext uri="{BB962C8B-B14F-4D97-AF65-F5344CB8AC3E}">
        <p14:creationId xmlns:p14="http://schemas.microsoft.com/office/powerpoint/2010/main" val="425683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" y="0"/>
            <a:ext cx="9095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charset="0"/>
                <a:ea typeface="Microsoft YaHei" charset="-122"/>
              </a:rPr>
              <a:t>Россия продолжает оставаться одной из сильнейших в космосе: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480" y="1323438"/>
            <a:ext cx="3614737" cy="224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823" y="3837888"/>
            <a:ext cx="3614737" cy="275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372" y="1323438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Больше всего пусков ракет (около 30 пусков каждый год)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6536" y="2154435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Только Россия занимается достройкой и расширением МКС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3701" y="2956623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Ключевой участник МКС, владеет 4 основными модулями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6992" y="3772308"/>
            <a:ext cx="52779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Способна вывести человека на орбиту (одна из 2-х, ранее было способно 3)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992" y="4885709"/>
            <a:ext cx="52779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Скафандр для работы в открытом космосе (одна из 3-х)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791" y="5632471"/>
            <a:ext cx="5355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Имеет ракету-носитель тяжелого класса (одна из 6-и)</a:t>
            </a:r>
          </a:p>
        </p:txBody>
      </p:sp>
    </p:spTree>
    <p:extLst>
      <p:ext uri="{BB962C8B-B14F-4D97-AF65-F5344CB8AC3E}">
        <p14:creationId xmlns:p14="http://schemas.microsoft.com/office/powerpoint/2010/main" val="192163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111" y="332656"/>
            <a:ext cx="402907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097" y="3356992"/>
            <a:ext cx="402907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19" y="764704"/>
            <a:ext cx="4841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3333CC"/>
                </a:solidFill>
                <a:latin typeface="Arial" charset="0"/>
                <a:ea typeface="Microsoft YaHei" charset="-122"/>
              </a:rPr>
              <a:t>Имеет 4 действующих космодрома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139" y="159900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Способна самостоятельно выводить на орбиту КА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567" y="243000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Производитель ракет и комплектующих (более 10% от общемирового производства, российские ракеты, ступени ракет и двигатели используются др. странами)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7478" y="51314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Участвует в исследовании других планет совместно с другими странами</a:t>
            </a:r>
          </a:p>
        </p:txBody>
      </p:sp>
    </p:spTree>
    <p:extLst>
      <p:ext uri="{BB962C8B-B14F-4D97-AF65-F5344CB8AC3E}">
        <p14:creationId xmlns:p14="http://schemas.microsoft.com/office/powerpoint/2010/main" val="39780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328139"/>
            <a:ext cx="3045984" cy="28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970" y="3359664"/>
            <a:ext cx="3432175" cy="323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88640"/>
            <a:ext cx="62924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3333CC"/>
                </a:solidFill>
                <a:latin typeface="Arial" charset="0"/>
                <a:ea typeface="Microsoft YaHei" charset="-122"/>
              </a:rPr>
              <a:t>Имеет глобальную навигационную систему (одна из 2-х действующих, развёртывается ещё 2)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4324" y="1484784"/>
            <a:ext cx="6165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Выведение спутников на геостационарную орбиту (одна из 5-и)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0113" y="2492896"/>
            <a:ext cx="5390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Имеет спутниковую систему связи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947" y="3359664"/>
            <a:ext cx="5329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Имеет телекоммуникационные спутники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6255" y="4341315"/>
            <a:ext cx="5315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Имеет действующий космический телескоп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7841" y="5301208"/>
            <a:ext cx="5315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charset="2"/>
              <a:buChar char=""/>
            </a:pPr>
            <a:r>
              <a:rPr lang="ru-RU" altLang="ru-RU" sz="2400" b="1" dirty="0">
                <a:solidFill>
                  <a:srgbClr val="990000"/>
                </a:solidFill>
                <a:latin typeface="Arial" charset="0"/>
                <a:ea typeface="Microsoft YaHei" charset="-122"/>
              </a:rPr>
              <a:t>Имеет действующий космический телескоп</a:t>
            </a:r>
          </a:p>
        </p:txBody>
      </p:sp>
    </p:spTree>
    <p:extLst>
      <p:ext uri="{BB962C8B-B14F-4D97-AF65-F5344CB8AC3E}">
        <p14:creationId xmlns:p14="http://schemas.microsoft.com/office/powerpoint/2010/main" val="142850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427984" y="448952"/>
            <a:ext cx="4897437" cy="255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defTabSz="449263" eaLnBrk="1" fontAlgn="base" hangingPunct="1">
              <a:spcBef>
                <a:spcPts val="2250"/>
              </a:spcBef>
              <a:spcAft>
                <a:spcPct val="0"/>
              </a:spcAft>
              <a:buSzPct val="100000"/>
            </a:pPr>
            <a:r>
              <a:rPr lang="ru-RU" altLang="ru-RU" sz="4000" dirty="0" smtClean="0">
                <a:solidFill>
                  <a:srgbClr val="FFFFFF"/>
                </a:solidFill>
              </a:rPr>
              <a:t>Мы гордимся достижениями нашей страны в освоении космоса!</a:t>
            </a:r>
          </a:p>
        </p:txBody>
      </p:sp>
    </p:spTree>
    <p:extLst>
      <p:ext uri="{BB962C8B-B14F-4D97-AF65-F5344CB8AC3E}">
        <p14:creationId xmlns:p14="http://schemas.microsoft.com/office/powerpoint/2010/main" val="118334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charset="0"/>
                <a:ea typeface="Microsoft YaHei" charset="-122"/>
              </a:rPr>
              <a:t>Используемые ресурсы: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76756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К.Э. Циолковского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3"/>
              </a:rPr>
              <a:t>http://pazitiff.info/uploads/posts/2011-03/1300905560_ciol.jpg</a:t>
            </a:r>
            <a:endParaRPr lang="ru-RU" altLang="ru-RU" sz="1600" b="1" dirty="0">
              <a:solidFill>
                <a:srgbClr val="990000"/>
              </a:solidFill>
              <a:latin typeface="Times New Roman" pitchFamily="16" charset="0"/>
              <a:ea typeface="Microsoft YaHei" charset="-122"/>
              <a:cs typeface="Times New Roman" pitchFamily="16" charset="0"/>
            </a:endParaRP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чертежа ракеты К.Э. Циолковского – проект 1915 г.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4"/>
              </a:rPr>
              <a:t>http://www.chaltlib.ru/images/ubilei2011/299.PNG</a:t>
            </a: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</a:t>
            </a: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Спутника-1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5"/>
              </a:rPr>
              <a:t>https://upload.wikimedia.org/wikipedia/commons/thumb/b/be/Sputnik_asm.jpg/250px-Sputnik_asm.jpg</a:t>
            </a: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</a:t>
            </a: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памятника собаке Лайке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6"/>
              </a:rPr>
              <a:t>https://upload.wikimedia.org/wikipedia/ru/thumb/1/11/Laika_monument.jpg/220px-Laika_monument.jpg</a:t>
            </a:r>
            <a:endParaRPr lang="ru-RU" altLang="ru-RU" sz="1600" b="1" dirty="0">
              <a:solidFill>
                <a:srgbClr val="990000"/>
              </a:solidFill>
              <a:latin typeface="Times New Roman" pitchFamily="16" charset="0"/>
              <a:ea typeface="Microsoft YaHei" charset="-122"/>
              <a:cs typeface="Times New Roman" pitchFamily="16" charset="0"/>
            </a:endParaRP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собак Белки и Стрелки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7"/>
              </a:rPr>
              <a:t>https://upload.wikimedia.org/wikipedia/ru/a/a5/Belka_and_Strelka.Space_Dogs.Real-i.jpg</a:t>
            </a:r>
            <a:endParaRPr lang="ru-RU" altLang="ru-RU" sz="1600" b="1" dirty="0">
              <a:solidFill>
                <a:srgbClr val="990000"/>
              </a:solidFill>
              <a:latin typeface="Times New Roman" pitchFamily="16" charset="0"/>
              <a:ea typeface="Microsoft YaHei" charset="-122"/>
              <a:cs typeface="Times New Roman" pitchFamily="16" charset="0"/>
            </a:endParaRP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Спутника-5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8"/>
              </a:rPr>
              <a:t>http://img1.liveinternet.ru/images/attach/c/7/96/279/96279719_Katapultiruemuyy_konteyner.JPG</a:t>
            </a: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</a:t>
            </a: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корабля «Восток» 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9"/>
              </a:rPr>
              <a:t>http://www.krasfun.ru/images/2011/4/53b47_Gagarin_43.jpg</a:t>
            </a: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</a:t>
            </a: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Изображение Юрия Гагарина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10"/>
              </a:rPr>
              <a:t>http://static2.gift-box.com.ua/blog/wp-content/gallery/space50/200103main_rs_image_feature_800b_1600x1200.jpg</a:t>
            </a:r>
            <a:endParaRPr lang="ru-RU" altLang="ru-RU" sz="1600" b="1" dirty="0">
              <a:solidFill>
                <a:srgbClr val="990000"/>
              </a:solidFill>
              <a:latin typeface="Times New Roman" pitchFamily="16" charset="0"/>
              <a:ea typeface="Microsoft YaHei" charset="-122"/>
              <a:cs typeface="Times New Roman" pitchFamily="16" charset="0"/>
            </a:endParaRPr>
          </a:p>
          <a:p>
            <a:pPr lvl="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AutoNum type="arabicPeriod"/>
            </a:pP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Изображение памятника в месте приземления Ю. Гагарина </a:t>
            </a:r>
            <a:r>
              <a:rPr lang="en-US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  <a:hlinkClick r:id="rId11"/>
              </a:rPr>
              <a:t>http://cdn.bolshoyvopros.ru/files/users/images/37/00/3700e1533d052636c2089a387d6b4a45.jpg</a:t>
            </a:r>
            <a:r>
              <a:rPr lang="ru-RU" altLang="ru-RU" sz="1600" b="1" dirty="0">
                <a:solidFill>
                  <a:srgbClr val="99000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86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641" y="476672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charset="0"/>
                <a:ea typeface="Microsoft YaHei" charset="-122"/>
              </a:rPr>
              <a:t>Используемые ресурсы: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641" y="1184558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10. Изображение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Алексея Леонова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3"/>
              </a:rPr>
              <a:t>http://ilmir.ucoz.ru/_si/0/s58480269.jpg</a:t>
            </a:r>
            <a:endParaRPr lang="ru-RU" altLang="ru-RU" b="1" dirty="0">
              <a:solidFill>
                <a:srgbClr val="99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11.Изображение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Леонова А. в космосе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4"/>
              </a:rPr>
              <a:t>http://i041.radikal.ru/0903/27/6fcbab9a85f5.jpg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endParaRPr lang="ru-RU" dirty="0">
              <a:solidFill>
                <a:srgbClr val="99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080" y="1823248"/>
            <a:ext cx="872010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12.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 Валентины Терешковой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5"/>
              </a:rPr>
              <a:t>http://data.vietinfo.eu/News/2012/06/13/173858/1339603242.3145.jpg</a:t>
            </a:r>
            <a:endParaRPr lang="ru-RU" altLang="ru-RU" b="1" dirty="0">
              <a:solidFill>
                <a:srgbClr val="99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13.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Светланы Савицкой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6"/>
              </a:rPr>
              <a:t>http://media.isna.ir/content/41-91.jpg/4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14.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эмблемы орбитальной станции Мир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7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7"/>
              </a:rPr>
              <a:t>https://upload.wikimedia.org/wikipedia/commons/thumb/d/d2/Mir_insignia.svg/432px-Mir_insignia.svg.png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15.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орбитальной станции Мир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8"/>
              </a:rPr>
              <a:t>https://upload.wikimedia.org/wikipedia/commons/thumb/0/09/Mir_Space_Station_viewed_from_Endeavour_during_STS-89.jpg/640px-Mir_Space_Station_viewed_from_Endeavour_during_STS-89.jpg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16.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старта ракеты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9"/>
              </a:rPr>
              <a:t>http://orenburg.bezformata.ru/content/image62926702.jpg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17.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космонавтов в открытом космосе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10"/>
              </a:rPr>
              <a:t>http://stylescomp.ru/images/info/21022012/1056_1.jpg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18. 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Изображение Байконур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11"/>
              </a:rPr>
              <a:t>http://forum.krasnoznamensk.ru/uploads/monthly_04_2008/blogentry-6044-1207648634_thumb.jpg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91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641" y="476672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Arial" charset="0"/>
                <a:ea typeface="Microsoft YaHei" charset="-122"/>
              </a:rPr>
              <a:t>Используемые ресурсы: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2084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20. Изображение производства ракет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3"/>
              </a:rPr>
              <a:t>http://riamotor.ru/uploads/posts/2012-04/1335352622_25.04.2012-3.jpg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21. Изображение Глобальной навигационной системы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4"/>
              </a:rPr>
              <a:t>http://www.tecnomarket.it/kolida/comp.jpg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22. Изображение космического телескопа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5"/>
              </a:rPr>
              <a:t>http://cdn.theatlantic.com/static/mt/assets/science/hubbletele615.jpg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23.Изображение старта ракеты </a:t>
            </a:r>
            <a:r>
              <a:rPr lang="en-US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  <a:hlinkClick r:id="rId6"/>
              </a:rPr>
              <a:t>http://www.teleport2001.ru/files/teleport/images/2014/01/15/asia881.jpg</a:t>
            </a:r>
            <a:r>
              <a:rPr lang="ru-RU" altLang="ru-RU" b="1" dirty="0">
                <a:solidFill>
                  <a:srgbClr val="99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893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kosm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82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нс\Desktop\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22123"/>
            <a:ext cx="77768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7904" y="692696"/>
            <a:ext cx="5328591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sz="21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charset="0"/>
                <a:ea typeface="Microsoft YaHei" charset="-122"/>
              </a:rPr>
              <a:t>Российский ученый Константин Циолковский был одним из первых, кто выдвинул идею об использовании ракет для космических полетов. Ракету для межпланетных сообщений он спроектировал в 1903 году.  Формула Циолковского, определяющая скорость, которую развивает летательный аппарат под воздействием тяги ракетного двигателя, и сегодня составляет важную часть математического аппарата, используемого при проектировании ракет.</a:t>
            </a:r>
          </a:p>
        </p:txBody>
      </p:sp>
    </p:spTree>
    <p:extLst>
      <p:ext uri="{BB962C8B-B14F-4D97-AF65-F5344CB8AC3E}">
        <p14:creationId xmlns:p14="http://schemas.microsoft.com/office/powerpoint/2010/main" val="283150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713"/>
            <a:ext cx="9144000" cy="708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 descr="korol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598863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60648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+mj-ea"/>
                <a:cs typeface="+mj-cs"/>
              </a:rPr>
              <a:t>Сергей Павлович Королёв</a:t>
            </a:r>
            <a:br>
              <a:rPr kumimoji="0" lang="ru-RU" sz="4000" b="0" i="0" u="none" strike="noStrike" kern="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+mj-ea"/>
                <a:cs typeface="+mj-cs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+mj-ea"/>
                <a:cs typeface="+mj-cs"/>
              </a:rPr>
              <a:t>(1906 -1966)</a:t>
            </a:r>
            <a:endParaRPr kumimoji="0" lang="ru-RU" sz="1800" b="0" i="0" u="none" strike="noStrike" kern="0" cap="none" spc="0" normalizeH="0" baseline="0" noProof="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3423" y="1844824"/>
            <a:ext cx="4572000" cy="28500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4C3AA"/>
              </a:buClr>
              <a:buSzPct val="60000"/>
              <a:defRPr/>
            </a:pPr>
            <a:r>
              <a:rPr lang="ru-RU" sz="3200" kern="0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</a:rPr>
              <a:t>Знаменитый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4C3AA"/>
              </a:buClr>
              <a:buSzPct val="60000"/>
              <a:defRPr/>
            </a:pPr>
            <a:r>
              <a:rPr lang="ru-RU" sz="3200" kern="0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</a:rPr>
              <a:t>авиаконструктор,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4C3AA"/>
              </a:buClr>
              <a:buSzPct val="60000"/>
              <a:defRPr/>
            </a:pPr>
            <a:r>
              <a:rPr lang="ru-RU" sz="3200" kern="0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</a:rPr>
              <a:t>создатель планеров,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4C3AA"/>
              </a:buClr>
              <a:buSzPct val="60000"/>
              <a:defRPr/>
            </a:pPr>
            <a:r>
              <a:rPr lang="ru-RU" sz="3200" kern="0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</a:rPr>
              <a:t>самолётов, ракет</a:t>
            </a:r>
          </a:p>
        </p:txBody>
      </p:sp>
    </p:spTree>
    <p:extLst>
      <p:ext uri="{BB962C8B-B14F-4D97-AF65-F5344CB8AC3E}">
        <p14:creationId xmlns:p14="http://schemas.microsoft.com/office/powerpoint/2010/main" val="91286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871" y="58593"/>
            <a:ext cx="502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1758" y1="10370" x2="71758" y2="10370"/>
                        <a14:foregroundMark x1="68206" y1="11605" x2="68206" y2="11605"/>
                        <a14:foregroundMark x1="65719" y1="9383" x2="65719" y2="9383"/>
                        <a14:foregroundMark x1="62167" y1="12099" x2="62167" y2="12099"/>
                        <a14:foregroundMark x1="52753" y1="30123" x2="52753" y2="30123"/>
                        <a14:foregroundMark x1="49911" y1="29630" x2="49911" y2="29630"/>
                        <a14:foregroundMark x1="46714" y1="30123" x2="46714" y2="30123"/>
                        <a14:foregroundMark x1="68917" y1="20494" x2="68917" y2="20494"/>
                        <a14:foregroundMark x1="65364" y1="24444" x2="65364" y2="24444"/>
                        <a14:foregroundMark x1="3908" y1="42469" x2="3908" y2="42469"/>
                        <a14:foregroundMark x1="1954" y1="44691" x2="1954" y2="44691"/>
                        <a14:foregroundMark x1="7993" y1="40741" x2="7993" y2="40741"/>
                        <a14:foregroundMark x1="14565" y1="41235" x2="14565" y2="41235"/>
                        <a14:foregroundMark x1="12789" y1="40247" x2="12789" y2="40247"/>
                        <a14:foregroundMark x1="10480" y1="39753" x2="10480" y2="39753"/>
                        <a14:foregroundMark x1="16519" y1="38025" x2="16519" y2="38025"/>
                        <a14:foregroundMark x1="20071" y1="35802" x2="20071" y2="35802"/>
                        <a14:foregroundMark x1="23801" y1="35802" x2="23801" y2="35802"/>
                        <a14:foregroundMark x1="27353" y1="35062" x2="27353" y2="35062"/>
                        <a14:foregroundMark x1="39076" y1="32346" x2="39076" y2="32346"/>
                        <a14:foregroundMark x1="34636" y1="32346" x2="34636" y2="32346"/>
                        <a14:foregroundMark x1="30195" y1="34568" x2="30195" y2="34568"/>
                        <a14:foregroundMark x1="33037" y1="33580" x2="33037" y2="33580"/>
                        <a14:foregroundMark x1="56128" y1="28395" x2="56128" y2="28395"/>
                        <a14:foregroundMark x1="59325" y1="27407" x2="59325" y2="27407"/>
                        <a14:foregroundMark x1="71403" y1="16049" x2="71403" y2="16049"/>
                        <a14:foregroundMark x1="58792" y1="9877" x2="59325" y2="11605"/>
                        <a14:foregroundMark x1="61279" y1="10370" x2="61279" y2="10370"/>
                        <a14:foregroundMark x1="56483" y1="8889" x2="56483" y2="8889"/>
                        <a14:foregroundMark x1="52043" y1="7160" x2="52043" y2="7160"/>
                        <a14:foregroundMark x1="48845" y1="8148" x2="48845" y2="8148"/>
                        <a14:foregroundMark x1="46004" y1="7654" x2="46004" y2="7654"/>
                        <a14:foregroundMark x1="41918" y1="8889" x2="41918" y2="8889"/>
                        <a14:foregroundMark x1="43517" y1="9383" x2="43517" y2="9383"/>
                        <a14:foregroundMark x1="43162" y1="5926" x2="43162" y2="5926"/>
                        <a14:foregroundMark x1="39076" y1="8889" x2="39076" y2="8889"/>
                        <a14:foregroundMark x1="35524" y1="8889" x2="35524" y2="8889"/>
                        <a14:foregroundMark x1="32327" y1="6420" x2="32327" y2="6420"/>
                        <a14:foregroundMark x1="31794" y1="9383" x2="31794" y2="9383"/>
                        <a14:foregroundMark x1="29485" y1="8148" x2="29485" y2="8148"/>
                        <a14:foregroundMark x1="26643" y1="9383" x2="26643" y2="9383"/>
                        <a14:foregroundMark x1="24512" y1="8148" x2="24512" y2="8148"/>
                        <a14:foregroundMark x1="22202" y1="7160" x2="22202" y2="7160"/>
                        <a14:foregroundMark x1="18117" y1="7160" x2="18117" y2="7160"/>
                        <a14:foregroundMark x1="19716" y1="6420" x2="19716" y2="6420"/>
                        <a14:foregroundMark x1="14565" y1="8148" x2="14565" y2="8148"/>
                        <a14:foregroundMark x1="76199" y1="53580" x2="76199" y2="53580"/>
                        <a14:foregroundMark x1="74956" y1="58765" x2="74956" y2="58765"/>
                        <a14:foregroundMark x1="58437" y1="86173" x2="58437" y2="86173"/>
                        <a14:foregroundMark x1="56483" y1="89630" x2="56483" y2="89630"/>
                        <a14:foregroundMark x1="85435" y1="50864" x2="85435" y2="50864"/>
                        <a14:foregroundMark x1="84725" y1="58272" x2="84725" y2="58272"/>
                        <a14:foregroundMark x1="81883" y1="63704" x2="81883" y2="63704"/>
                        <a14:foregroundMark x1="77442" y1="71111" x2="77442" y2="71111"/>
                        <a14:foregroundMark x1="76554" y1="75556" x2="76554" y2="75556"/>
                        <a14:foregroundMark x1="73357" y1="81728" x2="73357" y2="81728"/>
                        <a14:foregroundMark x1="79929" y1="68889" x2="79929" y2="68889"/>
                        <a14:foregroundMark x1="72114" y1="85679" x2="72114" y2="85679"/>
                        <a14:foregroundMark x1="54352" y1="93580" x2="54352" y2="93580"/>
                        <a14:foregroundMark x1="44050" y1="31358" x2="44050" y2="31358"/>
                        <a14:foregroundMark x1="41208" y1="30617" x2="41208" y2="30617"/>
                        <a14:foregroundMark x1="11368" y1="8148" x2="11368" y2="8148"/>
                        <a14:foregroundMark x1="9591" y1="6667" x2="9591" y2="6667"/>
                        <a14:foregroundMark x1="6927" y1="8889" x2="6927" y2="8889"/>
                        <a14:foregroundMark x1="3552" y1="7654" x2="3552" y2="7654"/>
                        <a14:foregroundMark x1="73535" y1="62222" x2="73535" y2="64444"/>
                        <a14:foregroundMark x1="71048" y1="67160" x2="71048" y2="67160"/>
                        <a14:foregroundMark x1="67851" y1="70123" x2="67851" y2="70123"/>
                        <a14:foregroundMark x1="67318" y1="72840" x2="67318" y2="72840"/>
                        <a14:foregroundMark x1="64121" y1="77778" x2="64121" y2="77778"/>
                        <a14:foregroundMark x1="65364" y1="75556" x2="65364" y2="75556"/>
                        <a14:foregroundMark x1="52931" y1="97037" x2="52931" y2="97037"/>
                        <a14:foregroundMark x1="60213" y1="82469" x2="60213" y2="82469"/>
                        <a14:foregroundMark x1="61812" y1="81728" x2="61812" y2="81728"/>
                        <a14:foregroundMark x1="74600" y1="78519" x2="74600" y2="78519"/>
                        <a14:foregroundMark x1="70160" y1="89630" x2="70160" y2="89630"/>
                        <a14:foregroundMark x1="69094" y1="93086" x2="69094" y2="93086"/>
                        <a14:foregroundMark x1="66963" y1="97037" x2="66963" y2="97037"/>
                        <a14:foregroundMark x1="37123" y1="33580" x2="37123" y2="33580"/>
                        <a14:foregroundMark x1="14920" y1="38519" x2="14920" y2="38519"/>
                        <a14:foregroundMark x1="12078" y1="37531" x2="12078" y2="37531"/>
                        <a14:foregroundMark x1="17762" y1="35309" x2="17762" y2="35309"/>
                        <a14:foregroundMark x1="18472" y1="41481" x2="18472" y2="41481"/>
                        <a14:foregroundMark x1="22558" y1="38519" x2="22558" y2="38519"/>
                        <a14:foregroundMark x1="25400" y1="38519" x2="25400" y2="38519"/>
                        <a14:foregroundMark x1="14920" y1="6667" x2="14920" y2="6667"/>
                        <a14:foregroundMark x1="12433" y1="6667" x2="12433" y2="6667"/>
                        <a14:foregroundMark x1="7993" y1="8889" x2="7993" y2="8889"/>
                        <a14:foregroundMark x1="6927" y1="6667" x2="6927" y2="6667"/>
                        <a14:foregroundMark x1="16519" y1="8889" x2="16519" y2="8889"/>
                        <a14:foregroundMark x1="18117" y1="9877" x2="18117" y2="9877"/>
                        <a14:foregroundMark x1="21847" y1="9383" x2="21847" y2="9383"/>
                        <a14:foregroundMark x1="27886" y1="7654" x2="27886" y2="7654"/>
                        <a14:foregroundMark x1="31794" y1="10617" x2="31794" y2="10617"/>
                        <a14:foregroundMark x1="35879" y1="6667" x2="35879" y2="6667"/>
                        <a14:foregroundMark x1="38366" y1="8148" x2="38366" y2="8148"/>
                        <a14:foregroundMark x1="41208" y1="9383" x2="41208" y2="9383"/>
                        <a14:foregroundMark x1="39609" y1="5926" x2="39609" y2="5926"/>
                        <a14:foregroundMark x1="53996" y1="8889" x2="53996" y2="8889"/>
                        <a14:foregroundMark x1="47957" y1="9383" x2="47957" y2="9383"/>
                        <a14:foregroundMark x1="60924" y1="12099" x2="60924" y2="12099"/>
                        <a14:foregroundMark x1="62522" y1="11605" x2="62522" y2="11605"/>
                        <a14:foregroundMark x1="66963" y1="13333" x2="66963" y2="13333"/>
                        <a14:foregroundMark x1="85613" y1="54321" x2="85613" y2="54321"/>
                        <a14:foregroundMark x1="84014" y1="62222" x2="84014" y2="62222"/>
                        <a14:foregroundMark x1="81528" y1="67160" x2="81528" y2="671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" y="959642"/>
            <a:ext cx="3432175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1125393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449263" fontAlgn="base">
              <a:spcBef>
                <a:spcPts val="150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4 октября 1957 — запущен первый в мире искусственный спутник Земли Спутник-1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071" y="3068960"/>
            <a:ext cx="3048000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71703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3 ноября 1957 — запущен второй искусственный спутник Земли Спутник-2, впервые выведший в космос живое существо, — собаку Лайку. </a:t>
            </a:r>
          </a:p>
        </p:txBody>
      </p:sp>
    </p:spTree>
    <p:extLst>
      <p:ext uri="{BB962C8B-B14F-4D97-AF65-F5344CB8AC3E}">
        <p14:creationId xmlns:p14="http://schemas.microsoft.com/office/powerpoint/2010/main" val="284000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26" y="116632"/>
            <a:ext cx="65897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29" y="1215304"/>
            <a:ext cx="35052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439578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1260238"/>
            <a:ext cx="37799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19 августа 1960 — совершён первый в истории орбитальный полёт в космос живых существ с успешным возвращением на Землю. На корабле «Спутник-5» этот полёт совершили собаки Белка и Стрелка, 40 мышей, 2 крысы и растения.</a:t>
            </a:r>
          </a:p>
        </p:txBody>
      </p:sp>
    </p:spTree>
    <p:extLst>
      <p:ext uri="{BB962C8B-B14F-4D97-AF65-F5344CB8AC3E}">
        <p14:creationId xmlns:p14="http://schemas.microsoft.com/office/powerpoint/2010/main" val="25876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3" name="Прямоугольник 2"/>
          <p:cNvSpPr/>
          <p:nvPr/>
        </p:nvSpPr>
        <p:spPr>
          <a:xfrm>
            <a:off x="899592" y="188640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solidFill>
                  <a:srgbClr val="FFFF00"/>
                </a:solidFill>
                <a:latin typeface="Arial" charset="0"/>
                <a:ea typeface="Microsoft YaHei" charset="-122"/>
              </a:rPr>
              <a:t>Первый полет человека </a:t>
            </a:r>
          </a:p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solidFill>
                  <a:srgbClr val="FFFF00"/>
                </a:solidFill>
                <a:latin typeface="Arial" charset="0"/>
                <a:ea typeface="Microsoft YaHei" charset="-122"/>
              </a:rPr>
              <a:t>в космос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8" y="1709539"/>
            <a:ext cx="2706687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15889"/>
            <a:ext cx="2957513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727002"/>
            <a:ext cx="2846387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049" y="5157192"/>
            <a:ext cx="2502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12 апреля 1961 года космический корабль «Восток» поднялся на высоту 327 км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31592" y="5157192"/>
            <a:ext cx="2069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Юрий Гагарин – первый в мире космонавт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36368" y="5157192"/>
            <a:ext cx="228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В месте приземления Юрия Гагарина установлен памятник</a:t>
            </a:r>
          </a:p>
        </p:txBody>
      </p:sp>
      <p:pic>
        <p:nvPicPr>
          <p:cNvPr id="1026" name="Picture 2" descr="C:\Users\днс\Desktop\Новая папка (10)\rocket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1798"/>
            <a:ext cx="129614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14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3" name="Прямоугольник 2"/>
          <p:cNvSpPr/>
          <p:nvPr/>
        </p:nvSpPr>
        <p:spPr>
          <a:xfrm>
            <a:off x="611560" y="18864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solidFill>
                  <a:srgbClr val="FFFF00"/>
                </a:solidFill>
                <a:latin typeface="Arial" charset="0"/>
                <a:ea typeface="Microsoft YaHei" charset="-122"/>
              </a:rPr>
              <a:t>Выход в открытый космос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547937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901" y="1340768"/>
            <a:ext cx="4902200" cy="370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9441" y="4869160"/>
            <a:ext cx="2574032" cy="1854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Первым вышел в открытый космос из корабля «Восход-2»</a:t>
            </a:r>
          </a:p>
          <a:p>
            <a:pPr lvl="0" algn="ctr" defTabSz="449263" fontAlgn="base">
              <a:spcBef>
                <a:spcPts val="150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Алексей Леонов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97928" y="5433444"/>
            <a:ext cx="4622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В марте 1965 года Алексей Леонов провел в открытом космосе 12 минут 9 секунд</a:t>
            </a:r>
          </a:p>
        </p:txBody>
      </p:sp>
    </p:spTree>
    <p:extLst>
      <p:ext uri="{BB962C8B-B14F-4D97-AF65-F5344CB8AC3E}">
        <p14:creationId xmlns:p14="http://schemas.microsoft.com/office/powerpoint/2010/main" val="24785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везды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7083425"/>
          </a:xfrm>
          <a:prstGeom prst="rect">
            <a:avLst/>
          </a:pr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4000" b="1" dirty="0">
                <a:solidFill>
                  <a:srgbClr val="FFFF00"/>
                </a:solidFill>
                <a:latin typeface="Arial" charset="0"/>
                <a:ea typeface="Microsoft YaHei" charset="-122"/>
              </a:rPr>
              <a:t>Женщины-космонавты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68534"/>
            <a:ext cx="3670300" cy="433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13356"/>
            <a:ext cx="3243263" cy="446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9077" y="5377210"/>
            <a:ext cx="30751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Валентина Терешкова</a:t>
            </a: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 первая женщина-космонавт. Совершила полет 16 июня 1963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1184" y="5577052"/>
            <a:ext cx="324326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1125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Светлана Савицкая</a:t>
            </a:r>
            <a:r>
              <a:rPr lang="ru-RU" altLang="ru-RU" b="1" dirty="0">
                <a:solidFill>
                  <a:schemeClr val="bg1"/>
                </a:solidFill>
                <a:latin typeface="Arial" charset="0"/>
                <a:ea typeface="Microsoft YaHei" charset="-122"/>
              </a:rPr>
              <a:t> первой из женщин вышла в открытый космос 25 июля 1984 г. </a:t>
            </a:r>
          </a:p>
        </p:txBody>
      </p:sp>
    </p:spTree>
    <p:extLst>
      <p:ext uri="{BB962C8B-B14F-4D97-AF65-F5344CB8AC3E}">
        <p14:creationId xmlns:p14="http://schemas.microsoft.com/office/powerpoint/2010/main" val="1723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-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670</Words>
  <Application>Microsoft Office PowerPoint</Application>
  <PresentationFormat>Экран (4:3)</PresentationFormat>
  <Paragraphs>70</Paragraphs>
  <Slides>17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Тема Office</vt:lpstr>
      <vt:lpstr>1_Тема Office</vt:lpstr>
      <vt:lpstr>4-2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днс</cp:lastModifiedBy>
  <cp:revision>18</cp:revision>
  <dcterms:created xsi:type="dcterms:W3CDTF">2016-03-25T18:42:04Z</dcterms:created>
  <dcterms:modified xsi:type="dcterms:W3CDTF">2016-03-26T08:58:17Z</dcterms:modified>
</cp:coreProperties>
</file>