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92" r:id="rId2"/>
    <p:sldId id="295" r:id="rId3"/>
    <p:sldId id="294" r:id="rId4"/>
    <p:sldId id="257" r:id="rId5"/>
    <p:sldId id="274" r:id="rId6"/>
    <p:sldId id="273" r:id="rId7"/>
    <p:sldId id="264" r:id="rId8"/>
    <p:sldId id="265" r:id="rId9"/>
    <p:sldId id="267" r:id="rId10"/>
    <p:sldId id="268" r:id="rId11"/>
    <p:sldId id="276" r:id="rId12"/>
    <p:sldId id="269" r:id="rId13"/>
    <p:sldId id="270" r:id="rId14"/>
    <p:sldId id="277" r:id="rId15"/>
    <p:sldId id="278" r:id="rId16"/>
    <p:sldId id="279" r:id="rId17"/>
    <p:sldId id="280" r:id="rId18"/>
    <p:sldId id="281" r:id="rId19"/>
    <p:sldId id="282" r:id="rId20"/>
    <p:sldId id="284" r:id="rId21"/>
    <p:sldId id="285" r:id="rId22"/>
    <p:sldId id="286" r:id="rId23"/>
    <p:sldId id="283" r:id="rId24"/>
    <p:sldId id="287" r:id="rId25"/>
    <p:sldId id="288" r:id="rId26"/>
    <p:sldId id="290" r:id="rId27"/>
    <p:sldId id="289" r:id="rId28"/>
    <p:sldId id="291" r:id="rId29"/>
    <p:sldId id="297" r:id="rId3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77CB"/>
    <a:srgbClr val="1C0759"/>
    <a:srgbClr val="007635"/>
    <a:srgbClr val="003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4660"/>
  </p:normalViewPr>
  <p:slideViewPr>
    <p:cSldViewPr>
      <p:cViewPr varScale="1">
        <p:scale>
          <a:sx n="142" d="100"/>
          <a:sy n="142" d="100"/>
        </p:scale>
        <p:origin x="696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6.pn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1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9.xml"/><Relationship Id="rId5" Type="http://schemas.openxmlformats.org/officeDocument/2006/relationships/image" Target="../media/image4.jpeg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2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3.jpe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4.jpe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5.jpe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7.jpe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8.jpe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9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40.jpe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hyperlink" Target="https://fotoload.ru/foto/344575/full/" TargetMode="External"/><Relationship Id="rId18" Type="http://schemas.openxmlformats.org/officeDocument/2006/relationships/hyperlink" Target="https://zelenyjmir.ru/lastochka/" TargetMode="External"/><Relationship Id="rId26" Type="http://schemas.openxmlformats.org/officeDocument/2006/relationships/hyperlink" Target="https://yandex.ru/images/search?pos=0&amp;img_url=https://cf.ppt-online.org/files/slide/o/OrSBAlZ8NukfQn67PXqzbwvta1M5hxdi4WKCmR/slide-14.jpg&amp;text=%D0%BA%D0%B0%D1%80%D1%82%D0%B8%D0%BD%D0%BA%D0%B0%20%D1%81%20%D0%BA%D0%BB%D1%8E%D0%B2%D0%B0%D0%BC%25" TargetMode="External"/><Relationship Id="rId3" Type="http://schemas.openxmlformats.org/officeDocument/2006/relationships/hyperlink" Target="http://framepiconline.com/frame.php?id_f=340&amp;lang=ru" TargetMode="External"/><Relationship Id="rId21" Type="http://schemas.openxmlformats.org/officeDocument/2006/relationships/hyperlink" Target="https://yandex.ru/collections/card/5ab07c21215a8400898d85a9/" TargetMode="External"/><Relationship Id="rId34" Type="http://schemas.openxmlformats.org/officeDocument/2006/relationships/hyperlink" Target="https://studfiles.net/preview/2959805/page:2/" TargetMode="External"/><Relationship Id="rId7" Type="http://schemas.openxmlformats.org/officeDocument/2006/relationships/hyperlink" Target="http://pluspng.com/png-sky-background-4830.html" TargetMode="External"/><Relationship Id="rId12" Type="http://schemas.openxmlformats.org/officeDocument/2006/relationships/hyperlink" Target="https://yandex.ru/collections/card/5ab0c92cd7f77d0093e17577/" TargetMode="External"/><Relationship Id="rId17" Type="http://schemas.openxmlformats.org/officeDocument/2006/relationships/hyperlink" Target="http://rasfokus.ru/photos/tp/%D0%B4%D1%8F%D1%82%D0%B5%D0%BB/new/photo1533309.html" TargetMode="External"/><Relationship Id="rId25" Type="http://schemas.openxmlformats.org/officeDocument/2006/relationships/hyperlink" Target="http://merlinclub.ru/magiya/primety-i-sueveriya/russkie-primety.html" TargetMode="External"/><Relationship Id="rId33" Type="http://schemas.openxmlformats.org/officeDocument/2006/relationships/hyperlink" Target="https://zagge.ru/40-zanimatelnyx-faktov-o-pticax/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s://4lapki.com/2017/02/kak-zhivet-ptitsa-solovey" TargetMode="External"/><Relationship Id="rId20" Type="http://schemas.openxmlformats.org/officeDocument/2006/relationships/hyperlink" Target="https://ru.depositphotos.com/46917583/stock-photo-wood-grouse-in-the-woods.html" TargetMode="External"/><Relationship Id="rId29" Type="http://schemas.openxmlformats.org/officeDocument/2006/relationships/hyperlink" Target="https://zelenyjmir.ru/golub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family=yes&amp;pos=0&amp;img_url=https://i.pinimg.com/736x/56/1b/c5/561bc5599e912087171ef66eabf68ae6--paper-crafts-flower-frame.jpg&amp;text=%D1%80%D0%B0%D0%BC%D0%BA%D0%B0%20%D1%81%20%D0%BF%D1%82%D0%B8%D1%87%D0%BA%D0%B0%25" TargetMode="External"/><Relationship Id="rId11" Type="http://schemas.openxmlformats.org/officeDocument/2006/relationships/hyperlink" Target="https://m.yandex.ru/collections/card/5ab0cbe2215a8400958ddc96/" TargetMode="External"/><Relationship Id="rId24" Type="http://schemas.openxmlformats.org/officeDocument/2006/relationships/hyperlink" Target="http://fotokto.ru/photo/view/346591.html" TargetMode="External"/><Relationship Id="rId32" Type="http://schemas.openxmlformats.org/officeDocument/2006/relationships/hyperlink" Target="https://100-faktov.ru/90-interesnyx-faktov-o-pticax/" TargetMode="External"/><Relationship Id="rId5" Type="http://schemas.openxmlformats.org/officeDocument/2006/relationships/hyperlink" Target="https://photoshop-kopona.com/ru/page,2,62020-60-png-cvetuschiy-lug-trava-na-prozrachnom-fone.html" TargetMode="External"/><Relationship Id="rId15" Type="http://schemas.openxmlformats.org/officeDocument/2006/relationships/hyperlink" Target="http://birds.watch/v2photo.php?l=ru&amp;s=001000392&amp;n=2&amp;t=551&amp;saut=0&amp;sor=desc&amp;sortby=1&amp;p=0&amp;si=kaz#photo" TargetMode="External"/><Relationship Id="rId23" Type="http://schemas.openxmlformats.org/officeDocument/2006/relationships/hyperlink" Target="http://edoopt.ru/chyornyj-strizh/" TargetMode="External"/><Relationship Id="rId28" Type="http://schemas.openxmlformats.org/officeDocument/2006/relationships/hyperlink" Target="https://photophren.livejournal.com/18714.html" TargetMode="External"/><Relationship Id="rId36" Type="http://schemas.openxmlformats.org/officeDocument/2006/relationships/slide" Target="slide2.xml"/><Relationship Id="rId10" Type="http://schemas.openxmlformats.org/officeDocument/2006/relationships/hyperlink" Target="https://2krota.ru/zhivotnye/pticy-snegir-50-foto.html" TargetMode="External"/><Relationship Id="rId19" Type="http://schemas.openxmlformats.org/officeDocument/2006/relationships/hyperlink" Target="http://zoozel.ru/gallery/tanec-zhuravlei/" TargetMode="External"/><Relationship Id="rId31" Type="http://schemas.openxmlformats.org/officeDocument/2006/relationships/hyperlink" Target="http://rebus1.com/" TargetMode="External"/><Relationship Id="rId4" Type="http://schemas.openxmlformats.org/officeDocument/2006/relationships/hyperlink" Target="https://livecard.xyz/selectimage.php?lng=ru&amp;theme=74000&amp;p=0" TargetMode="External"/><Relationship Id="rId9" Type="http://schemas.openxmlformats.org/officeDocument/2006/relationships/hyperlink" Target="https://2krota.ru/zhivotnye/pticy-sinica-50-foto.html" TargetMode="External"/><Relationship Id="rId14" Type="http://schemas.openxmlformats.org/officeDocument/2006/relationships/hyperlink" Target="http://komotoz.ru/photo/zhivotnye/pticy/vertishejka.php" TargetMode="External"/><Relationship Id="rId22" Type="http://schemas.openxmlformats.org/officeDocument/2006/relationships/hyperlink" Target="https://www.liveinternet.ru/users/atti/post181957694/" TargetMode="External"/><Relationship Id="rId27" Type="http://schemas.openxmlformats.org/officeDocument/2006/relationships/hyperlink" Target="http://museum-lesnoy.ru/?attachment_id=5850" TargetMode="External"/><Relationship Id="rId30" Type="http://schemas.openxmlformats.org/officeDocument/2006/relationships/hyperlink" Target="https://4lapki.com/2017/02/vneshniy-vid-i-areal-obitaniya-chernogo-strizha" TargetMode="External"/><Relationship Id="rId35" Type="http://schemas.openxmlformats.org/officeDocument/2006/relationships/hyperlink" Target="https://ru.wikipedia.org/" TargetMode="External"/><Relationship Id="rId8" Type="http://schemas.openxmlformats.org/officeDocument/2006/relationships/hyperlink" Target="https://ru.depositphotos.com/118683532/stock-illustration-professor-owl-in-glasses-and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9.xml"/><Relationship Id="rId18" Type="http://schemas.openxmlformats.org/officeDocument/2006/relationships/slide" Target="slide24.xml"/><Relationship Id="rId26" Type="http://schemas.openxmlformats.org/officeDocument/2006/relationships/slide" Target="slide8.xml"/><Relationship Id="rId3" Type="http://schemas.openxmlformats.org/officeDocument/2006/relationships/slide" Target="slide9.xml"/><Relationship Id="rId21" Type="http://schemas.openxmlformats.org/officeDocument/2006/relationships/slide" Target="slide27.xml"/><Relationship Id="rId7" Type="http://schemas.openxmlformats.org/officeDocument/2006/relationships/slide" Target="slide13.xml"/><Relationship Id="rId12" Type="http://schemas.openxmlformats.org/officeDocument/2006/relationships/slide" Target="slide18.xml"/><Relationship Id="rId17" Type="http://schemas.openxmlformats.org/officeDocument/2006/relationships/slide" Target="slide23.xml"/><Relationship Id="rId25" Type="http://schemas.openxmlformats.org/officeDocument/2006/relationships/slide" Target="slide7.xml"/><Relationship Id="rId2" Type="http://schemas.openxmlformats.org/officeDocument/2006/relationships/image" Target="../media/image2.jpeg"/><Relationship Id="rId16" Type="http://schemas.openxmlformats.org/officeDocument/2006/relationships/slide" Target="slide22.xml"/><Relationship Id="rId20" Type="http://schemas.openxmlformats.org/officeDocument/2006/relationships/slide" Target="slide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17.xml"/><Relationship Id="rId24" Type="http://schemas.openxmlformats.org/officeDocument/2006/relationships/slide" Target="slide6.xml"/><Relationship Id="rId5" Type="http://schemas.openxmlformats.org/officeDocument/2006/relationships/slide" Target="slide11.xml"/><Relationship Id="rId15" Type="http://schemas.openxmlformats.org/officeDocument/2006/relationships/slide" Target="slide21.xml"/><Relationship Id="rId23" Type="http://schemas.openxmlformats.org/officeDocument/2006/relationships/slide" Target="slide5.xml"/><Relationship Id="rId10" Type="http://schemas.openxmlformats.org/officeDocument/2006/relationships/slide" Target="slide16.xml"/><Relationship Id="rId19" Type="http://schemas.openxmlformats.org/officeDocument/2006/relationships/slide" Target="slide25.xml"/><Relationship Id="rId4" Type="http://schemas.openxmlformats.org/officeDocument/2006/relationships/slide" Target="slide10.xml"/><Relationship Id="rId9" Type="http://schemas.openxmlformats.org/officeDocument/2006/relationships/slide" Target="slide15.xml"/><Relationship Id="rId14" Type="http://schemas.openxmlformats.org/officeDocument/2006/relationships/slide" Target="slide20.xml"/><Relationship Id="rId22" Type="http://schemas.openxmlformats.org/officeDocument/2006/relationships/slide" Target="slide28.xml"/><Relationship Id="rId27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14428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  <a:t>Интерактивная игра </a:t>
            </a:r>
            <a:br>
              <a:rPr lang="ru-RU" sz="27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  <a:t>по окружающему миру </a:t>
            </a:r>
            <a:r>
              <a:rPr lang="ru-RU" sz="48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  <a:t>«Знатоки птиц» </a:t>
            </a:r>
            <a:r>
              <a:rPr lang="ru-RU" sz="48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  <a:t>для учащихся 2-4 классов</a:t>
            </a:r>
            <a:endParaRPr lang="ru-RU" sz="2700" dirty="0">
              <a:solidFill>
                <a:srgbClr val="00763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2714626"/>
            <a:ext cx="3414714" cy="1314450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Автор-составитель</a:t>
            </a:r>
          </a:p>
          <a:p>
            <a:pPr algn="r"/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Аракелян </a:t>
            </a:r>
            <a:r>
              <a:rPr lang="ru-RU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Виолета</a:t>
            </a:r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Амаяковна</a:t>
            </a:r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высшей квалификационной категории</a:t>
            </a:r>
          </a:p>
          <a:p>
            <a:pPr algn="r"/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Семьинская</a:t>
            </a:r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ООШ», </a:t>
            </a:r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85786" y="214296"/>
            <a:ext cx="421484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«Птичьи профессии»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1000114"/>
            <a:ext cx="3071834" cy="57888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Птица-плотник 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2643188"/>
            <a:ext cx="1337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Дятел</a:t>
            </a:r>
            <a:endParaRPr lang="ru-RU" sz="2800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4baae4c95fc994744e4c367700a12041.jpg"/>
          <p:cNvPicPr>
            <a:picLocks noChangeAspect="1"/>
          </p:cNvPicPr>
          <p:nvPr/>
        </p:nvPicPr>
        <p:blipFill>
          <a:blip r:embed="rId3" cstate="email"/>
          <a:srcRect l="8441" r="34375"/>
          <a:stretch>
            <a:fillRect/>
          </a:stretch>
        </p:blipFill>
        <p:spPr>
          <a:xfrm flipH="1">
            <a:off x="5143504" y="1928808"/>
            <a:ext cx="2399101" cy="2786446"/>
          </a:xfrm>
          <a:prstGeom prst="rect">
            <a:avLst/>
          </a:prstGeom>
        </p:spPr>
      </p:pic>
      <p:pic>
        <p:nvPicPr>
          <p:cNvPr id="9" name="Рисунок 8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923331" y="3969384"/>
            <a:ext cx="881898" cy="899895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3929058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85786" y="214296"/>
            <a:ext cx="421484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«Птичьи профессии»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000114"/>
            <a:ext cx="3143272" cy="57888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Птица – акробат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5" name="Рисунок 4" descr="00100039202.jpg"/>
          <p:cNvPicPr>
            <a:picLocks noChangeAspect="1"/>
          </p:cNvPicPr>
          <p:nvPr/>
        </p:nvPicPr>
        <p:blipFill>
          <a:blip r:embed="rId3" cstate="email"/>
          <a:srcRect l="22159" t="5870" r="26136"/>
          <a:stretch>
            <a:fillRect/>
          </a:stretch>
        </p:blipFill>
        <p:spPr>
          <a:xfrm>
            <a:off x="5072066" y="1785932"/>
            <a:ext cx="2357454" cy="31213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00232" y="2500312"/>
            <a:ext cx="2318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Поползень</a:t>
            </a:r>
            <a:endParaRPr lang="ru-RU" sz="2800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910646" y="3916662"/>
            <a:ext cx="881898" cy="955670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3929058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3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1" name="Рисунок 10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85786" y="214296"/>
            <a:ext cx="421484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«Птичьи профессии»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1071552"/>
            <a:ext cx="3571900" cy="57888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Птица – строитель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2643188"/>
            <a:ext cx="1992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Ласточка</a:t>
            </a:r>
            <a:endParaRPr lang="ru-RU" sz="2800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lastochka-4.jpg"/>
          <p:cNvPicPr>
            <a:picLocks noChangeAspect="1"/>
          </p:cNvPicPr>
          <p:nvPr/>
        </p:nvPicPr>
        <p:blipFill>
          <a:blip r:embed="rId3" cstate="email"/>
          <a:srcRect l="20810" t="12500" r="29150" b="5555"/>
          <a:stretch>
            <a:fillRect/>
          </a:stretch>
        </p:blipFill>
        <p:spPr>
          <a:xfrm>
            <a:off x="4572000" y="1428742"/>
            <a:ext cx="2731595" cy="3357586"/>
          </a:xfrm>
          <a:prstGeom prst="rect">
            <a:avLst/>
          </a:prstGeom>
        </p:spPr>
      </p:pic>
      <p:pic>
        <p:nvPicPr>
          <p:cNvPr id="9" name="Рисунок 8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923331" y="3969384"/>
            <a:ext cx="881898" cy="899895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3929058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4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2" name="Рисунок 11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85786" y="285734"/>
            <a:ext cx="421484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«Птичьи профессии»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1071552"/>
            <a:ext cx="3000396" cy="57888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Птица-танцор</a:t>
            </a:r>
            <a:r>
              <a:rPr lang="ru-RU" sz="2800" dirty="0" smtClean="0"/>
              <a:t> 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2643188"/>
            <a:ext cx="19127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Журавль</a:t>
            </a:r>
            <a:endParaRPr lang="ru-RU" sz="2800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32919_tanec-zhuravlei.jpg"/>
          <p:cNvPicPr>
            <a:picLocks noChangeAspect="1"/>
          </p:cNvPicPr>
          <p:nvPr/>
        </p:nvPicPr>
        <p:blipFill>
          <a:blip r:embed="rId3" cstate="email"/>
          <a:srcRect l="44444" t="12500" r="2777" b="6944"/>
          <a:stretch>
            <a:fillRect/>
          </a:stretch>
        </p:blipFill>
        <p:spPr>
          <a:xfrm>
            <a:off x="4429124" y="1643056"/>
            <a:ext cx="3071834" cy="3125726"/>
          </a:xfrm>
          <a:prstGeom prst="rect">
            <a:avLst/>
          </a:prstGeom>
        </p:spPr>
      </p:pic>
      <p:pic>
        <p:nvPicPr>
          <p:cNvPr id="8" name="Рисунок 7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3929058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5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1" name="Рисунок 10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34"/>
            <a:ext cx="2571768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«Ребусы»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5984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1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00232" y="3286130"/>
            <a:ext cx="1731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Глухарь</a:t>
            </a:r>
            <a:endParaRPr lang="ru-RU" sz="2800" b="1" dirty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глухарь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928676"/>
            <a:ext cx="4929222" cy="1463989"/>
          </a:xfrm>
          <a:prstGeom prst="round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8" name="Рисунок 7" descr="глухарь.jpg"/>
          <p:cNvPicPr>
            <a:picLocks noChangeAspect="1"/>
          </p:cNvPicPr>
          <p:nvPr/>
        </p:nvPicPr>
        <p:blipFill>
          <a:blip r:embed="rId6" cstate="email"/>
          <a:srcRect r="29629"/>
          <a:stretch>
            <a:fillRect/>
          </a:stretch>
        </p:blipFill>
        <p:spPr>
          <a:xfrm flipH="1">
            <a:off x="5000628" y="2500312"/>
            <a:ext cx="2539989" cy="2406301"/>
          </a:xfrm>
          <a:prstGeom prst="rect">
            <a:avLst/>
          </a:prstGeom>
        </p:spPr>
      </p:pic>
      <p:pic>
        <p:nvPicPr>
          <p:cNvPr id="9" name="Рисунок 8" descr="depositphotos_118683532-stock-illustration-professor-owl-in-glasses-and.jpg"/>
          <p:cNvPicPr>
            <a:picLocks noChangeAspect="1"/>
          </p:cNvPicPr>
          <p:nvPr/>
        </p:nvPicPr>
        <p:blipFill>
          <a:blip r:embed="rId7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34"/>
            <a:ext cx="2571768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«Ребусы»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357422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2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00232" y="3286130"/>
            <a:ext cx="1592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Иволга</a:t>
            </a:r>
            <a:endParaRPr lang="ru-RU" sz="2800" b="1" dirty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иволга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928676"/>
            <a:ext cx="4357719" cy="1785950"/>
          </a:xfrm>
          <a:prstGeom prst="round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8" name="Рисунок 7" descr="иволга.jpg"/>
          <p:cNvPicPr>
            <a:picLocks noChangeAspect="1"/>
          </p:cNvPicPr>
          <p:nvPr/>
        </p:nvPicPr>
        <p:blipFill>
          <a:blip r:embed="rId6" cstate="email"/>
          <a:srcRect l="13128" t="9722" r="36049" b="11111"/>
          <a:stretch>
            <a:fillRect/>
          </a:stretch>
        </p:blipFill>
        <p:spPr>
          <a:xfrm flipH="1">
            <a:off x="4936710" y="2000246"/>
            <a:ext cx="2564248" cy="2865925"/>
          </a:xfrm>
          <a:prstGeom prst="rect">
            <a:avLst/>
          </a:prstGeom>
        </p:spPr>
      </p:pic>
      <p:pic>
        <p:nvPicPr>
          <p:cNvPr id="9" name="Рисунок 8" descr="depositphotos_118683532-stock-illustration-professor-owl-in-glasses-and.jpg"/>
          <p:cNvPicPr>
            <a:picLocks noChangeAspect="1"/>
          </p:cNvPicPr>
          <p:nvPr/>
        </p:nvPicPr>
        <p:blipFill>
          <a:blip r:embed="rId7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34"/>
            <a:ext cx="2571768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«Ребусы»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357422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3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28794" y="3143254"/>
            <a:ext cx="18325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Королёк</a:t>
            </a:r>
            <a:endParaRPr lang="ru-RU" sz="2800" b="1" dirty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оролёк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58" y="1000114"/>
            <a:ext cx="4786346" cy="1551306"/>
          </a:xfrm>
          <a:prstGeom prst="round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9" name="Рисунок 8" descr="s1200.jpg"/>
          <p:cNvPicPr>
            <a:picLocks noChangeAspect="1"/>
          </p:cNvPicPr>
          <p:nvPr/>
        </p:nvPicPr>
        <p:blipFill>
          <a:blip r:embed="rId6" cstate="email"/>
          <a:srcRect l="20407" t="11111" r="8385" b="6944"/>
          <a:stretch>
            <a:fillRect/>
          </a:stretch>
        </p:blipFill>
        <p:spPr>
          <a:xfrm>
            <a:off x="4429124" y="2786064"/>
            <a:ext cx="2885369" cy="2210867"/>
          </a:xfrm>
          <a:prstGeom prst="rect">
            <a:avLst/>
          </a:prstGeom>
        </p:spPr>
      </p:pic>
      <p:pic>
        <p:nvPicPr>
          <p:cNvPr id="10" name="Рисунок 9" descr="depositphotos_118683532-stock-illustration-professor-owl-in-glasses-and.jpg"/>
          <p:cNvPicPr>
            <a:picLocks noChangeAspect="1"/>
          </p:cNvPicPr>
          <p:nvPr/>
        </p:nvPicPr>
        <p:blipFill>
          <a:blip r:embed="rId7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34"/>
            <a:ext cx="2571768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«Ребусы»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285984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4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3214692"/>
            <a:ext cx="1992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Ласточка</a:t>
            </a:r>
            <a:endParaRPr lang="ru-RU" sz="2800" b="1" dirty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ласточка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1000114"/>
            <a:ext cx="3714776" cy="1676075"/>
          </a:xfrm>
          <a:prstGeom prst="round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9" name="Рисунок 8" descr="lastochka-7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500562" y="2500312"/>
            <a:ext cx="3000396" cy="2252105"/>
          </a:xfrm>
          <a:prstGeom prst="rect">
            <a:avLst/>
          </a:prstGeom>
        </p:spPr>
      </p:pic>
      <p:pic>
        <p:nvPicPr>
          <p:cNvPr id="10" name="Рисунок 9" descr="depositphotos_118683532-stock-illustration-professor-owl-in-glasses-and.jpg"/>
          <p:cNvPicPr>
            <a:picLocks noChangeAspect="1"/>
          </p:cNvPicPr>
          <p:nvPr/>
        </p:nvPicPr>
        <p:blipFill>
          <a:blip r:embed="rId7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34"/>
            <a:ext cx="2571768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«Ребусы»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357422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5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57356" y="3429006"/>
            <a:ext cx="1818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Соловей</a:t>
            </a:r>
            <a:endParaRPr lang="ru-RU" sz="2800" b="1" dirty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соловей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596" y="1000114"/>
            <a:ext cx="4277123" cy="1731391"/>
          </a:xfrm>
          <a:prstGeom prst="round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8" name="Рисунок 7" descr="solovey-12.jpg"/>
          <p:cNvPicPr>
            <a:picLocks noChangeAspect="1"/>
          </p:cNvPicPr>
          <p:nvPr/>
        </p:nvPicPr>
        <p:blipFill>
          <a:blip r:embed="rId6" cstate="email"/>
          <a:srcRect l="28784"/>
          <a:stretch>
            <a:fillRect/>
          </a:stretch>
        </p:blipFill>
        <p:spPr>
          <a:xfrm>
            <a:off x="4857752" y="2214560"/>
            <a:ext cx="2657959" cy="2663900"/>
          </a:xfrm>
          <a:prstGeom prst="rect">
            <a:avLst/>
          </a:prstGeom>
        </p:spPr>
      </p:pic>
      <p:pic>
        <p:nvPicPr>
          <p:cNvPr id="9" name="Рисунок 8" descr="depositphotos_118683532-stock-illustration-professor-owl-in-glasses-and.jpg"/>
          <p:cNvPicPr>
            <a:picLocks noChangeAspect="1"/>
          </p:cNvPicPr>
          <p:nvPr/>
        </p:nvPicPr>
        <p:blipFill>
          <a:blip r:embed="rId7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34"/>
            <a:ext cx="350046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«</a:t>
            </a:r>
            <a:r>
              <a:rPr lang="ru-RU" dirty="0" err="1" smtClean="0">
                <a:solidFill>
                  <a:srgbClr val="007635"/>
                </a:solidFill>
                <a:latin typeface="Georgia" pitchFamily="18" charset="0"/>
              </a:rPr>
              <a:t>Рассуждалки</a:t>
            </a:r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» </a:t>
            </a:r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786050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1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1071552"/>
            <a:ext cx="4857784" cy="91940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Почему ласточки перед дождём </a:t>
            </a:r>
          </a:p>
          <a:p>
            <a:pPr algn="ctr"/>
            <a:r>
              <a:rPr lang="ru-RU" sz="2400" dirty="0" smtClean="0">
                <a:latin typeface="Georgia" pitchFamily="18" charset="0"/>
              </a:rPr>
              <a:t>низко летают?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5984" y="2643188"/>
            <a:ext cx="4572000" cy="112371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Они летают за насекомыми, которые перед дождём опускаются ближе к земле.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9" name="Рисунок 8" descr="163791_2.jpg"/>
          <p:cNvPicPr>
            <a:picLocks noChangeAspect="1"/>
          </p:cNvPicPr>
          <p:nvPr/>
        </p:nvPicPr>
        <p:blipFill>
          <a:blip r:embed="rId5" cstate="email"/>
          <a:srcRect l="23024" t="41335" r="47925" b="12454"/>
          <a:stretch>
            <a:fillRect/>
          </a:stretch>
        </p:blipFill>
        <p:spPr>
          <a:xfrm rot="20481474">
            <a:off x="7290821" y="324222"/>
            <a:ext cx="1396757" cy="1596294"/>
          </a:xfrm>
          <a:prstGeom prst="rect">
            <a:avLst/>
          </a:prstGeom>
        </p:spPr>
      </p:pic>
      <p:pic>
        <p:nvPicPr>
          <p:cNvPr id="10" name="Рисунок 9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6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Дорогие ребята!  Предлагаю вам интерактивную игру </a:t>
            </a:r>
          </a:p>
          <a:p>
            <a:pPr algn="ctr"/>
            <a:r>
              <a:rPr lang="ru-RU" sz="2400" dirty="0" smtClean="0">
                <a:latin typeface="Georgia" pitchFamily="18" charset="0"/>
              </a:rPr>
              <a:t> по окружающему миру  </a:t>
            </a:r>
            <a:r>
              <a:rPr lang="ru-RU" sz="2400" b="1" dirty="0" smtClean="0">
                <a:latin typeface="Georgia" pitchFamily="18" charset="0"/>
              </a:rPr>
              <a:t>«Знатоки птиц»</a:t>
            </a:r>
            <a:r>
              <a:rPr lang="ru-RU" sz="2400" dirty="0" smtClean="0">
                <a:latin typeface="Georgia" pitchFamily="18" charset="0"/>
              </a:rPr>
              <a:t>.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928676"/>
            <a:ext cx="8643998" cy="330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ru-RU" dirty="0" smtClean="0">
                <a:latin typeface="Georgia" pitchFamily="18" charset="0"/>
                <a:cs typeface="Times New Roman" pitchFamily="18" charset="0"/>
              </a:rPr>
              <a:t>Игра состоит из 5 категорий. В каждой категории по 5 вопросов. Участники игры делятся на две команды. </a:t>
            </a:r>
            <a:r>
              <a:rPr lang="ru-RU" dirty="0" smtClean="0">
                <a:latin typeface="Georgia" pitchFamily="18" charset="0"/>
              </a:rPr>
              <a:t>Команды по очереди выбирают категорию и номер вопроса на игровом поле. Номер вопроса соответствует количеству баллов, которые получит  команда  в случае   правильного  ответа. </a:t>
            </a:r>
          </a:p>
          <a:p>
            <a:pPr lvl="0">
              <a:lnSpc>
                <a:spcPct val="120000"/>
              </a:lnSpc>
              <a:buNone/>
              <a:defRPr/>
            </a:pPr>
            <a:r>
              <a:rPr lang="ru-RU" dirty="0" smtClean="0">
                <a:latin typeface="Georgia" pitchFamily="18" charset="0"/>
              </a:rPr>
              <a:t>Побеждает команда, набравшая наибольшее количество баллов.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Georgia" pitchFamily="18" charset="0"/>
              </a:rPr>
              <a:t>Правильность своего ответа можно  проверить по щелчку на</a:t>
            </a:r>
            <a:endParaRPr lang="ru-RU" dirty="0" smtClean="0">
              <a:latin typeface="Georgia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latin typeface="Georgia" pitchFamily="18" charset="0"/>
              </a:rPr>
              <a:t>А гиперссылка                 вернёт вас  на игровое поле.</a:t>
            </a:r>
            <a:endParaRPr lang="ru-RU" dirty="0" smtClean="0">
              <a:latin typeface="Georgia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  <a:defRPr/>
            </a:pPr>
            <a:endParaRPr lang="ru-RU" sz="2400" b="1" dirty="0" smtClean="0">
              <a:solidFill>
                <a:srgbClr val="1C0759"/>
              </a:solidFill>
              <a:latin typeface="Georgia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  <a:defRPr/>
            </a:pPr>
            <a:r>
              <a:rPr lang="ru-RU" sz="2400" b="1" dirty="0" smtClean="0">
                <a:solidFill>
                  <a:srgbClr val="1C0759"/>
                </a:solidFill>
                <a:latin typeface="Georgia" pitchFamily="18" charset="0"/>
                <a:cs typeface="Times New Roman" pitchFamily="18" charset="0"/>
              </a:rPr>
              <a:t>Желаю удачи!  И пусть победит сильнейший!</a:t>
            </a:r>
          </a:p>
        </p:txBody>
      </p:sp>
      <p:pic>
        <p:nvPicPr>
          <p:cNvPr id="5" name="Рисунок 4" descr="0_1b0230_6141374_X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542073" flipH="1">
            <a:off x="2212059" y="2996013"/>
            <a:ext cx="526137" cy="5368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72198" y="4286262"/>
            <a:ext cx="1742181" cy="40862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hlinkClick r:id="rId4" action="ppaction://hlinksldjump"/>
              </a:rPr>
              <a:t>Начать игру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7" name="Рисунок 6" descr="depositphotos_118683532-stock-illustration-professor-owl-in-glasses-and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55" t="22222" r="25000" b="6944"/>
          <a:stretch>
            <a:fillRect/>
          </a:stretch>
        </p:blipFill>
        <p:spPr>
          <a:xfrm flipH="1">
            <a:off x="7000892" y="2643188"/>
            <a:ext cx="634292" cy="6469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4414" y="4286262"/>
            <a:ext cx="1183030" cy="40862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hlinkClick r:id="rId6" action="ppaction://hlinksldjump"/>
              </a:rPr>
              <a:t>Ссылки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34"/>
            <a:ext cx="350046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«</a:t>
            </a:r>
            <a:r>
              <a:rPr lang="ru-RU" dirty="0" err="1" smtClean="0">
                <a:solidFill>
                  <a:srgbClr val="007635"/>
                </a:solidFill>
                <a:latin typeface="Georgia" pitchFamily="18" charset="0"/>
              </a:rPr>
              <a:t>Рассуждалки</a:t>
            </a:r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»</a:t>
            </a:r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786050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2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28596" y="1071552"/>
            <a:ext cx="5715040" cy="51077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Почему стрижи не садятся на землю?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5984" y="2357436"/>
            <a:ext cx="4357718" cy="146423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У стрижей очень короткие ноги и длинные крылья. Если бы стриж сел на землю, то не смог бы взлететь вновь.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8" name="Рисунок 7" descr="CHernyj-strizh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150178">
            <a:off x="6704756" y="589734"/>
            <a:ext cx="2071702" cy="1418226"/>
          </a:xfrm>
          <a:prstGeom prst="rect">
            <a:avLst/>
          </a:prstGeom>
        </p:spPr>
      </p:pic>
      <p:pic>
        <p:nvPicPr>
          <p:cNvPr id="9" name="Рисунок 8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34"/>
            <a:ext cx="350046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«</a:t>
            </a:r>
            <a:r>
              <a:rPr lang="ru-RU" dirty="0" err="1" smtClean="0">
                <a:solidFill>
                  <a:srgbClr val="007635"/>
                </a:solidFill>
                <a:latin typeface="Georgia" pitchFamily="18" charset="0"/>
              </a:rPr>
              <a:t>Рассуждалки</a:t>
            </a:r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»</a:t>
            </a:r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786050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3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28596" y="1000114"/>
            <a:ext cx="4714908" cy="91940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Чем объяснить разнообразие клювов у птиц?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5984" y="2357436"/>
            <a:ext cx="5072098" cy="112371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Форма клюва птицы зависит от пищи, которой  они питаются, и от способа её добывания. 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8" name="Рисунок 7" descr="slide-14.jpg"/>
          <p:cNvPicPr>
            <a:picLocks noChangeAspect="1"/>
          </p:cNvPicPr>
          <p:nvPr/>
        </p:nvPicPr>
        <p:blipFill>
          <a:blip r:embed="rId5" cstate="email"/>
          <a:srcRect t="13379" r="37411" b="27112"/>
          <a:stretch>
            <a:fillRect/>
          </a:stretch>
        </p:blipFill>
        <p:spPr>
          <a:xfrm>
            <a:off x="6572264" y="357172"/>
            <a:ext cx="2203932" cy="1571636"/>
          </a:xfrm>
          <a:prstGeom prst="rect">
            <a:avLst/>
          </a:prstGeom>
        </p:spPr>
      </p:pic>
      <p:pic>
        <p:nvPicPr>
          <p:cNvPr id="9" name="Рисунок 8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34"/>
            <a:ext cx="3571900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«</a:t>
            </a:r>
            <a:r>
              <a:rPr lang="ru-RU" dirty="0" err="1" smtClean="0">
                <a:solidFill>
                  <a:srgbClr val="007635"/>
                </a:solidFill>
                <a:latin typeface="Georgia" pitchFamily="18" charset="0"/>
              </a:rPr>
              <a:t>Рассуждалки</a:t>
            </a:r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»</a:t>
            </a:r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786050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4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57158" y="928676"/>
            <a:ext cx="6215106" cy="91940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Почему весну «открывают» грачи, а ласточки прилетают позже других птиц?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81484" y="2499742"/>
            <a:ext cx="5976664" cy="146423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Благодаря крепкому клюву, грач легко может добыть  себе корм из земли. </a:t>
            </a:r>
            <a:r>
              <a:rPr lang="ru-RU" sz="2000" dirty="0">
                <a:latin typeface="Georgia" panose="02040502050405020303" pitchFamily="18" charset="0"/>
              </a:rPr>
              <a:t>А </a:t>
            </a:r>
            <a:r>
              <a:rPr lang="ru-RU" sz="2000" dirty="0" smtClean="0">
                <a:latin typeface="Georgia" panose="02040502050405020303" pitchFamily="18" charset="0"/>
              </a:rPr>
              <a:t>ласточки кормятся насекомыми, которых они ловят </a:t>
            </a:r>
            <a:r>
              <a:rPr lang="ru-RU" sz="2000" dirty="0">
                <a:latin typeface="Georgia" panose="02040502050405020303" pitchFamily="18" charset="0"/>
              </a:rPr>
              <a:t>на лету</a:t>
            </a:r>
            <a:r>
              <a:rPr lang="ru-RU" sz="2000" dirty="0" smtClean="0">
                <a:latin typeface="Georgia" pitchFamily="18" charset="0"/>
              </a:rPr>
              <a:t>. Но ранней </a:t>
            </a:r>
            <a:r>
              <a:rPr lang="ru-RU" sz="2000" dirty="0">
                <a:latin typeface="Georgia" pitchFamily="18" charset="0"/>
              </a:rPr>
              <a:t>весной </a:t>
            </a:r>
            <a:r>
              <a:rPr lang="ru-RU" sz="2000" dirty="0" smtClean="0">
                <a:latin typeface="Georgia" pitchFamily="18" charset="0"/>
              </a:rPr>
              <a:t>их не найти.</a:t>
            </a:r>
          </a:p>
        </p:txBody>
      </p:sp>
      <p:pic>
        <p:nvPicPr>
          <p:cNvPr id="8" name="Рисунок 7" descr="346591.jpg"/>
          <p:cNvPicPr>
            <a:picLocks noChangeAspect="1"/>
          </p:cNvPicPr>
          <p:nvPr/>
        </p:nvPicPr>
        <p:blipFill>
          <a:blip r:embed="rId5" cstate="email"/>
          <a:srcRect l="16317" t="8333" r="7655" b="15278"/>
          <a:stretch>
            <a:fillRect/>
          </a:stretch>
        </p:blipFill>
        <p:spPr>
          <a:xfrm>
            <a:off x="6929454" y="428610"/>
            <a:ext cx="1857388" cy="1293118"/>
          </a:xfrm>
          <a:prstGeom prst="rect">
            <a:avLst/>
          </a:prstGeom>
        </p:spPr>
      </p:pic>
      <p:pic>
        <p:nvPicPr>
          <p:cNvPr id="9" name="Рисунок 8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34"/>
            <a:ext cx="350046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«</a:t>
            </a:r>
            <a:r>
              <a:rPr lang="ru-RU" dirty="0" err="1" smtClean="0">
                <a:solidFill>
                  <a:srgbClr val="007635"/>
                </a:solidFill>
                <a:latin typeface="Georgia" pitchFamily="18" charset="0"/>
              </a:rPr>
              <a:t>Рассуждалки</a:t>
            </a:r>
            <a:r>
              <a:rPr lang="ru-RU" dirty="0" smtClean="0">
                <a:solidFill>
                  <a:srgbClr val="007635"/>
                </a:solidFill>
                <a:latin typeface="Georgia" pitchFamily="18" charset="0"/>
              </a:rPr>
              <a:t>»</a:t>
            </a:r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786050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5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357158" y="928676"/>
            <a:ext cx="6357982" cy="132802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Как дятел определяет, заражено ли дерево, есть ли в нём личинки вредных насекомых?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2643188"/>
            <a:ext cx="5500726" cy="112371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Дятел стучит по стволу и выслушивает деревья: здоровое дерево издаёт звонкий звук, а поражённое вредителями – глухой.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8" name="Рисунок 7" descr="primety-i-sueveriya-2.jpg"/>
          <p:cNvPicPr>
            <a:picLocks noChangeAspect="1"/>
          </p:cNvPicPr>
          <p:nvPr/>
        </p:nvPicPr>
        <p:blipFill>
          <a:blip r:embed="rId5" cstate="email"/>
          <a:srcRect l="17969" r="35937"/>
          <a:stretch>
            <a:fillRect/>
          </a:stretch>
        </p:blipFill>
        <p:spPr>
          <a:xfrm rot="20590282">
            <a:off x="7456953" y="366510"/>
            <a:ext cx="1252984" cy="1361878"/>
          </a:xfrm>
          <a:prstGeom prst="rect">
            <a:avLst/>
          </a:prstGeom>
        </p:spPr>
      </p:pic>
      <p:pic>
        <p:nvPicPr>
          <p:cNvPr id="9" name="Рисунок 8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34"/>
            <a:ext cx="3786214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359E"/>
                </a:solidFill>
                <a:latin typeface="Georgia" pitchFamily="18" charset="0"/>
              </a:rPr>
              <a:t>«Знаете ли вы?»      </a:t>
            </a:r>
            <a:endParaRPr lang="ru-RU" dirty="0">
              <a:solidFill>
                <a:srgbClr val="00359E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14678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59E"/>
                </a:solidFill>
              </a:rPr>
              <a:t>1</a:t>
            </a:r>
            <a:endParaRPr lang="ru-RU" b="1" dirty="0">
              <a:solidFill>
                <a:srgbClr val="00359E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1000114"/>
            <a:ext cx="4572032" cy="91940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Какая птица </a:t>
            </a:r>
          </a:p>
          <a:p>
            <a:pPr algn="ctr"/>
            <a:r>
              <a:rPr lang="ru-RU" sz="2400" dirty="0" smtClean="0">
                <a:latin typeface="Georgia" pitchFamily="18" charset="0"/>
              </a:rPr>
              <a:t>выводит птенцов зимой?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928940"/>
            <a:ext cx="12987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359E"/>
                </a:solidFill>
                <a:latin typeface="Georgia" pitchFamily="18" charset="0"/>
                <a:cs typeface="Times New Roman" pitchFamily="18" charset="0"/>
              </a:rPr>
              <a:t>Клёст</a:t>
            </a:r>
            <a:endParaRPr lang="ru-RU" sz="2800" b="1" dirty="0">
              <a:solidFill>
                <a:srgbClr val="00359E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7-3-klyost-elovik.jpg"/>
          <p:cNvPicPr>
            <a:picLocks noChangeAspect="1"/>
          </p:cNvPicPr>
          <p:nvPr/>
        </p:nvPicPr>
        <p:blipFill>
          <a:blip r:embed="rId5" cstate="email"/>
          <a:srcRect l="24095" t="21905"/>
          <a:stretch>
            <a:fillRect/>
          </a:stretch>
        </p:blipFill>
        <p:spPr>
          <a:xfrm>
            <a:off x="4429124" y="2285998"/>
            <a:ext cx="3169834" cy="2609046"/>
          </a:xfrm>
          <a:prstGeom prst="rect">
            <a:avLst/>
          </a:prstGeom>
        </p:spPr>
      </p:pic>
      <p:pic>
        <p:nvPicPr>
          <p:cNvPr id="10" name="Рисунок 9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2910" y="285734"/>
            <a:ext cx="3786214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359E"/>
                </a:solidFill>
                <a:latin typeface="Georgia" pitchFamily="18" charset="0"/>
              </a:rPr>
              <a:t>«Знаете ли вы?»      </a:t>
            </a:r>
            <a:endParaRPr lang="ru-RU" dirty="0">
              <a:solidFill>
                <a:srgbClr val="00359E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143240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59E"/>
                </a:solidFill>
              </a:rPr>
              <a:t>2</a:t>
            </a:r>
            <a:endParaRPr lang="ru-RU" b="1" dirty="0">
              <a:solidFill>
                <a:srgbClr val="00359E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1000114"/>
            <a:ext cx="5214974" cy="91940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Какая птица наших лесов лучше всех подражает птичьим голосам? 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928940"/>
            <a:ext cx="1813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Georgia" pitchFamily="18" charset="0"/>
              </a:rPr>
              <a:t>Скворец</a:t>
            </a:r>
            <a:endParaRPr lang="ru-RU" sz="2800" b="1" dirty="0">
              <a:solidFill>
                <a:srgbClr val="00359E"/>
              </a:solidFill>
              <a:latin typeface="Georgia" pitchFamily="18" charset="0"/>
            </a:endParaRPr>
          </a:p>
        </p:txBody>
      </p:sp>
      <p:pic>
        <p:nvPicPr>
          <p:cNvPr id="9" name="Рисунок 8" descr="iUO4V1P11.jpg"/>
          <p:cNvPicPr>
            <a:picLocks noChangeAspect="1"/>
          </p:cNvPicPr>
          <p:nvPr/>
        </p:nvPicPr>
        <p:blipFill>
          <a:blip r:embed="rId5" cstate="email"/>
          <a:srcRect l="13945" t="12500" r="30586"/>
          <a:stretch>
            <a:fillRect/>
          </a:stretch>
        </p:blipFill>
        <p:spPr>
          <a:xfrm flipH="1">
            <a:off x="4643438" y="2071684"/>
            <a:ext cx="2643206" cy="2775355"/>
          </a:xfrm>
          <a:prstGeom prst="rect">
            <a:avLst/>
          </a:prstGeom>
        </p:spPr>
      </p:pic>
      <p:pic>
        <p:nvPicPr>
          <p:cNvPr id="10" name="Рисунок 9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2910" y="285734"/>
            <a:ext cx="3786214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359E"/>
                </a:solidFill>
                <a:latin typeface="Georgia" pitchFamily="18" charset="0"/>
              </a:rPr>
              <a:t>«Знаете ли вы?»      </a:t>
            </a:r>
            <a:endParaRPr lang="ru-RU" dirty="0">
              <a:solidFill>
                <a:srgbClr val="00359E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14678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59E"/>
                </a:solidFill>
              </a:rPr>
              <a:t>3</a:t>
            </a:r>
            <a:endParaRPr lang="ru-RU" b="1" dirty="0">
              <a:solidFill>
                <a:srgbClr val="00359E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1000114"/>
            <a:ext cx="4572032" cy="91940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Какая птица является символом мира?  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928940"/>
            <a:ext cx="1523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Georgia" pitchFamily="18" charset="0"/>
              </a:rPr>
              <a:t>Голубь</a:t>
            </a:r>
            <a:endParaRPr lang="ru-RU" sz="2800" b="1" dirty="0">
              <a:solidFill>
                <a:srgbClr val="00359E"/>
              </a:solidFill>
              <a:latin typeface="Georgia" pitchFamily="18" charset="0"/>
            </a:endParaRPr>
          </a:p>
        </p:txBody>
      </p:sp>
      <p:pic>
        <p:nvPicPr>
          <p:cNvPr id="9" name="Рисунок 8" descr="golub-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7686" y="2143122"/>
            <a:ext cx="2786082" cy="2571252"/>
          </a:xfrm>
          <a:prstGeom prst="rect">
            <a:avLst/>
          </a:prstGeom>
        </p:spPr>
      </p:pic>
      <p:pic>
        <p:nvPicPr>
          <p:cNvPr id="10" name="Рисунок 9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2910" y="285734"/>
            <a:ext cx="3786214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359E"/>
                </a:solidFill>
                <a:latin typeface="Georgia" pitchFamily="18" charset="0"/>
              </a:rPr>
              <a:t>«Знаете ли вы?»      </a:t>
            </a:r>
            <a:endParaRPr lang="ru-RU" dirty="0">
              <a:solidFill>
                <a:srgbClr val="00359E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86116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59E"/>
                </a:solidFill>
              </a:rPr>
              <a:t>4</a:t>
            </a:r>
            <a:endParaRPr lang="ru-RU" b="1" dirty="0">
              <a:solidFill>
                <a:srgbClr val="00359E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1000114"/>
            <a:ext cx="4000528" cy="91940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Какая птица летает </a:t>
            </a:r>
          </a:p>
          <a:p>
            <a:pPr algn="ctr"/>
            <a:r>
              <a:rPr lang="ru-RU" sz="2400" dirty="0" smtClean="0">
                <a:latin typeface="Georgia" pitchFamily="18" charset="0"/>
              </a:rPr>
              <a:t>быстрее всех?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928940"/>
            <a:ext cx="1451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Georgia" pitchFamily="18" charset="0"/>
              </a:rPr>
              <a:t>Стриж</a:t>
            </a:r>
            <a:endParaRPr lang="ru-RU" sz="2800" b="1" dirty="0">
              <a:solidFill>
                <a:srgbClr val="00359E"/>
              </a:solidFill>
              <a:latin typeface="Georgia" pitchFamily="18" charset="0"/>
            </a:endParaRPr>
          </a:p>
        </p:txBody>
      </p:sp>
      <p:pic>
        <p:nvPicPr>
          <p:cNvPr id="9" name="Рисунок 8" descr="shornii-striz-4.jpg"/>
          <p:cNvPicPr>
            <a:picLocks noChangeAspect="1"/>
          </p:cNvPicPr>
          <p:nvPr/>
        </p:nvPicPr>
        <p:blipFill>
          <a:blip r:embed="rId5"/>
          <a:srcRect l="34812" r="15312"/>
          <a:stretch>
            <a:fillRect/>
          </a:stretch>
        </p:blipFill>
        <p:spPr>
          <a:xfrm>
            <a:off x="4786314" y="1428742"/>
            <a:ext cx="2714644" cy="3354161"/>
          </a:xfrm>
          <a:prstGeom prst="rect">
            <a:avLst/>
          </a:prstGeom>
        </p:spPr>
      </p:pic>
      <p:pic>
        <p:nvPicPr>
          <p:cNvPr id="10" name="Рисунок 9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42910" y="285734"/>
            <a:ext cx="3786214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359E"/>
                </a:solidFill>
                <a:latin typeface="Georgia" pitchFamily="18" charset="0"/>
              </a:rPr>
              <a:t>«Знаете ли вы?»      </a:t>
            </a:r>
            <a:endParaRPr lang="ru-RU" dirty="0">
              <a:solidFill>
                <a:srgbClr val="00359E"/>
              </a:solidFill>
              <a:latin typeface="Georg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86116" y="357172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59E"/>
                </a:solidFill>
              </a:rPr>
              <a:t>5</a:t>
            </a:r>
            <a:endParaRPr lang="ru-RU" b="1" dirty="0">
              <a:solidFill>
                <a:srgbClr val="00359E"/>
              </a:solidFill>
            </a:endParaRPr>
          </a:p>
        </p:txBody>
      </p:sp>
      <p:pic>
        <p:nvPicPr>
          <p:cNvPr id="5" name="Рисунок 4" descr="0_1b0230_6141374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1000114"/>
            <a:ext cx="4786346" cy="91940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Как называется наука, которая изучает жизнь птиц?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2714626"/>
            <a:ext cx="2779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Georgia" pitchFamily="18" charset="0"/>
              </a:rPr>
              <a:t>Орнитология</a:t>
            </a:r>
            <a:endParaRPr lang="ru-RU" sz="2800" b="1" dirty="0">
              <a:solidFill>
                <a:srgbClr val="00359E"/>
              </a:solidFill>
              <a:latin typeface="Georgia" pitchFamily="18" charset="0"/>
            </a:endParaRPr>
          </a:p>
        </p:txBody>
      </p:sp>
      <p:pic>
        <p:nvPicPr>
          <p:cNvPr id="9" name="Рисунок 8" descr="depositphotos_118683532-stock-illustration-professor-owl-in-glasses-and.jpg"/>
          <p:cNvPicPr>
            <a:picLocks noChangeAspect="1"/>
          </p:cNvPicPr>
          <p:nvPr/>
        </p:nvPicPr>
        <p:blipFill>
          <a:blip r:embed="rId5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73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400" b="1" dirty="0" smtClean="0">
                <a:latin typeface="Georgia" pitchFamily="18" charset="0"/>
              </a:rPr>
              <a:t>Интернет-ресурсы:</a:t>
            </a:r>
            <a:endParaRPr lang="ru-RU" sz="14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dirty="0" err="1" smtClean="0">
                <a:latin typeface="Georgia" pitchFamily="18" charset="0"/>
                <a:hlinkClick r:id="rId3"/>
              </a:rPr>
              <a:t>Фоторамка</a:t>
            </a:r>
            <a:r>
              <a:rPr lang="ru-RU" sz="1200" dirty="0" smtClean="0">
                <a:latin typeface="Georgia" pitchFamily="18" charset="0"/>
                <a:hlinkClick r:id="rId3"/>
              </a:rPr>
              <a:t> на титульном слайде</a:t>
            </a:r>
            <a:endParaRPr lang="ru-RU" sz="12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Georgia" pitchFamily="18" charset="0"/>
              </a:rPr>
              <a:t>Фон для презентации авторский, выполнен мной  с использованием картинок из Интернета:  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4"/>
              </a:rPr>
              <a:t>Птичка  синяя </a:t>
            </a:r>
            <a:r>
              <a:rPr lang="ru-RU" sz="1200" dirty="0" smtClean="0">
                <a:latin typeface="Georgia" pitchFamily="18" charset="0"/>
              </a:rPr>
              <a:t>      </a:t>
            </a:r>
            <a:r>
              <a:rPr lang="ru-RU" sz="1200" u="sng" dirty="0" smtClean="0">
                <a:latin typeface="Georgia" pitchFamily="18" charset="0"/>
                <a:hlinkClick r:id="rId5"/>
              </a:rPr>
              <a:t>цветущий луг</a:t>
            </a:r>
            <a:r>
              <a:rPr lang="ru-RU" sz="1200" dirty="0" smtClean="0">
                <a:latin typeface="Georgia" pitchFamily="18" charset="0"/>
              </a:rPr>
              <a:t>    </a:t>
            </a:r>
            <a:r>
              <a:rPr lang="ru-RU" sz="1200" u="sng" dirty="0" smtClean="0">
                <a:latin typeface="Georgia" pitchFamily="18" charset="0"/>
                <a:hlinkClick r:id="rId6"/>
              </a:rPr>
              <a:t>Птичка на ветке</a:t>
            </a:r>
            <a:r>
              <a:rPr lang="ru-RU" sz="1200" dirty="0" smtClean="0">
                <a:latin typeface="Georgia" pitchFamily="18" charset="0"/>
              </a:rPr>
              <a:t>     </a:t>
            </a:r>
            <a:r>
              <a:rPr lang="ru-RU" sz="1200" u="sng" dirty="0" smtClean="0">
                <a:latin typeface="Georgia" pitchFamily="18" charset="0"/>
                <a:hlinkClick r:id="rId7"/>
              </a:rPr>
              <a:t>Небо</a:t>
            </a:r>
            <a:r>
              <a:rPr lang="ru-RU" sz="1200" dirty="0" smtClean="0">
                <a:latin typeface="Georgia" pitchFamily="18" charset="0"/>
              </a:rPr>
              <a:t>       </a:t>
            </a:r>
            <a:r>
              <a:rPr lang="ru-RU" sz="1200" u="sng" dirty="0" smtClean="0">
                <a:latin typeface="Georgia" pitchFamily="18" charset="0"/>
                <a:hlinkClick r:id="rId8"/>
              </a:rPr>
              <a:t>сова в очках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Georgia" pitchFamily="18" charset="0"/>
              </a:rPr>
              <a:t> </a:t>
            </a:r>
          </a:p>
          <a:p>
            <a:pPr>
              <a:buNone/>
            </a:pPr>
            <a:r>
              <a:rPr lang="ru-RU" sz="1200" b="1" dirty="0" smtClean="0">
                <a:latin typeface="Georgia" pitchFamily="18" charset="0"/>
              </a:rPr>
              <a:t>Картинки птиц: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9"/>
              </a:rPr>
              <a:t>синица</a:t>
            </a:r>
            <a:r>
              <a:rPr lang="ru-RU" sz="1200" dirty="0" smtClean="0">
                <a:latin typeface="Georgia" pitchFamily="18" charset="0"/>
              </a:rPr>
              <a:t> </a:t>
            </a:r>
            <a:r>
              <a:rPr lang="ru-RU" sz="1200" u="sng" dirty="0" smtClean="0">
                <a:latin typeface="Georgia" pitchFamily="18" charset="0"/>
                <a:hlinkClick r:id="rId10"/>
              </a:rPr>
              <a:t>снегирь</a:t>
            </a:r>
            <a:r>
              <a:rPr lang="ru-RU" sz="1200" dirty="0" smtClean="0">
                <a:latin typeface="Georgia" pitchFamily="18" charset="0"/>
              </a:rPr>
              <a:t>       </a:t>
            </a:r>
            <a:r>
              <a:rPr lang="ru-RU" sz="1200" u="sng" dirty="0" smtClean="0">
                <a:latin typeface="Georgia" pitchFamily="18" charset="0"/>
                <a:hlinkClick r:id="rId11"/>
              </a:rPr>
              <a:t>королёк 1</a:t>
            </a:r>
            <a:r>
              <a:rPr lang="ru-RU" sz="1200" dirty="0" smtClean="0">
                <a:latin typeface="Georgia" pitchFamily="18" charset="0"/>
              </a:rPr>
              <a:t>      </a:t>
            </a:r>
            <a:r>
              <a:rPr lang="ru-RU" sz="1200" u="sng" dirty="0" smtClean="0">
                <a:latin typeface="Georgia" pitchFamily="18" charset="0"/>
                <a:hlinkClick r:id="rId12"/>
              </a:rPr>
              <a:t>королёк 2</a:t>
            </a:r>
            <a:r>
              <a:rPr lang="ru-RU" sz="1200" dirty="0" smtClean="0">
                <a:latin typeface="Georgia" pitchFamily="18" charset="0"/>
              </a:rPr>
              <a:t>       </a:t>
            </a:r>
            <a:r>
              <a:rPr lang="ru-RU" sz="1200" u="sng" dirty="0" smtClean="0">
                <a:latin typeface="Georgia" pitchFamily="18" charset="0"/>
                <a:hlinkClick r:id="rId13"/>
              </a:rPr>
              <a:t>трясогузка</a:t>
            </a:r>
            <a:r>
              <a:rPr lang="ru-RU" sz="1200" dirty="0" smtClean="0">
                <a:latin typeface="Georgia" pitchFamily="18" charset="0"/>
              </a:rPr>
              <a:t>   </a:t>
            </a:r>
            <a:r>
              <a:rPr lang="ru-RU" sz="1200" u="sng" dirty="0" smtClean="0">
                <a:latin typeface="Georgia" pitchFamily="18" charset="0"/>
                <a:hlinkClick r:id="rId14"/>
              </a:rPr>
              <a:t>вертишейка</a:t>
            </a:r>
            <a:r>
              <a:rPr lang="ru-RU" sz="1200" dirty="0" smtClean="0">
                <a:latin typeface="Georgia" pitchFamily="18" charset="0"/>
              </a:rPr>
              <a:t>    </a:t>
            </a:r>
            <a:r>
              <a:rPr lang="ru-RU" sz="1200" u="sng" dirty="0" smtClean="0">
                <a:latin typeface="Georgia" pitchFamily="18" charset="0"/>
                <a:hlinkClick r:id="rId15"/>
              </a:rPr>
              <a:t>поползень</a:t>
            </a:r>
            <a:r>
              <a:rPr lang="ru-RU" sz="1200" dirty="0" smtClean="0">
                <a:latin typeface="Georgia" pitchFamily="18" charset="0"/>
              </a:rPr>
              <a:t>     </a:t>
            </a:r>
            <a:r>
              <a:rPr lang="ru-RU" sz="1200" u="sng" dirty="0" smtClean="0">
                <a:latin typeface="Georgia" pitchFamily="18" charset="0"/>
                <a:hlinkClick r:id="rId16"/>
              </a:rPr>
              <a:t>соловей</a:t>
            </a:r>
            <a:r>
              <a:rPr lang="ru-RU" sz="12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17"/>
              </a:rPr>
              <a:t> дятел 1</a:t>
            </a:r>
            <a:r>
              <a:rPr lang="ru-RU" sz="1200" dirty="0" smtClean="0">
                <a:latin typeface="Georgia" pitchFamily="18" charset="0"/>
              </a:rPr>
              <a:t>     </a:t>
            </a:r>
            <a:r>
              <a:rPr lang="ru-RU" sz="1200" u="sng" dirty="0" smtClean="0">
                <a:latin typeface="Georgia" pitchFamily="18" charset="0"/>
                <a:hlinkClick r:id="rId18"/>
              </a:rPr>
              <a:t>ласточка 1, 2  </a:t>
            </a:r>
            <a:r>
              <a:rPr lang="ru-RU" sz="1200" dirty="0" smtClean="0">
                <a:latin typeface="Georgia" pitchFamily="18" charset="0"/>
              </a:rPr>
              <a:t>    </a:t>
            </a:r>
            <a:r>
              <a:rPr lang="ru-RU" sz="1200" u="sng" dirty="0" smtClean="0">
                <a:latin typeface="Georgia" pitchFamily="18" charset="0"/>
                <a:hlinkClick r:id="rId19"/>
              </a:rPr>
              <a:t>журавль</a:t>
            </a:r>
            <a:r>
              <a:rPr lang="ru-RU" sz="1200" dirty="0" smtClean="0">
                <a:latin typeface="Georgia" pitchFamily="18" charset="0"/>
              </a:rPr>
              <a:t>     </a:t>
            </a:r>
            <a:r>
              <a:rPr lang="ru-RU" sz="1200" u="sng" dirty="0" smtClean="0">
                <a:latin typeface="Georgia" pitchFamily="18" charset="0"/>
                <a:hlinkClick r:id="rId20"/>
              </a:rPr>
              <a:t>глухарь</a:t>
            </a:r>
            <a:r>
              <a:rPr lang="ru-RU" sz="1200" dirty="0" smtClean="0">
                <a:latin typeface="Georgia" pitchFamily="18" charset="0"/>
              </a:rPr>
              <a:t>    </a:t>
            </a:r>
            <a:r>
              <a:rPr lang="ru-RU" sz="1200" u="sng" dirty="0" smtClean="0">
                <a:latin typeface="Georgia" pitchFamily="18" charset="0"/>
                <a:hlinkClick r:id="rId21"/>
              </a:rPr>
              <a:t>иволга</a:t>
            </a:r>
            <a:r>
              <a:rPr lang="ru-RU" sz="1200" u="sng" dirty="0" smtClean="0">
                <a:latin typeface="Georgia" pitchFamily="18" charset="0"/>
              </a:rPr>
              <a:t>   </a:t>
            </a:r>
            <a:r>
              <a:rPr lang="ru-RU" sz="1200" dirty="0" smtClean="0">
                <a:latin typeface="Georgia" pitchFamily="18" charset="0"/>
              </a:rPr>
              <a:t>  </a:t>
            </a:r>
            <a:r>
              <a:rPr lang="ru-RU" sz="1200" u="sng" dirty="0" smtClean="0">
                <a:latin typeface="Georgia" pitchFamily="18" charset="0"/>
                <a:hlinkClick r:id="rId22"/>
              </a:rPr>
              <a:t>ласточка летит</a:t>
            </a:r>
            <a:r>
              <a:rPr lang="ru-RU" sz="1200" dirty="0" smtClean="0">
                <a:latin typeface="Georgia" pitchFamily="18" charset="0"/>
              </a:rPr>
              <a:t>     </a:t>
            </a:r>
            <a:r>
              <a:rPr lang="ru-RU" sz="1200" u="sng" dirty="0" smtClean="0">
                <a:latin typeface="Georgia" pitchFamily="18" charset="0"/>
                <a:hlinkClick r:id="rId23"/>
              </a:rPr>
              <a:t>стриж</a:t>
            </a:r>
            <a:r>
              <a:rPr lang="ru-RU" sz="1200" dirty="0" smtClean="0">
                <a:latin typeface="Georgia" pitchFamily="18" charset="0"/>
              </a:rPr>
              <a:t>       </a:t>
            </a:r>
            <a:r>
              <a:rPr lang="ru-RU" sz="1200" u="sng" dirty="0" smtClean="0">
                <a:latin typeface="Georgia" pitchFamily="18" charset="0"/>
                <a:hlinkClick r:id="rId24"/>
              </a:rPr>
              <a:t>грач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25"/>
              </a:rPr>
              <a:t>дятел 2</a:t>
            </a:r>
            <a:r>
              <a:rPr lang="ru-RU" sz="1200" dirty="0" smtClean="0">
                <a:latin typeface="Georgia" pitchFamily="18" charset="0"/>
              </a:rPr>
              <a:t>    </a:t>
            </a:r>
            <a:r>
              <a:rPr lang="ru-RU" sz="1200" u="sng" dirty="0" smtClean="0">
                <a:latin typeface="Georgia" pitchFamily="18" charset="0"/>
                <a:hlinkClick r:id="rId26"/>
              </a:rPr>
              <a:t>клювы</a:t>
            </a:r>
            <a:r>
              <a:rPr lang="ru-RU" sz="1200" dirty="0" smtClean="0">
                <a:latin typeface="Georgia" pitchFamily="18" charset="0"/>
              </a:rPr>
              <a:t>     </a:t>
            </a:r>
            <a:r>
              <a:rPr lang="ru-RU" sz="1200" u="sng" dirty="0" smtClean="0">
                <a:latin typeface="Georgia" pitchFamily="18" charset="0"/>
                <a:hlinkClick r:id="rId27"/>
              </a:rPr>
              <a:t>клёст</a:t>
            </a:r>
            <a:r>
              <a:rPr lang="ru-RU" sz="1200" dirty="0" smtClean="0">
                <a:latin typeface="Georgia" pitchFamily="18" charset="0"/>
              </a:rPr>
              <a:t>   </a:t>
            </a:r>
            <a:r>
              <a:rPr lang="ru-RU" sz="1200" u="sng" dirty="0" smtClean="0">
                <a:latin typeface="Georgia" pitchFamily="18" charset="0"/>
                <a:hlinkClick r:id="rId28"/>
              </a:rPr>
              <a:t>скворец</a:t>
            </a:r>
            <a:r>
              <a:rPr lang="ru-RU" sz="1200" dirty="0" smtClean="0">
                <a:latin typeface="Georgia" pitchFamily="18" charset="0"/>
              </a:rPr>
              <a:t>    </a:t>
            </a:r>
            <a:r>
              <a:rPr lang="ru-RU" sz="1200" u="sng" dirty="0" smtClean="0">
                <a:latin typeface="Georgia" pitchFamily="18" charset="0"/>
                <a:hlinkClick r:id="rId29"/>
              </a:rPr>
              <a:t>голубь</a:t>
            </a:r>
            <a:r>
              <a:rPr lang="ru-RU" sz="1200" dirty="0" smtClean="0">
                <a:latin typeface="Georgia" pitchFamily="18" charset="0"/>
              </a:rPr>
              <a:t>     </a:t>
            </a:r>
            <a:r>
              <a:rPr lang="ru-RU" sz="1200" u="sng" dirty="0" smtClean="0">
                <a:latin typeface="Georgia" pitchFamily="18" charset="0"/>
                <a:hlinkClick r:id="rId30"/>
              </a:rPr>
              <a:t>стриж</a:t>
            </a:r>
            <a:r>
              <a:rPr lang="ru-RU" sz="12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Georgia" pitchFamily="18" charset="0"/>
              </a:rPr>
              <a:t>Ребусы сгенерированы</a:t>
            </a:r>
            <a:r>
              <a:rPr lang="ru-RU" sz="1200" dirty="0" smtClean="0">
                <a:latin typeface="Georgia" pitchFamily="18" charset="0"/>
              </a:rPr>
              <a:t> </a:t>
            </a:r>
            <a:r>
              <a:rPr lang="ru-RU" sz="1200" b="1" dirty="0" smtClean="0">
                <a:latin typeface="Georgia" pitchFamily="18" charset="0"/>
              </a:rPr>
              <a:t>на сайте</a:t>
            </a:r>
            <a:r>
              <a:rPr lang="ru-RU" sz="1200" dirty="0" smtClean="0">
                <a:latin typeface="Georgia" pitchFamily="18" charset="0"/>
              </a:rPr>
              <a:t> </a:t>
            </a:r>
            <a:r>
              <a:rPr lang="ru-RU" sz="1200" u="sng" dirty="0" smtClean="0">
                <a:latin typeface="Georgia" pitchFamily="18" charset="0"/>
                <a:hlinkClick r:id="rId31"/>
              </a:rPr>
              <a:t>http://rebus1.com/</a:t>
            </a:r>
            <a:r>
              <a:rPr lang="ru-RU" sz="1200" dirty="0" smtClean="0">
                <a:latin typeface="Georgia" pitchFamily="18" charset="0"/>
              </a:rPr>
              <a:t>  </a:t>
            </a:r>
          </a:p>
          <a:p>
            <a:pPr>
              <a:buNone/>
            </a:pPr>
            <a:r>
              <a:rPr lang="ru-RU" sz="1200" b="1" dirty="0" smtClean="0">
                <a:latin typeface="Georgia" pitchFamily="18" charset="0"/>
              </a:rPr>
              <a:t>Вопросы для викторины: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32"/>
              </a:rPr>
              <a:t>https://100-faktov.ru/90-interesnyx-faktov-o-pticax/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33"/>
              </a:rPr>
              <a:t>https://zagge.ru/40-zanimatelnyx-faktov-o-pticax/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9"/>
              </a:rPr>
              <a:t>https://2krota.ru/zhivotnye/pticy-sinica-50-foto.html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34"/>
              </a:rPr>
              <a:t>https://studfiles.net/preview/2959805/page:2/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u="sng" dirty="0" smtClean="0">
                <a:latin typeface="Georgia" pitchFamily="18" charset="0"/>
                <a:hlinkClick r:id="rId35"/>
              </a:rPr>
              <a:t>https://ru.wikipedia.org/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Georgia" pitchFamily="18" charset="0"/>
              </a:rPr>
              <a:t>Литература: </a:t>
            </a:r>
            <a:endParaRPr lang="ru-RU" sz="12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Georgia" pitchFamily="18" charset="0"/>
              </a:rPr>
              <a:t>Кириллова Т.А. Занимательный материал для уроков природоведения. г.Юрьев-Польский, 1993.</a:t>
            </a:r>
          </a:p>
          <a:p>
            <a:pPr>
              <a:buNone/>
            </a:pPr>
            <a:r>
              <a:rPr lang="ru-RU" sz="1200" dirty="0" smtClean="0">
                <a:latin typeface="Georgia" pitchFamily="18" charset="0"/>
              </a:rPr>
              <a:t>Елизарова Е.М.  Знакомые незнакомцы. Волгоград: Учитель, 2007</a:t>
            </a:r>
          </a:p>
        </p:txBody>
      </p:sp>
      <p:sp>
        <p:nvSpPr>
          <p:cNvPr id="5" name="Стрелка вправо 4">
            <a:hlinkClick r:id="rId36" action="ppaction://hlinksldjump"/>
          </p:cNvPr>
          <p:cNvSpPr/>
          <p:nvPr/>
        </p:nvSpPr>
        <p:spPr>
          <a:xfrm>
            <a:off x="7929586" y="3857634"/>
            <a:ext cx="857256" cy="50006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2910" y="285735"/>
            <a:ext cx="7500990" cy="88534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 anchor="b">
            <a:spAutoFit/>
          </a:bodyPr>
          <a:lstStyle/>
          <a:p>
            <a:r>
              <a:rPr lang="ru-RU" sz="2800" b="1" dirty="0" smtClean="0">
                <a:solidFill>
                  <a:srgbClr val="00359E"/>
                </a:solidFill>
                <a:latin typeface="Georgia" pitchFamily="18" charset="0"/>
                <a:cs typeface="Times New Roman" pitchFamily="18" charset="0"/>
              </a:rPr>
              <a:t>Интерактивная игра «Знатоки птиц»</a:t>
            </a:r>
            <a:r>
              <a:rPr lang="ru-RU" sz="28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635"/>
                </a:solidFill>
                <a:latin typeface="Georgia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285866"/>
            <a:ext cx="3786214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«Птичьи портреты»    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928808"/>
            <a:ext cx="4000528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«Птичьи профессии»    </a:t>
            </a:r>
            <a:endParaRPr lang="ru-RU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2571750"/>
            <a:ext cx="3357586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Georgia" pitchFamily="18" charset="0"/>
              </a:rPr>
              <a:t>«Ребусы» </a:t>
            </a: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214692"/>
            <a:ext cx="3214710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63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635"/>
                </a:solidFill>
                <a:latin typeface="Georgia" pitchFamily="18" charset="0"/>
              </a:rPr>
              <a:t>«</a:t>
            </a:r>
            <a:r>
              <a:rPr lang="ru-RU" b="1" dirty="0" err="1" smtClean="0">
                <a:solidFill>
                  <a:srgbClr val="007635"/>
                </a:solidFill>
                <a:latin typeface="Georgia" pitchFamily="18" charset="0"/>
              </a:rPr>
              <a:t>Рассуждалки</a:t>
            </a:r>
            <a:r>
              <a:rPr lang="ru-RU" b="1" dirty="0" smtClean="0">
                <a:solidFill>
                  <a:srgbClr val="007635"/>
                </a:solidFill>
                <a:latin typeface="Georgia" pitchFamily="18" charset="0"/>
              </a:rPr>
              <a:t>»</a:t>
            </a:r>
            <a:r>
              <a:rPr lang="ru-RU" b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3857634"/>
            <a:ext cx="3286148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59E"/>
                </a:solidFill>
                <a:latin typeface="Georgia" pitchFamily="18" charset="0"/>
              </a:rPr>
              <a:t>«Знаете ли вы?»      </a:t>
            </a:r>
            <a:endParaRPr lang="ru-RU" b="1" dirty="0">
              <a:solidFill>
                <a:srgbClr val="00359E"/>
              </a:solidFill>
              <a:latin typeface="Georgia" pitchFamily="18" charset="0"/>
            </a:endParaRPr>
          </a:p>
        </p:txBody>
      </p:sp>
      <p:sp>
        <p:nvSpPr>
          <p:cNvPr id="13" name="Овал 12">
            <a:hlinkClick r:id="rId3" action="ppaction://hlinksldjump"/>
          </p:cNvPr>
          <p:cNvSpPr/>
          <p:nvPr/>
        </p:nvSpPr>
        <p:spPr>
          <a:xfrm>
            <a:off x="4357686" y="1928808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5072066" y="1928808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>
            <a:hlinkClick r:id="rId5" action="ppaction://hlinksldjump"/>
          </p:cNvPr>
          <p:cNvSpPr/>
          <p:nvPr/>
        </p:nvSpPr>
        <p:spPr>
          <a:xfrm>
            <a:off x="5786446" y="1928808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>
            <a:hlinkClick r:id="rId6" action="ppaction://hlinksldjump"/>
          </p:cNvPr>
          <p:cNvSpPr/>
          <p:nvPr/>
        </p:nvSpPr>
        <p:spPr>
          <a:xfrm>
            <a:off x="6500826" y="1928808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>
            <a:hlinkClick r:id="rId7" action="ppaction://hlinksldjump"/>
          </p:cNvPr>
          <p:cNvSpPr/>
          <p:nvPr/>
        </p:nvSpPr>
        <p:spPr>
          <a:xfrm>
            <a:off x="7215206" y="1928808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Овал 49">
            <a:hlinkClick r:id="rId8" action="ppaction://hlinksldjump"/>
          </p:cNvPr>
          <p:cNvSpPr/>
          <p:nvPr/>
        </p:nvSpPr>
        <p:spPr>
          <a:xfrm>
            <a:off x="4357686" y="2571750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Овал 50">
            <a:hlinkClick r:id="rId9" action="ppaction://hlinksldjump"/>
          </p:cNvPr>
          <p:cNvSpPr/>
          <p:nvPr/>
        </p:nvSpPr>
        <p:spPr>
          <a:xfrm>
            <a:off x="5072066" y="2571750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Овал 51">
            <a:hlinkClick r:id="rId10" action="ppaction://hlinksldjump"/>
          </p:cNvPr>
          <p:cNvSpPr/>
          <p:nvPr/>
        </p:nvSpPr>
        <p:spPr>
          <a:xfrm>
            <a:off x="5786446" y="2571750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Овал 52">
            <a:hlinkClick r:id="rId11" action="ppaction://hlinksldjump"/>
          </p:cNvPr>
          <p:cNvSpPr/>
          <p:nvPr/>
        </p:nvSpPr>
        <p:spPr>
          <a:xfrm>
            <a:off x="6500826" y="2571750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Овал 53">
            <a:hlinkClick r:id="rId12" action="ppaction://hlinksldjump"/>
          </p:cNvPr>
          <p:cNvSpPr/>
          <p:nvPr/>
        </p:nvSpPr>
        <p:spPr>
          <a:xfrm>
            <a:off x="7215206" y="2571750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Овал 54">
            <a:hlinkClick r:id="rId13" action="ppaction://hlinksldjump"/>
          </p:cNvPr>
          <p:cNvSpPr/>
          <p:nvPr/>
        </p:nvSpPr>
        <p:spPr>
          <a:xfrm>
            <a:off x="4357686" y="3214692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Овал 55">
            <a:hlinkClick r:id="rId14" action="ppaction://hlinksldjump"/>
          </p:cNvPr>
          <p:cNvSpPr/>
          <p:nvPr/>
        </p:nvSpPr>
        <p:spPr>
          <a:xfrm>
            <a:off x="5072066" y="3214692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Овал 56">
            <a:hlinkClick r:id="rId15" action="ppaction://hlinksldjump"/>
          </p:cNvPr>
          <p:cNvSpPr/>
          <p:nvPr/>
        </p:nvSpPr>
        <p:spPr>
          <a:xfrm>
            <a:off x="5786446" y="3214692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Овал 57">
            <a:hlinkClick r:id="rId16" action="ppaction://hlinksldjump"/>
          </p:cNvPr>
          <p:cNvSpPr/>
          <p:nvPr/>
        </p:nvSpPr>
        <p:spPr>
          <a:xfrm>
            <a:off x="6500826" y="3214692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00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Овал 58">
            <a:hlinkClick r:id="rId17" action="ppaction://hlinksldjump"/>
          </p:cNvPr>
          <p:cNvSpPr/>
          <p:nvPr/>
        </p:nvSpPr>
        <p:spPr>
          <a:xfrm>
            <a:off x="7215206" y="3214692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00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Овал 59">
            <a:hlinkClick r:id="rId18" action="ppaction://hlinksldjump"/>
          </p:cNvPr>
          <p:cNvSpPr/>
          <p:nvPr/>
        </p:nvSpPr>
        <p:spPr>
          <a:xfrm>
            <a:off x="4357686" y="385763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35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Овал 60">
            <a:hlinkClick r:id="rId19" action="ppaction://hlinksldjump"/>
          </p:cNvPr>
          <p:cNvSpPr/>
          <p:nvPr/>
        </p:nvSpPr>
        <p:spPr>
          <a:xfrm>
            <a:off x="5072066" y="385763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35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Овал 61">
            <a:hlinkClick r:id="rId20" action="ppaction://hlinksldjump"/>
          </p:cNvPr>
          <p:cNvSpPr/>
          <p:nvPr/>
        </p:nvSpPr>
        <p:spPr>
          <a:xfrm>
            <a:off x="5786446" y="385763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35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Овал 62">
            <a:hlinkClick r:id="rId21" action="ppaction://hlinksldjump"/>
          </p:cNvPr>
          <p:cNvSpPr/>
          <p:nvPr/>
        </p:nvSpPr>
        <p:spPr>
          <a:xfrm>
            <a:off x="6500826" y="385763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0035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Овал 63">
            <a:hlinkClick r:id="rId22" action="ppaction://hlinksldjump"/>
          </p:cNvPr>
          <p:cNvSpPr/>
          <p:nvPr/>
        </p:nvSpPr>
        <p:spPr>
          <a:xfrm>
            <a:off x="7215206" y="385763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35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59E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0035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Овал 65">
            <a:hlinkClick r:id="rId23" action="ppaction://hlinksldjump"/>
          </p:cNvPr>
          <p:cNvSpPr/>
          <p:nvPr/>
        </p:nvSpPr>
        <p:spPr>
          <a:xfrm>
            <a:off x="5072066" y="135730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Овал 66">
            <a:hlinkClick r:id="rId24" action="ppaction://hlinksldjump"/>
          </p:cNvPr>
          <p:cNvSpPr/>
          <p:nvPr/>
        </p:nvSpPr>
        <p:spPr>
          <a:xfrm>
            <a:off x="5786446" y="135730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Овал 67">
            <a:hlinkClick r:id="rId25" action="ppaction://hlinksldjump"/>
          </p:cNvPr>
          <p:cNvSpPr/>
          <p:nvPr/>
        </p:nvSpPr>
        <p:spPr>
          <a:xfrm>
            <a:off x="6500826" y="135730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Овал 68">
            <a:hlinkClick r:id="rId26" action="ppaction://hlinksldjump"/>
          </p:cNvPr>
          <p:cNvSpPr/>
          <p:nvPr/>
        </p:nvSpPr>
        <p:spPr>
          <a:xfrm>
            <a:off x="7215206" y="135730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Овал 32">
            <a:hlinkClick r:id="rId27" action="ppaction://hlinksldjump"/>
          </p:cNvPr>
          <p:cNvSpPr/>
          <p:nvPr/>
        </p:nvSpPr>
        <p:spPr>
          <a:xfrm>
            <a:off x="4357686" y="1357304"/>
            <a:ext cx="571504" cy="500066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5720" y="857238"/>
            <a:ext cx="7000924" cy="146423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На голове у этой птички чёрная шапочка.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Спинка, крылья, хвост тёмные, а грудка ярко-жёлтая, будто в жёлтый жилет нарядилась.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Питается жучками, червячками, зимой особенно любит несолёное сало.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1670" y="3143254"/>
            <a:ext cx="1677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Синица</a:t>
            </a:r>
            <a:endParaRPr lang="ru-RU" sz="28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20-0021.jpg"/>
          <p:cNvPicPr>
            <a:picLocks noChangeAspect="1"/>
          </p:cNvPicPr>
          <p:nvPr/>
        </p:nvPicPr>
        <p:blipFill>
          <a:blip r:embed="rId3" cstate="email"/>
          <a:srcRect t="11765" b="8823"/>
          <a:stretch>
            <a:fillRect/>
          </a:stretch>
        </p:blipFill>
        <p:spPr>
          <a:xfrm flipH="1">
            <a:off x="4643438" y="3143254"/>
            <a:ext cx="2947915" cy="1785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662" y="214296"/>
            <a:ext cx="4071966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«Птичьи портреты»    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0" name="Рисунок 9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923331" y="3969384"/>
            <a:ext cx="881898" cy="899895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3857620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928662" y="214296"/>
            <a:ext cx="4071966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«Птичьи портреты»    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57158" y="857238"/>
            <a:ext cx="5643602" cy="146423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Небольшая птица, чуть больше воробья. </a:t>
            </a:r>
          </a:p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Её легко распознать среди пернатых. </a:t>
            </a:r>
          </a:p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Самцы отличаются от самок ярко-красным оперением на груди.</a:t>
            </a:r>
            <a:endParaRPr lang="ru-RU" sz="2000" dirty="0"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ed873b6ed7465e.jpg"/>
          <p:cNvPicPr>
            <a:picLocks noChangeAspect="1"/>
          </p:cNvPicPr>
          <p:nvPr/>
        </p:nvPicPr>
        <p:blipFill>
          <a:blip r:embed="rId3" cstate="email"/>
          <a:srcRect r="23437"/>
          <a:stretch>
            <a:fillRect/>
          </a:stretch>
        </p:blipFill>
        <p:spPr>
          <a:xfrm flipH="1">
            <a:off x="4500562" y="2767111"/>
            <a:ext cx="2928958" cy="21518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71670" y="2857502"/>
            <a:ext cx="17860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Снегирь</a:t>
            </a:r>
            <a:endParaRPr lang="ru-RU" sz="28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923331" y="3969384"/>
            <a:ext cx="881898" cy="899895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3857620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28662" y="214296"/>
            <a:ext cx="4071966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«Птичьи портреты»    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5720" y="857238"/>
            <a:ext cx="6143668" cy="146423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Самая маленькая птичка хвойных лесов. На голове у птицы маленькие яркие хохолки. Когда они подняты,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похожи на корону. За это и называют птицу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маленьким лесным королём.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3071816"/>
            <a:ext cx="18325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Королёк</a:t>
            </a:r>
            <a:endParaRPr lang="ru-RU" sz="28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s1200.jpg"/>
          <p:cNvPicPr>
            <a:picLocks noChangeAspect="1"/>
          </p:cNvPicPr>
          <p:nvPr/>
        </p:nvPicPr>
        <p:blipFill>
          <a:blip r:embed="rId3" cstate="email"/>
          <a:srcRect l="8008" t="7493" r="31445" b="8958"/>
          <a:stretch>
            <a:fillRect/>
          </a:stretch>
        </p:blipFill>
        <p:spPr>
          <a:xfrm flipH="1">
            <a:off x="4572000" y="2714626"/>
            <a:ext cx="2793397" cy="2189872"/>
          </a:xfrm>
          <a:prstGeom prst="rect">
            <a:avLst/>
          </a:prstGeom>
        </p:spPr>
      </p:pic>
      <p:pic>
        <p:nvPicPr>
          <p:cNvPr id="8" name="Рисунок 7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923331" y="3969384"/>
            <a:ext cx="881898" cy="899895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3929058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28662" y="214296"/>
            <a:ext cx="4071966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«Птичьи портреты»    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857238"/>
            <a:ext cx="5143536" cy="146423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Маленькая, стройная певчая птичка </a:t>
            </a:r>
          </a:p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с длинным хвостом, которым она трясёт   </a:t>
            </a:r>
          </a:p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во время бега по земле в поисках пищи. </a:t>
            </a:r>
          </a:p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Эта её привычка дала название птице.</a:t>
            </a:r>
            <a:endParaRPr lang="ru-RU" sz="2000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2786064"/>
            <a:ext cx="2329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Трясогузка</a:t>
            </a:r>
            <a:endParaRPr lang="ru-RU" sz="28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NN580BUA.jpg"/>
          <p:cNvPicPr>
            <a:picLocks noChangeAspect="1"/>
          </p:cNvPicPr>
          <p:nvPr/>
        </p:nvPicPr>
        <p:blipFill>
          <a:blip r:embed="rId3" cstate="email"/>
          <a:srcRect l="22805" t="25493" r="13740" b="18055"/>
          <a:stretch>
            <a:fillRect/>
          </a:stretch>
        </p:blipFill>
        <p:spPr>
          <a:xfrm>
            <a:off x="4429124" y="3000378"/>
            <a:ext cx="3091678" cy="1795168"/>
          </a:xfrm>
          <a:prstGeom prst="rect">
            <a:avLst/>
          </a:prstGeom>
        </p:spPr>
      </p:pic>
      <p:pic>
        <p:nvPicPr>
          <p:cNvPr id="8" name="Рисунок 7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871678" y="3937524"/>
            <a:ext cx="881898" cy="899895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3857620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28662" y="214296"/>
            <a:ext cx="4071966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«Птичьи портреты»    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00034" y="857238"/>
            <a:ext cx="5500726" cy="146423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Мелкая птица, во время опасности издаёт шипящие звуки, подобно змее. Способна сильно вытягивать и вращать шею, </a:t>
            </a:r>
          </a:p>
          <a:p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за что получила своё название.     </a:t>
            </a:r>
            <a:endParaRPr lang="ru-RU" sz="2000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2857502"/>
            <a:ext cx="2613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Вертишейка</a:t>
            </a:r>
            <a:endParaRPr lang="ru-RU" sz="28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vertishejka_05.jpg"/>
          <p:cNvPicPr>
            <a:picLocks noChangeAspect="1"/>
          </p:cNvPicPr>
          <p:nvPr/>
        </p:nvPicPr>
        <p:blipFill>
          <a:blip r:embed="rId3" cstate="email"/>
          <a:srcRect l="38889" t="16931" r="5555" b="13889"/>
          <a:stretch>
            <a:fillRect/>
          </a:stretch>
        </p:blipFill>
        <p:spPr>
          <a:xfrm>
            <a:off x="4714876" y="2714626"/>
            <a:ext cx="2643206" cy="2194281"/>
          </a:xfrm>
          <a:prstGeom prst="rect">
            <a:avLst/>
          </a:prstGeom>
        </p:spPr>
      </p:pic>
      <p:pic>
        <p:nvPicPr>
          <p:cNvPr id="10" name="Рисунок 9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923331" y="3969384"/>
            <a:ext cx="881898" cy="899895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3857620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5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85786" y="1000114"/>
            <a:ext cx="3286148" cy="57888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Пернатый солист 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2643188"/>
            <a:ext cx="1818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Соловей</a:t>
            </a:r>
            <a:endParaRPr lang="ru-RU" sz="2800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olovey-9.jpg"/>
          <p:cNvPicPr>
            <a:picLocks noChangeAspect="1"/>
          </p:cNvPicPr>
          <p:nvPr/>
        </p:nvPicPr>
        <p:blipFill>
          <a:blip r:embed="rId3" cstate="email"/>
          <a:srcRect l="41562" t="19643" r="10625" b="12500"/>
          <a:stretch>
            <a:fillRect/>
          </a:stretch>
        </p:blipFill>
        <p:spPr>
          <a:xfrm>
            <a:off x="4071934" y="2143122"/>
            <a:ext cx="3500462" cy="2608187"/>
          </a:xfrm>
          <a:prstGeom prst="rect">
            <a:avLst/>
          </a:prstGeom>
        </p:spPr>
      </p:pic>
      <p:pic>
        <p:nvPicPr>
          <p:cNvPr id="9" name="Рисунок 8" descr="0_1b0230_6141374_XL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9976661" flipH="1">
            <a:off x="7923331" y="3969384"/>
            <a:ext cx="881898" cy="8998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5786" y="214296"/>
            <a:ext cx="4214842" cy="519351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Georgia" pitchFamily="18" charset="0"/>
              </a:rPr>
              <a:t>«Птичьи профессии»    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857620" y="285734"/>
            <a:ext cx="357190" cy="342896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1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1" name="Рисунок 10" descr="depositphotos_118683532-stock-illustration-professor-owl-in-glasses-and.jpg"/>
          <p:cNvPicPr>
            <a:picLocks noChangeAspect="1"/>
          </p:cNvPicPr>
          <p:nvPr/>
        </p:nvPicPr>
        <p:blipFill>
          <a:blip r:embed="rId6" cstate="print"/>
          <a:srcRect l="5555" t="22222" r="25000" b="6944"/>
          <a:stretch>
            <a:fillRect/>
          </a:stretch>
        </p:blipFill>
        <p:spPr>
          <a:xfrm rot="21179252" flipH="1">
            <a:off x="430937" y="3072523"/>
            <a:ext cx="1260671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683</Words>
  <Application>Microsoft Office PowerPoint</Application>
  <PresentationFormat>Экран (16:9)</PresentationFormat>
  <Paragraphs>174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Georgia</vt:lpstr>
      <vt:lpstr>Times New Roman</vt:lpstr>
      <vt:lpstr>Тема Office</vt:lpstr>
      <vt:lpstr>Интерактивная игра  по окружающему миру  «Знатоки птиц»  для учащихся 2-4 классов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Учетная запись Майкрософт</cp:lastModifiedBy>
  <cp:revision>138</cp:revision>
  <dcterms:created xsi:type="dcterms:W3CDTF">2019-02-11T14:55:08Z</dcterms:created>
  <dcterms:modified xsi:type="dcterms:W3CDTF">2023-01-21T14:07:08Z</dcterms:modified>
</cp:coreProperties>
</file>