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7" r:id="rId5"/>
    <p:sldId id="284" r:id="rId6"/>
    <p:sldId id="289" r:id="rId7"/>
    <p:sldId id="290" r:id="rId8"/>
    <p:sldId id="279" r:id="rId9"/>
    <p:sldId id="275" r:id="rId10"/>
    <p:sldId id="288" r:id="rId11"/>
    <p:sldId id="262" r:id="rId12"/>
    <p:sldId id="270" r:id="rId13"/>
    <p:sldId id="264" r:id="rId14"/>
    <p:sldId id="285" r:id="rId15"/>
    <p:sldId id="268" r:id="rId16"/>
    <p:sldId id="276" r:id="rId17"/>
    <p:sldId id="283" r:id="rId18"/>
    <p:sldId id="266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FFFFFF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rgbClr val="FFFFFF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66FF99"/>
    <a:srgbClr val="FF0066"/>
    <a:srgbClr val="0000FF"/>
    <a:srgbClr val="00FF00"/>
    <a:srgbClr val="9900FF"/>
    <a:srgbClr val="FFFF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8088" autoAdjust="0"/>
    <p:restoredTop sz="93478" autoAdjust="0"/>
  </p:normalViewPr>
  <p:slideViewPr>
    <p:cSldViewPr>
      <p:cViewPr varScale="1">
        <p:scale>
          <a:sx n="83" d="100"/>
          <a:sy n="83" d="100"/>
        </p:scale>
        <p:origin x="89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2FF4-B89B-453C-96B2-1FED57FF66F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84CDA-2D71-4361-9F16-01CD7BB4B69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5308C-5E25-4D46-BED2-495F3395630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C0B14-14F1-4EBC-A353-5F986840925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7E517-FCC1-43C6-9AFC-5C53EE64A96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566BD-39D7-45DE-A610-A012EA04880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63CE9-8028-4DA3-88ED-A6B27AF2D61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B1150-0880-46B3-B2A9-FB60E49C518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2A989-6C37-425C-8B04-2FB5A4DBA7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DC778-0905-40B0-B689-8A456F850EB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A33E4-AA78-48AB-9C09-788135BADDB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EF03EA3-A311-4F27-AE07-F99F6092238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619250" y="1143000"/>
            <a:ext cx="5832475" cy="18573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 детей младшего дошкольного возраста</a:t>
            </a:r>
            <a:endParaRPr lang="es-ES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 dirty="0"/>
              <a:t>Prezentacii.com</a:t>
            </a:r>
            <a:endParaRPr lang="ru-RU" sz="1800" dirty="0"/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1428728" y="5286388"/>
            <a:ext cx="60721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Демирова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Севиль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Шахмирзоевна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. </a:t>
            </a:r>
          </a:p>
        </p:txBody>
      </p:sp>
      <p:pic>
        <p:nvPicPr>
          <p:cNvPr id="13317" name="Picture 5" descr="f1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5084763"/>
            <a:ext cx="609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92D050"/>
                </a:solidFill>
              </a:rPr>
              <a:t>Экскурсия в зеленую зону.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24744"/>
            <a:ext cx="2273300" cy="2476872"/>
          </a:xfrm>
          <a:ln>
            <a:solidFill>
              <a:srgbClr val="FF0066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628800"/>
            <a:ext cx="2304256" cy="3284984"/>
          </a:xfrm>
          <a:prstGeom prst="rect">
            <a:avLst/>
          </a:prstGeom>
          <a:ln>
            <a:solidFill>
              <a:srgbClr val="FF0066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412776"/>
            <a:ext cx="2808312" cy="3212976"/>
          </a:xfrm>
          <a:prstGeom prst="rect">
            <a:avLst/>
          </a:prstGeom>
          <a:ln>
            <a:solidFill>
              <a:srgbClr val="FF0066"/>
            </a:solidFill>
          </a:ln>
        </p:spPr>
      </p:pic>
    </p:spTree>
    <p:extLst>
      <p:ext uri="{BB962C8B-B14F-4D97-AF65-F5344CB8AC3E}">
        <p14:creationId xmlns:p14="http://schemas.microsoft.com/office/powerpoint/2010/main" val="260437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«Домик из песка для черепашки»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знакомство со свойствами песка: сухой – сыплется, влажный – лепится.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207293"/>
            <a:ext cx="2475309" cy="2437731"/>
          </a:xfrm>
          <a:ln>
            <a:solidFill>
              <a:srgbClr val="FF0066"/>
            </a:solidFill>
          </a:ln>
        </p:spPr>
      </p:pic>
      <p:pic>
        <p:nvPicPr>
          <p:cNvPr id="4" name="Рисунок 3" descr="IMAG09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13" y="1571625"/>
            <a:ext cx="1714500" cy="128587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8770" y="1207293"/>
            <a:ext cx="2571750" cy="2177988"/>
          </a:xfrm>
          <a:prstGeom prst="rect">
            <a:avLst/>
          </a:prstGeom>
          <a:ln>
            <a:solidFill>
              <a:srgbClr val="FF0066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696" y="2996952"/>
            <a:ext cx="2653456" cy="2016224"/>
          </a:xfrm>
          <a:prstGeom prst="rect">
            <a:avLst/>
          </a:prstGeom>
          <a:ln>
            <a:solidFill>
              <a:srgbClr val="FF0066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«Теплый – холодный»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знакомство со  свойствами воды: прозрачная, теплая, холодная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68760"/>
            <a:ext cx="2945300" cy="18002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268760"/>
            <a:ext cx="2483768" cy="2160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284984"/>
            <a:ext cx="2592288" cy="1667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829" y="2273747"/>
            <a:ext cx="2483768" cy="27393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«Достань камешек»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знакомство со свойствами камней по форме, по весу, развитие внимания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74" y="1268760"/>
            <a:ext cx="2200025" cy="1944216"/>
          </a:xfrm>
        </p:spPr>
      </p:pic>
      <p:pic>
        <p:nvPicPr>
          <p:cNvPr id="9" name="Рисунок 8" descr="voda2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4000504"/>
            <a:ext cx="809631" cy="857256"/>
          </a:xfrm>
          <a:prstGeom prst="ellipse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971839"/>
            <a:ext cx="2304256" cy="2232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484784"/>
            <a:ext cx="1995686" cy="1687628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971839"/>
            <a:ext cx="2427734" cy="2399106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Опытно-экспериментальная деятельность «Льдинка»</a:t>
            </a:r>
            <a:br>
              <a:rPr lang="ru-RU" sz="24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продолжать знакомить со свойствами воды: теплая, холодная. Показать детям, что в теплой воде льдинка растает быстрее.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068960"/>
            <a:ext cx="2343100" cy="1800200"/>
          </a:xfrm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34819" name="Picture 4" descr="PC10047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2592387" cy="1944687"/>
          </a:xfrm>
          <a:prstGeom prst="rect">
            <a:avLst/>
          </a:prstGeom>
          <a:noFill/>
          <a:ln w="41275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34820" name="Picture 5" descr="PC10048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628775"/>
            <a:ext cx="2736850" cy="2052638"/>
          </a:xfrm>
          <a:prstGeom prst="rect">
            <a:avLst/>
          </a:prstGeom>
          <a:noFill/>
          <a:ln w="41275">
            <a:solidFill>
              <a:srgbClr val="00FFFF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ООД «Дом для рыбок»</a:t>
            </a:r>
            <a: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00FF"/>
                </a:solidFill>
              </a:rPr>
              <a:t>    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ознакомление с устройством аквариума: дно засыпано песком, песок мокрый; камни утопают в песке, они тоже мокрые, темные, большие и маленькие; вода прозрачная, чистая.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28800"/>
            <a:ext cx="2736304" cy="295232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700808"/>
            <a:ext cx="2952328" cy="2232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572" y="2348880"/>
            <a:ext cx="2592288" cy="266330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ООД «Домашние и дикие  животные»</a:t>
            </a:r>
            <a:b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solidFill>
                  <a:schemeClr val="tx1"/>
                </a:solidFill>
              </a:rPr>
              <a:t>Цель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знакомство с домашними  и дикими  животными, развивать речевую активность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10897"/>
            <a:ext cx="2369236" cy="2153382"/>
          </a:xfrm>
        </p:spPr>
      </p:pic>
      <p:sp>
        <p:nvSpPr>
          <p:cNvPr id="30723" name="Rectangle 4"/>
          <p:cNvSpPr>
            <a:spLocks noChangeArrowheads="1"/>
          </p:cNvSpPr>
          <p:nvPr/>
        </p:nvSpPr>
        <p:spPr bwMode="auto">
          <a:xfrm flipH="1">
            <a:off x="684213" y="2287588"/>
            <a:ext cx="92075" cy="457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3348" y="2852936"/>
            <a:ext cx="2411760" cy="25036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005" y="1521768"/>
            <a:ext cx="2771800" cy="1988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852936"/>
            <a:ext cx="2520280" cy="210452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 i="1" dirty="0">
                <a:solidFill>
                  <a:srgbClr val="E50073"/>
                </a:solidFill>
              </a:rPr>
              <a:t>   </a:t>
            </a:r>
            <a:r>
              <a:rPr lang="ru-RU" b="1" i="1" dirty="0">
                <a:solidFill>
                  <a:srgbClr val="0000FF"/>
                </a:solidFill>
              </a:rPr>
              <a:t>Хочется верить, что любовь к природе останется в сердцах наших воспитанников на долгие годы и поможет им жить в гармонии с окружающим миром.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8913"/>
            <a:ext cx="8785225" cy="65532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21" y="338115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ru-RU" sz="3600" b="1" dirty="0">
                <a:ln w="1905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Актуальность работы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24744"/>
            <a:ext cx="8229600" cy="4752527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Tx/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/>
              <a:t>Экологическое воспитание – это воспитание нравственности,     духовности, интеллекта.</a:t>
            </a:r>
          </a:p>
          <a:p>
            <a:pPr algn="just">
              <a:buFontTx/>
              <a:buNone/>
            </a:pPr>
            <a:r>
              <a:rPr lang="ru-RU" sz="2000" dirty="0"/>
              <a:t>      Умение жить в согласии с природой, с окружающей средой следует начинать воспитывать с младшего возраста. Задача педагогов состоит в том, чтобы помочь ребенку увидеть красоту, научиться ценить ее. В результате при ознакомлении детей с природой открываются широкие возможности для их экологического воспитания, экологически-грамотного отношения к природе. Заложить любовь к Родине, к родному краю, к родной природе, к людям можно только в младшем возрасте  </a:t>
            </a:r>
            <a:endParaRPr lang="ru-RU" sz="2000" b="1" dirty="0"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143000"/>
            <a:ext cx="8229600" cy="1714500"/>
          </a:xfrm>
        </p:spPr>
        <p:txBody>
          <a:bodyPr/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осознанно правильного отношения детей к природе, формирования у них основ экологического сознания.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060848"/>
            <a:ext cx="2520280" cy="28803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2603" y="2281981"/>
            <a:ext cx="4176464" cy="3896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ru-RU" sz="2000" b="1" dirty="0">
              <a:solidFill>
                <a:srgbClr val="0070C0"/>
              </a:solidFill>
            </a:endParaRPr>
          </a:p>
          <a:p>
            <a:pPr marL="342900" lvl="0" indent="-342900" algn="just" eaLnBrk="0" hangingPunct="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1800" b="1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заложить первые представления и ориентиры в мире природы;</a:t>
            </a:r>
          </a:p>
          <a:p>
            <a:r>
              <a:rPr lang="ru-RU" sz="16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 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способствовать развитию у детей познавательных и речевых умений;</a:t>
            </a:r>
          </a:p>
          <a:p>
            <a:pPr lvl="0" algn="just" eaLnBrk="0" hangingPunct="0">
              <a:spcBef>
                <a:spcPct val="20000"/>
              </a:spcBef>
            </a:pPr>
            <a:r>
              <a:rPr lang="ru-RU" sz="16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  </a:t>
            </a:r>
          </a:p>
          <a:p>
            <a:pPr marL="285750" lvl="0" indent="-285750" algn="just" eaLnBrk="0" hangingPunct="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kern="0" dirty="0">
                <a:solidFill>
                  <a:schemeClr val="tx2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у детей гуманное и эстетическое отношение к природе</a:t>
            </a:r>
            <a:r>
              <a:rPr lang="ru-RU" sz="1800" b="1" kern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 eaLnBrk="0" hangingPunct="0">
              <a:spcBef>
                <a:spcPct val="20000"/>
              </a:spcBef>
              <a:buFontTx/>
              <a:buChar char="•"/>
            </a:pPr>
            <a:endParaRPr lang="ru-RU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1012825"/>
          </a:xfrm>
        </p:spPr>
        <p:txBody>
          <a:bodyPr/>
          <a:lstStyle/>
          <a:p>
            <a:r>
              <a:rPr lang="ru-RU" sz="2800" b="1" dirty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Наблюдение за птицами</a:t>
            </a:r>
            <a:br>
              <a:rPr lang="ru-RU" sz="2800" b="1" dirty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знакомить детей с птицами: голубем и воробьем. Рассматривание частей тела.</a:t>
            </a:r>
            <a:endParaRPr lang="ru-RU" sz="2000" dirty="0">
              <a:solidFill>
                <a:srgbClr val="33C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Rectangle 3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1014997">
            <a:off x="827088" y="2133600"/>
            <a:ext cx="1944687" cy="2376488"/>
          </a:xfrm>
          <a:ln w="41275">
            <a:solidFill>
              <a:srgbClr val="FF00FF"/>
            </a:solidFill>
          </a:ln>
        </p:spPr>
      </p:pic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800" y="1484784"/>
            <a:ext cx="2619375" cy="1743075"/>
          </a:xfrm>
          <a:prstGeom prst="rect">
            <a:avLst/>
          </a:prstGeom>
          <a:noFill/>
          <a:ln w="4127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5129" y="3356991"/>
            <a:ext cx="2571750" cy="2003723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6879" y="1289893"/>
            <a:ext cx="2715766" cy="2132856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0000FF"/>
                </a:solidFill>
              </a:rPr>
              <a:t>«Разные ножки топают по снежной дорожке» 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Цель: научить детей получать четкие следы на снегу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rgbClr val="3333FF"/>
                </a:solidFill>
                <a:latin typeface="Times New Roman" pitchFamily="18" charset="0"/>
              </a:rPr>
              <a:t> </a:t>
            </a:r>
            <a:endParaRPr lang="ru-RU" sz="2000" dirty="0">
              <a:solidFill>
                <a:srgbClr val="3333FF"/>
              </a:solidFill>
              <a:latin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24744"/>
            <a:ext cx="2945300" cy="22608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572110"/>
            <a:ext cx="2411760" cy="2088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106054"/>
            <a:ext cx="2376264" cy="26506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Настольные игры: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i="1" dirty="0">
                <a:latin typeface="Times New Roman"/>
                <a:ea typeface="Calibri"/>
              </a:rPr>
              <a:t> </a:t>
            </a:r>
            <a:r>
              <a:rPr lang="ru-RU" sz="2400" i="1" dirty="0">
                <a:latin typeface="Times New Roman"/>
                <a:ea typeface="Calibri"/>
              </a:rPr>
              <a:t>«Найди по описанию»</a:t>
            </a:r>
            <a:r>
              <a:rPr lang="ru-RU" sz="2400" dirty="0">
                <a:latin typeface="Times New Roman"/>
                <a:ea typeface="Calibri"/>
              </a:rPr>
              <a:t>,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>
                <a:latin typeface="Times New Roman"/>
                <a:ea typeface="Calibri"/>
              </a:rPr>
              <a:t>«Что, где растёт»</a:t>
            </a:r>
            <a:r>
              <a:rPr lang="ru-RU" sz="2400" dirty="0">
                <a:latin typeface="Times New Roman"/>
                <a:ea typeface="Calibri"/>
              </a:rPr>
              <a:t>,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>
                <a:latin typeface="Times New Roman"/>
                <a:ea typeface="Calibri"/>
              </a:rPr>
              <a:t>«Узнай и назови»</a:t>
            </a:r>
            <a:r>
              <a:rPr lang="ru-RU" sz="2400" dirty="0">
                <a:latin typeface="Times New Roman"/>
                <a:ea typeface="Calibri"/>
              </a:rPr>
              <a:t>,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>
                <a:latin typeface="Times New Roman"/>
                <a:ea typeface="Calibri"/>
              </a:rPr>
              <a:t>«Вершки - корешки»</a:t>
            </a:r>
            <a:r>
              <a:rPr lang="ru-RU" sz="2400" dirty="0">
                <a:latin typeface="Times New Roman"/>
                <a:ea typeface="Calibri"/>
              </a:rPr>
              <a:t>, </a:t>
            </a:r>
          </a:p>
          <a:p>
            <a:pPr marL="0" indent="0">
              <a:buNone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Подвижные и дидактические игры: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«Земля, воздух, вода, огонь», </a:t>
            </a:r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«Воробушки  и автомобиль», «Кто во что одет»,               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«Зайцы и волк», «Кто где живет»</a:t>
            </a:r>
          </a:p>
          <a:p>
            <a:pPr>
              <a:buFont typeface="Arial" pitchFamily="34" charset="0"/>
              <a:buChar char="•"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/>
          </a:p>
          <a:p>
            <a:pPr>
              <a:buFont typeface="Arial" pitchFamily="34" charset="0"/>
              <a:buChar char="•"/>
            </a:pP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724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>
                <a:solidFill>
                  <a:srgbClr val="00B050"/>
                </a:solidFill>
              </a:rPr>
              <a:t>Чтение художественной литературы: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dirty="0">
                <a:latin typeface="Times New Roman"/>
                <a:ea typeface="Calibri"/>
              </a:rPr>
              <a:t>«Ух ты зимушка – зима»,</a:t>
            </a:r>
          </a:p>
          <a:p>
            <a:r>
              <a:rPr lang="ru-RU" sz="2800" i="1" dirty="0">
                <a:latin typeface="Times New Roman"/>
                <a:ea typeface="Calibri"/>
              </a:rPr>
              <a:t>«Как на горке снег, снег…»,</a:t>
            </a:r>
          </a:p>
          <a:p>
            <a:r>
              <a:rPr lang="ru-RU" sz="2800" i="1" dirty="0">
                <a:latin typeface="Times New Roman"/>
                <a:ea typeface="Calibri"/>
              </a:rPr>
              <a:t>« Репка», </a:t>
            </a:r>
          </a:p>
          <a:p>
            <a:r>
              <a:rPr lang="ru-RU" sz="2800" i="1" dirty="0">
                <a:latin typeface="Times New Roman"/>
                <a:ea typeface="Calibri"/>
              </a:rPr>
              <a:t>«Вершки и корешки».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latin typeface="Times New Roman"/>
                <a:ea typeface="Calibri"/>
                <a:cs typeface="Times New Roman"/>
              </a:rPr>
              <a:t>«Сел на ветку </a:t>
            </a:r>
            <a:r>
              <a:rPr lang="ru-RU" sz="2800" i="1" dirty="0" err="1">
                <a:latin typeface="Times New Roman"/>
                <a:ea typeface="Calibri"/>
                <a:cs typeface="Times New Roman"/>
              </a:rPr>
              <a:t>снегирек</a:t>
            </a:r>
            <a:r>
              <a:rPr lang="ru-RU" sz="2800" i="1" dirty="0">
                <a:latin typeface="Times New Roman"/>
                <a:ea typeface="Calibri"/>
                <a:cs typeface="Times New Roman"/>
              </a:rPr>
              <a:t>».</a:t>
            </a:r>
            <a:endParaRPr lang="ru-RU" sz="2000" i="1" dirty="0">
              <a:latin typeface="Calibri"/>
              <a:ea typeface="Calibri"/>
              <a:cs typeface="Times New Roman"/>
            </a:endParaRPr>
          </a:p>
          <a:p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876962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7572375" cy="857250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33CC33"/>
                </a:solidFill>
                <a:latin typeface="Times New Roman" pitchFamily="18" charset="0"/>
              </a:rPr>
              <a:t>Методы работы с родителями:</a:t>
            </a:r>
            <a:endParaRPr lang="ru-RU" sz="28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6689" y="1281646"/>
            <a:ext cx="2321734" cy="1725339"/>
          </a:xfrm>
          <a:solidFill>
            <a:srgbClr val="66FF99"/>
          </a:solidFill>
        </p:spPr>
      </p:pic>
      <p:sp>
        <p:nvSpPr>
          <p:cNvPr id="19458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sz="2000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просьбы о помощи в оформлении и обогащении развивающей предметно пространственной-среды группы;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задания;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папки-передвижки.</a:t>
            </a:r>
          </a:p>
          <a:p>
            <a:endParaRPr lang="ru-RU" dirty="0"/>
          </a:p>
        </p:txBody>
      </p:sp>
      <p:pic>
        <p:nvPicPr>
          <p:cNvPr id="19461" name="Рисунок 6" descr="IMAG094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8645" y="3376611"/>
            <a:ext cx="1306512" cy="1571625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7210" y="1299158"/>
            <a:ext cx="2178347" cy="173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787" y="3042244"/>
            <a:ext cx="3124027" cy="1928812"/>
          </a:xfrm>
          <a:prstGeom prst="rect">
            <a:avLst/>
          </a:prstGeom>
          <a:solidFill>
            <a:srgbClr val="66FF99"/>
          </a:solidFill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- пространственная среда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76" y="1414736"/>
            <a:ext cx="2686058" cy="1851819"/>
          </a:xfrm>
          <a:ln w="57150">
            <a:solidFill>
              <a:srgbClr val="FF0066"/>
            </a:solidFill>
          </a:ln>
        </p:spPr>
      </p:pic>
      <p:pic>
        <p:nvPicPr>
          <p:cNvPr id="21507" name="Рисунок 3" descr="DSC097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321991"/>
            <a:ext cx="2214562" cy="1660525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509" name="Рисунок 5" descr="DSC0977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3476625"/>
            <a:ext cx="2632348" cy="1595438"/>
          </a:xfrm>
          <a:prstGeom prst="rect">
            <a:avLst/>
          </a:prstGeom>
          <a:noFill/>
          <a:ln w="412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768" y="1772072"/>
            <a:ext cx="2448272" cy="2420888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5674" y="3257427"/>
            <a:ext cx="1779662" cy="1814636"/>
          </a:xfrm>
          <a:prstGeom prst="rect">
            <a:avLst/>
          </a:prstGeom>
          <a:ln w="76200">
            <a:solidFill>
              <a:srgbClr val="FF0066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7137</TotalTime>
  <Words>349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Diseño predeterminado</vt:lpstr>
      <vt:lpstr>Экологическое воспитание детей младшего дошкольного возраста</vt:lpstr>
      <vt:lpstr>Актуальность работы</vt:lpstr>
      <vt:lpstr>Цель:</vt:lpstr>
      <vt:lpstr>Наблюдение за птицами Цель: знакомить детей с птицами: голубем и воробьем. Рассматривание частей тела.</vt:lpstr>
      <vt:lpstr>«Разные ножки топают по снежной дорожке»  Цель: научить детей получать четкие следы на снегу  </vt:lpstr>
      <vt:lpstr>Настольные игры:</vt:lpstr>
      <vt:lpstr>Чтение художественной литературы:</vt:lpstr>
      <vt:lpstr>Методы работы с родителями:</vt:lpstr>
      <vt:lpstr>Развивающая предметно - пространственная среда</vt:lpstr>
      <vt:lpstr>Экскурсия в зеленую зону.</vt:lpstr>
      <vt:lpstr>Игра «Домик из песка для черепашки» Цель: знакомство со свойствами песка: сухой – сыплется, влажный – лепится.</vt:lpstr>
      <vt:lpstr> Игра «Теплый – холодный» Цель: знакомство со  свойствами воды: прозрачная, теплая, холодная. </vt:lpstr>
      <vt:lpstr>Игра «Достань камешек» Цель: знакомство со свойствами камней по форме, по весу, развитие внимания.</vt:lpstr>
      <vt:lpstr>Опытно-экспериментальная деятельность «Льдинка» Цель: продолжать знакомить со свойствами воды: теплая, холодная. Показать детям, что в теплой воде льдинка растает быстрее.</vt:lpstr>
      <vt:lpstr>ООД «Дом для рыбок»      Цель: ознакомление с устройством аквариума: дно засыпано песком, песок мокрый; камни утопают в песке, они тоже мокрые, темные, большие и маленькие; вода прозрачная, чистая.</vt:lpstr>
      <vt:lpstr>ООД «Домашние и дикие  животные» Цель: знакомство с домашними  и дикими  животными, развивать речевую активность.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Admin</cp:lastModifiedBy>
  <cp:revision>800</cp:revision>
  <dcterms:created xsi:type="dcterms:W3CDTF">2010-05-23T14:28:12Z</dcterms:created>
  <dcterms:modified xsi:type="dcterms:W3CDTF">2023-06-20T10:27:38Z</dcterms:modified>
</cp:coreProperties>
</file>