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7" r:id="rId3"/>
    <p:sldId id="278" r:id="rId4"/>
    <p:sldId id="279" r:id="rId5"/>
    <p:sldId id="259" r:id="rId6"/>
    <p:sldId id="258" r:id="rId7"/>
    <p:sldId id="262" r:id="rId8"/>
    <p:sldId id="263" r:id="rId9"/>
    <p:sldId id="283" r:id="rId10"/>
    <p:sldId id="264" r:id="rId11"/>
    <p:sldId id="265" r:id="rId12"/>
    <p:sldId id="282" r:id="rId13"/>
    <p:sldId id="266" r:id="rId14"/>
    <p:sldId id="267" r:id="rId15"/>
    <p:sldId id="268" r:id="rId16"/>
    <p:sldId id="269" r:id="rId17"/>
    <p:sldId id="271" r:id="rId18"/>
    <p:sldId id="270" r:id="rId19"/>
    <p:sldId id="272" r:id="rId20"/>
    <p:sldId id="281" r:id="rId21"/>
    <p:sldId id="273" r:id="rId22"/>
    <p:sldId id="274" r:id="rId23"/>
    <p:sldId id="275" r:id="rId24"/>
    <p:sldId id="276" r:id="rId25"/>
    <p:sldId id="280" r:id="rId26"/>
    <p:sldId id="284" r:id="rId27"/>
    <p:sldId id="260" r:id="rId28"/>
    <p:sldId id="261"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99FF66"/>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228"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2062" name="Picture 14" descr="https://r.mtdata.ru/r480x-/u19/photo0F6F/20890808034-0/original.jpg"/>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backgroundRemoval t="1667" b="96667" l="10000" r="90000"/>
                    </a14:imgEffect>
                    <a14:imgEffect>
                      <a14:brightnessContrast contrast="-67000"/>
                    </a14:imgEffect>
                  </a14:imgLayer>
                </a14:imgProps>
              </a:ext>
              <a:ext uri="{28A0092B-C50C-407E-A947-70E740481C1C}">
                <a14:useLocalDpi xmlns:a14="http://schemas.microsoft.com/office/drawing/2010/main" val="0"/>
              </a:ext>
            </a:extLst>
          </a:blip>
          <a:srcRect l="13976" r="12600"/>
          <a:stretch/>
        </p:blipFill>
        <p:spPr bwMode="auto">
          <a:xfrm>
            <a:off x="4572000" y="2012051"/>
            <a:ext cx="1339414" cy="1368152"/>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http://photoshopia.ru/clipart/data/1319/medium/1442769904315_photoshopia_ru.png"/>
          <p:cNvPicPr>
            <a:picLocks noChangeAspect="1" noChangeArrowheads="1"/>
          </p:cNvPicPr>
          <p:nvPr userDrawn="1"/>
        </p:nvPicPr>
        <p:blipFill>
          <a:blip r:embed="rId5">
            <a:extLst>
              <a:ext uri="{BEBA8EAE-BF5A-486C-A8C5-ECC9F3942E4B}">
                <a14:imgProps xmlns:a14="http://schemas.microsoft.com/office/drawing/2010/main">
                  <a14:imgLayer r:embed="rId6">
                    <a14:imgEffect>
                      <a14:sharpenSoften amount="-45000"/>
                    </a14:imgEffect>
                    <a14:imgEffect>
                      <a14:brightnessContrast bright="28000" contrast="-31000"/>
                    </a14:imgEffect>
                  </a14:imgLayer>
                </a14:imgProps>
              </a:ext>
              <a:ext uri="{28A0092B-C50C-407E-A947-70E740481C1C}">
                <a14:useLocalDpi xmlns:a14="http://schemas.microsoft.com/office/drawing/2010/main" val="0"/>
              </a:ext>
            </a:extLst>
          </a:blip>
          <a:srcRect/>
          <a:stretch>
            <a:fillRect/>
          </a:stretch>
        </p:blipFill>
        <p:spPr bwMode="auto">
          <a:xfrm rot="20193543">
            <a:off x="3642434" y="1713882"/>
            <a:ext cx="2721658" cy="333264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i.kam-solnyshko.ru/u/fd/fbdb4e904b11e5a2f1bbf5530a7ed6/-/img%20%281%29.png"/>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l="9128" r="5049"/>
          <a:stretch/>
        </p:blipFill>
        <p:spPr bwMode="auto">
          <a:xfrm>
            <a:off x="0" y="4365104"/>
            <a:ext cx="9144000" cy="2743201"/>
          </a:xfrm>
          <a:prstGeom prst="rect">
            <a:avLst/>
          </a:prstGeom>
          <a:noFill/>
          <a:extLst>
            <a:ext uri="{909E8E84-426E-40DD-AFC4-6F175D3DCCD1}">
              <a14:hiddenFill xmlns:a14="http://schemas.microsoft.com/office/drawing/2010/main">
                <a:solidFill>
                  <a:srgbClr val="FFFFFF"/>
                </a:solidFill>
              </a14:hiddenFill>
            </a:ext>
          </a:extLst>
        </p:spPr>
      </p:pic>
      <p:sp>
        <p:nvSpPr>
          <p:cNvPr id="16" name="Скругленный прямоугольник 15"/>
          <p:cNvSpPr/>
          <p:nvPr userDrawn="1"/>
        </p:nvSpPr>
        <p:spPr>
          <a:xfrm>
            <a:off x="4918697" y="5478664"/>
            <a:ext cx="4216591" cy="1296144"/>
          </a:xfrm>
          <a:prstGeom prst="roundRect">
            <a:avLst/>
          </a:prstGeom>
          <a:solidFill>
            <a:srgbClr val="99FF66">
              <a:alpha val="75000"/>
            </a:srgbClr>
          </a:solidFill>
          <a:ln w="50800">
            <a:solidFill>
              <a:srgbClr val="92D050">
                <a:alpha val="7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ctrTitle"/>
          </p:nvPr>
        </p:nvSpPr>
        <p:spPr>
          <a:xfrm>
            <a:off x="455090" y="404665"/>
            <a:ext cx="8221366" cy="1080120"/>
          </a:xfrm>
        </p:spPr>
        <p:txBody>
          <a:bodyPr/>
          <a:lstStyle>
            <a:lvl1pPr>
              <a:defRPr>
                <a:solidFill>
                  <a:srgbClr val="002060"/>
                </a:solidFill>
              </a:defRPr>
            </a:lvl1pPr>
          </a:lstStyle>
          <a:p>
            <a:r>
              <a:rPr lang="ru-RU" dirty="0" smtClean="0"/>
              <a:t>Образец заголовка</a:t>
            </a:r>
            <a:endParaRPr lang="ru-RU" dirty="0"/>
          </a:p>
        </p:txBody>
      </p:sp>
      <p:sp>
        <p:nvSpPr>
          <p:cNvPr id="3" name="Подзаголовок 2"/>
          <p:cNvSpPr>
            <a:spLocks noGrp="1"/>
          </p:cNvSpPr>
          <p:nvPr>
            <p:ph type="subTitle" idx="1"/>
          </p:nvPr>
        </p:nvSpPr>
        <p:spPr>
          <a:xfrm>
            <a:off x="4918697" y="5478664"/>
            <a:ext cx="4216591" cy="1368152"/>
          </a:xfrm>
        </p:spPr>
        <p:txBody>
          <a:bodyPr/>
          <a:lstStyle>
            <a:lvl1pPr marL="0" indent="0" algn="ctr">
              <a:buNone/>
              <a:defRPr>
                <a:solidFill>
                  <a:srgbClr val="00206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Образец подзаголовка</a:t>
            </a:r>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Pr>
        <a:gradFill flip="none" rotWithShape="1">
          <a:gsLst>
            <a:gs pos="0">
              <a:srgbClr val="99FF66"/>
            </a:gs>
            <a:gs pos="57000">
              <a:schemeClr val="accent1">
                <a:tint val="44500"/>
                <a:satMod val="160000"/>
              </a:schemeClr>
            </a:gs>
            <a:gs pos="100000">
              <a:srgbClr val="92D050"/>
            </a:gs>
          </a:gsLst>
          <a:lin ang="2700000" scaled="1"/>
          <a:tileRect/>
        </a:gradFill>
        <a:effectLst/>
      </p:bgPr>
    </p:bg>
    <p:spTree>
      <p:nvGrpSpPr>
        <p:cNvPr id="1" name=""/>
        <p:cNvGrpSpPr/>
        <p:nvPr/>
      </p:nvGrpSpPr>
      <p:grpSpPr>
        <a:xfrm>
          <a:off x="0" y="0"/>
          <a:ext cx="0" cy="0"/>
          <a:chOff x="0" y="0"/>
          <a:chExt cx="0" cy="0"/>
        </a:xfrm>
      </p:grpSpPr>
      <p:sp>
        <p:nvSpPr>
          <p:cNvPr id="11" name="Скругленный прямоугольник 10"/>
          <p:cNvSpPr/>
          <p:nvPr userDrawn="1"/>
        </p:nvSpPr>
        <p:spPr>
          <a:xfrm>
            <a:off x="455090" y="404665"/>
            <a:ext cx="8221366" cy="1080119"/>
          </a:xfrm>
          <a:prstGeom prst="roundRect">
            <a:avLst/>
          </a:prstGeom>
          <a:solidFill>
            <a:srgbClr val="99FF66">
              <a:alpha val="75000"/>
            </a:srgbClr>
          </a:solidFill>
          <a:ln w="50800">
            <a:solidFill>
              <a:srgbClr val="92D050">
                <a:alpha val="7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14" descr="https://r.mtdata.ru/r480x-/u19/photo0F6F/20890808034-0/original.jpg"/>
          <p:cNvPicPr>
            <a:picLocks noChangeAspect="1" noChangeArrowheads="1"/>
          </p:cNvPicPr>
          <p:nvPr userDrawn="1"/>
        </p:nvPicPr>
        <p:blipFill rotWithShape="1">
          <a:blip r:embed="rId2" cstate="print">
            <a:extLst>
              <a:ext uri="{BEBA8EAE-BF5A-486C-A8C5-ECC9F3942E4B}">
                <a14:imgProps xmlns:a14="http://schemas.microsoft.com/office/drawing/2010/main">
                  <a14:imgLayer r:embed="rId3">
                    <a14:imgEffect>
                      <a14:backgroundRemoval t="1667" b="96667" l="10000" r="90000"/>
                    </a14:imgEffect>
                    <a14:imgEffect>
                      <a14:brightnessContrast contrast="-67000"/>
                    </a14:imgEffect>
                  </a14:imgLayer>
                </a14:imgProps>
              </a:ext>
              <a:ext uri="{28A0092B-C50C-407E-A947-70E740481C1C}">
                <a14:useLocalDpi xmlns:a14="http://schemas.microsoft.com/office/drawing/2010/main" val="0"/>
              </a:ext>
            </a:extLst>
          </a:blip>
          <a:srcRect l="13976" r="12600"/>
          <a:stretch/>
        </p:blipFill>
        <p:spPr bwMode="auto">
          <a:xfrm rot="2062218">
            <a:off x="7232974" y="4026964"/>
            <a:ext cx="1339414" cy="1368152"/>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67544" y="332656"/>
            <a:ext cx="8229600" cy="1143000"/>
          </a:xfrm>
        </p:spPr>
        <p:txBody>
          <a:bodyPr/>
          <a:lstStyle/>
          <a:p>
            <a:r>
              <a:rPr lang="ru-RU" dirty="0" smtClean="0"/>
              <a:t>Образец заголовка</a:t>
            </a:r>
            <a:endParaRPr lang="ru-RU" dirty="0"/>
          </a:p>
        </p:txBody>
      </p:sp>
      <p:sp>
        <p:nvSpPr>
          <p:cNvPr id="3" name="Содержимое 2"/>
          <p:cNvSpPr>
            <a:spLocks noGrp="1"/>
          </p:cNvSpPr>
          <p:nvPr>
            <p:ph idx="1"/>
          </p:nvPr>
        </p:nvSpPr>
        <p:spPr>
          <a:xfrm>
            <a:off x="467544" y="1772816"/>
            <a:ext cx="8229600" cy="4525963"/>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10"/>
          </p:nvPr>
        </p:nvSpPr>
        <p:spPr/>
        <p:txBody>
          <a:bodyPr/>
          <a:lstStyle/>
          <a:p>
            <a:fld id="{B4C71EC6-210F-42DE-9C53-41977AD35B3D}" type="datetimeFigureOut">
              <a:rPr lang="ru-RU" smtClean="0"/>
              <a:t>19.11.2023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pic>
        <p:nvPicPr>
          <p:cNvPr id="8" name="Picture 16" descr="http://photoshopia.ru/clipart/data/1319/medium/1442769904315_photoshopia_ru.png"/>
          <p:cNvPicPr>
            <a:picLocks noChangeAspect="1" noChangeArrowheads="1"/>
          </p:cNvPicPr>
          <p:nvPr userDrawn="1"/>
        </p:nvPicPr>
        <p:blipFill>
          <a:blip r:embed="rId4">
            <a:extLst>
              <a:ext uri="{BEBA8EAE-BF5A-486C-A8C5-ECC9F3942E4B}">
                <a14:imgProps xmlns:a14="http://schemas.microsoft.com/office/drawing/2010/main">
                  <a14:imgLayer r:embed="rId5">
                    <a14:imgEffect>
                      <a14:sharpenSoften amount="-24000"/>
                    </a14:imgEffect>
                    <a14:imgEffect>
                      <a14:brightnessContrast bright="-7000" contrast="-28000"/>
                    </a14:imgEffect>
                  </a14:imgLayer>
                </a14:imgProps>
              </a:ext>
              <a:ext uri="{28A0092B-C50C-407E-A947-70E740481C1C}">
                <a14:useLocalDpi xmlns:a14="http://schemas.microsoft.com/office/drawing/2010/main" val="0"/>
              </a:ext>
            </a:extLst>
          </a:blip>
          <a:srcRect/>
          <a:stretch>
            <a:fillRect/>
          </a:stretch>
        </p:blipFill>
        <p:spPr bwMode="auto">
          <a:xfrm rot="655761">
            <a:off x="6303408" y="3728795"/>
            <a:ext cx="2721658" cy="333264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Два объекта">
    <p:bg>
      <p:bgPr>
        <a:gradFill flip="none" rotWithShape="1">
          <a:gsLst>
            <a:gs pos="0">
              <a:srgbClr val="99FF66"/>
            </a:gs>
            <a:gs pos="28000">
              <a:schemeClr val="accent1">
                <a:tint val="44500"/>
                <a:satMod val="160000"/>
              </a:schemeClr>
            </a:gs>
            <a:gs pos="100000">
              <a:srgbClr val="92D050"/>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8" name="Скругленный прямоугольник 7"/>
          <p:cNvSpPr/>
          <p:nvPr userDrawn="1"/>
        </p:nvSpPr>
        <p:spPr>
          <a:xfrm>
            <a:off x="455090" y="404665"/>
            <a:ext cx="8221366" cy="1080119"/>
          </a:xfrm>
          <a:prstGeom prst="roundRect">
            <a:avLst/>
          </a:prstGeom>
          <a:solidFill>
            <a:srgbClr val="99FF66">
              <a:alpha val="75000"/>
            </a:srgbClr>
          </a:solidFill>
          <a:ln w="50800">
            <a:solidFill>
              <a:srgbClr val="92D050">
                <a:alpha val="7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lstStyle/>
          <a:p>
            <a:r>
              <a:rPr lang="ru-RU" dirty="0" smtClean="0"/>
              <a:t>Образец заголовка</a:t>
            </a:r>
            <a:endParaRPr lang="ru-RU" dirty="0"/>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Содержимое 3"/>
          <p:cNvSpPr>
            <a:spLocks noGrp="1"/>
          </p:cNvSpPr>
          <p:nvPr>
            <p:ph sz="half" idx="2"/>
          </p:nvPr>
        </p:nvSpPr>
        <p:spPr>
          <a:xfrm>
            <a:off x="4644008" y="1600200"/>
            <a:ext cx="404279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Дата 4"/>
          <p:cNvSpPr>
            <a:spLocks noGrp="1"/>
          </p:cNvSpPr>
          <p:nvPr>
            <p:ph type="dt" sz="half" idx="10"/>
          </p:nvPr>
        </p:nvSpPr>
        <p:spPr/>
        <p:txBody>
          <a:bodyPr/>
          <a:lstStyle/>
          <a:p>
            <a:fld id="{B4C71EC6-210F-42DE-9C53-41977AD35B3D}" type="datetimeFigureOut">
              <a:rPr lang="ru-RU" smtClean="0"/>
              <a:t>19.11.2023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pic>
        <p:nvPicPr>
          <p:cNvPr id="9" name="Picture 2" descr="http://i.kam-solnyshko.ru/u/fd/fbdb4e904b11e5a2f1bbf5530a7ed6/-/img%20%281%29.png"/>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harpenSoften amount="-19000"/>
                    </a14:imgEffect>
                    <a14:imgEffect>
                      <a14:brightnessContrast contrast="-7000"/>
                    </a14:imgEffect>
                  </a14:imgLayer>
                </a14:imgProps>
              </a:ext>
              <a:ext uri="{28A0092B-C50C-407E-A947-70E740481C1C}">
                <a14:useLocalDpi xmlns:a14="http://schemas.microsoft.com/office/drawing/2010/main" val="0"/>
              </a:ext>
            </a:extLst>
          </a:blip>
          <a:srcRect l="9128" r="5049"/>
          <a:stretch/>
        </p:blipFill>
        <p:spPr bwMode="auto">
          <a:xfrm>
            <a:off x="0" y="5229200"/>
            <a:ext cx="9144000" cy="1879105"/>
          </a:xfrm>
          <a:prstGeom prst="rect">
            <a:avLst/>
          </a:prstGeom>
          <a:noFill/>
          <a:extLst>
            <a:ext uri="{909E8E84-426E-40DD-AFC4-6F175D3DCCD1}">
              <a14:hiddenFill xmlns:a14="http://schemas.microsoft.com/office/drawing/2010/main">
                <a:solidFill>
                  <a:srgbClr val="FFFFFF"/>
                </a:solidFill>
              </a14:hiddenFill>
            </a:ext>
          </a:extLst>
        </p:spPr>
      </p:pic>
      <p:sp>
        <p:nvSpPr>
          <p:cNvPr id="10" name="Скругленный прямоугольник 9"/>
          <p:cNvSpPr/>
          <p:nvPr userDrawn="1"/>
        </p:nvSpPr>
        <p:spPr>
          <a:xfrm>
            <a:off x="455091" y="1700808"/>
            <a:ext cx="3972894" cy="4320480"/>
          </a:xfrm>
          <a:prstGeom prst="roundRect">
            <a:avLst/>
          </a:prstGeom>
          <a:noFill/>
          <a:ln w="50800">
            <a:solidFill>
              <a:srgbClr val="99FF66"/>
            </a:solidFill>
            <a:prstDash val="solid"/>
            <a:round/>
          </a:ln>
          <a:effectLst>
            <a:outerShdw blurRad="63500" sx="102000" sy="102000" algn="ctr"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кругленный прямоугольник 10"/>
          <p:cNvSpPr/>
          <p:nvPr userDrawn="1"/>
        </p:nvSpPr>
        <p:spPr>
          <a:xfrm>
            <a:off x="4716016" y="1675112"/>
            <a:ext cx="3960440" cy="4320480"/>
          </a:xfrm>
          <a:prstGeom prst="roundRect">
            <a:avLst/>
          </a:prstGeom>
          <a:noFill/>
          <a:ln w="50800">
            <a:solidFill>
              <a:srgbClr val="99FF66"/>
            </a:solidFill>
            <a:prstDash val="solid"/>
            <a:round/>
          </a:ln>
          <a:effectLst>
            <a:outerShdw blurRad="63500" sx="102000" sy="102000" algn="ctr"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Pr>
        <a:gradFill flip="none" rotWithShape="1">
          <a:gsLst>
            <a:gs pos="0">
              <a:srgbClr val="99FF66"/>
            </a:gs>
            <a:gs pos="63000">
              <a:schemeClr val="accent1">
                <a:tint val="44500"/>
                <a:satMod val="160000"/>
              </a:schemeClr>
            </a:gs>
            <a:gs pos="100000">
              <a:srgbClr val="92D050"/>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04664"/>
            <a:ext cx="8229600" cy="1012974"/>
          </a:xfrm>
        </p:spPr>
        <p:txBody>
          <a:bodyPr/>
          <a:lstStyle/>
          <a:p>
            <a:r>
              <a:rPr lang="ru-RU" dirty="0" smtClean="0"/>
              <a:t>Образец заголовка</a:t>
            </a:r>
            <a:endParaRPr lang="ru-RU" dirty="0"/>
          </a:p>
        </p:txBody>
      </p:sp>
      <p:sp>
        <p:nvSpPr>
          <p:cNvPr id="3" name="Дата 2"/>
          <p:cNvSpPr>
            <a:spLocks noGrp="1"/>
          </p:cNvSpPr>
          <p:nvPr>
            <p:ph type="dt" sz="half" idx="10"/>
          </p:nvPr>
        </p:nvSpPr>
        <p:spPr/>
        <p:txBody>
          <a:bodyPr/>
          <a:lstStyle/>
          <a:p>
            <a:fld id="{B4C71EC6-210F-42DE-9C53-41977AD35B3D}" type="datetimeFigureOut">
              <a:rPr lang="ru-RU" smtClean="0"/>
              <a:t>19.11.2023</a:t>
            </a:fld>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pic>
        <p:nvPicPr>
          <p:cNvPr id="6" name="Picture 16" descr="http://photoshopia.ru/clipart/data/1319/medium/1442769904315_photoshopia_ru.png"/>
          <p:cNvPicPr>
            <a:picLocks noChangeAspect="1" noChangeArrowheads="1"/>
          </p:cNvPicPr>
          <p:nvPr userDrawn="1"/>
        </p:nvPicPr>
        <p:blipFill>
          <a:blip r:embed="rId2">
            <a:extLst>
              <a:ext uri="{BEBA8EAE-BF5A-486C-A8C5-ECC9F3942E4B}">
                <a14:imgProps xmlns:a14="http://schemas.microsoft.com/office/drawing/2010/main">
                  <a14:imgLayer r:embed="rId3">
                    <a14:imgEffect>
                      <a14:sharpenSoften amount="-24000"/>
                    </a14:imgEffect>
                    <a14:imgEffect>
                      <a14:brightnessContrast bright="-7000" contrast="-28000"/>
                    </a14:imgEffect>
                  </a14:imgLayer>
                </a14:imgProps>
              </a:ext>
              <a:ext uri="{28A0092B-C50C-407E-A947-70E740481C1C}">
                <a14:useLocalDpi xmlns:a14="http://schemas.microsoft.com/office/drawing/2010/main" val="0"/>
              </a:ext>
            </a:extLst>
          </a:blip>
          <a:srcRect/>
          <a:stretch>
            <a:fillRect/>
          </a:stretch>
        </p:blipFill>
        <p:spPr bwMode="auto">
          <a:xfrm rot="20675604">
            <a:off x="6477953" y="3728794"/>
            <a:ext cx="2721658" cy="333264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6" descr="http://photoshopia.ru/clipart/data/1319/medium/1442769904315_photoshopia_ru.png"/>
          <p:cNvPicPr>
            <a:picLocks noChangeAspect="1" noChangeArrowheads="1"/>
          </p:cNvPicPr>
          <p:nvPr userDrawn="1"/>
        </p:nvPicPr>
        <p:blipFill>
          <a:blip r:embed="rId2">
            <a:extLst>
              <a:ext uri="{BEBA8EAE-BF5A-486C-A8C5-ECC9F3942E4B}">
                <a14:imgProps xmlns:a14="http://schemas.microsoft.com/office/drawing/2010/main">
                  <a14:imgLayer r:embed="rId3">
                    <a14:imgEffect>
                      <a14:sharpenSoften amount="-24000"/>
                    </a14:imgEffect>
                    <a14:imgEffect>
                      <a14:brightnessContrast bright="-7000" contrast="-28000"/>
                    </a14:imgEffect>
                  </a14:imgLayer>
                </a14:imgProps>
              </a:ext>
              <a:ext uri="{28A0092B-C50C-407E-A947-70E740481C1C}">
                <a14:useLocalDpi xmlns:a14="http://schemas.microsoft.com/office/drawing/2010/main" val="0"/>
              </a:ext>
            </a:extLst>
          </a:blip>
          <a:srcRect/>
          <a:stretch>
            <a:fillRect/>
          </a:stretch>
        </p:blipFill>
        <p:spPr bwMode="auto">
          <a:xfrm rot="1380742" flipH="1">
            <a:off x="-38655" y="3739698"/>
            <a:ext cx="2442392" cy="33326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4" descr="https://r.mtdata.ru/r480x-/u19/photo0F6F/20890808034-0/original.jpg"/>
          <p:cNvPicPr>
            <a:picLocks noChangeAspect="1" noChangeArrowheads="1"/>
          </p:cNvPicPr>
          <p:nvPr userDrawn="1"/>
        </p:nvPicPr>
        <p:blipFill rotWithShape="1">
          <a:blip r:embed="rId4" cstate="print">
            <a:extLst>
              <a:ext uri="{BEBA8EAE-BF5A-486C-A8C5-ECC9F3942E4B}">
                <a14:imgProps xmlns:a14="http://schemas.microsoft.com/office/drawing/2010/main">
                  <a14:imgLayer r:embed="rId5">
                    <a14:imgEffect>
                      <a14:backgroundRemoval t="1667" b="96667" l="10000" r="90000"/>
                    </a14:imgEffect>
                    <a14:imgEffect>
                      <a14:brightnessContrast contrast="-67000"/>
                    </a14:imgEffect>
                  </a14:imgLayer>
                </a14:imgProps>
              </a:ext>
              <a:ext uri="{28A0092B-C50C-407E-A947-70E740481C1C}">
                <a14:useLocalDpi xmlns:a14="http://schemas.microsoft.com/office/drawing/2010/main" val="0"/>
              </a:ext>
            </a:extLst>
          </a:blip>
          <a:srcRect l="13976" r="12600"/>
          <a:stretch/>
        </p:blipFill>
        <p:spPr bwMode="auto">
          <a:xfrm>
            <a:off x="3779912" y="5544607"/>
            <a:ext cx="1339414" cy="13681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bg>
      <p:bgPr shadeToTitle="1">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7" name="Скругленный прямоугольник 6"/>
          <p:cNvSpPr/>
          <p:nvPr userDrawn="1"/>
        </p:nvSpPr>
        <p:spPr>
          <a:xfrm>
            <a:off x="395536" y="1772816"/>
            <a:ext cx="8280920" cy="1440160"/>
          </a:xfrm>
          <a:prstGeom prst="roundRect">
            <a:avLst/>
          </a:prstGeom>
          <a:solidFill>
            <a:srgbClr val="99FF66">
              <a:alpha val="75000"/>
            </a:srgbClr>
          </a:solidFill>
          <a:ln w="50800">
            <a:solidFill>
              <a:srgbClr val="92D050">
                <a:alpha val="7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67544" y="404664"/>
            <a:ext cx="8208912" cy="1080120"/>
          </a:xfrm>
        </p:spPr>
        <p:txBody>
          <a:bodyPr anchor="t"/>
          <a:lstStyle>
            <a:lvl1pPr algn="ctr">
              <a:defRPr sz="4000" b="1" cap="all"/>
            </a:lvl1pPr>
          </a:lstStyle>
          <a:p>
            <a:r>
              <a:rPr lang="ru-RU" dirty="0" smtClean="0"/>
              <a:t>Образец заголовка</a:t>
            </a:r>
            <a:endParaRPr lang="ru-RU" dirty="0"/>
          </a:p>
        </p:txBody>
      </p:sp>
      <p:sp>
        <p:nvSpPr>
          <p:cNvPr id="3" name="Текст 2"/>
          <p:cNvSpPr>
            <a:spLocks noGrp="1"/>
          </p:cNvSpPr>
          <p:nvPr>
            <p:ph type="body" idx="1"/>
          </p:nvPr>
        </p:nvSpPr>
        <p:spPr>
          <a:xfrm>
            <a:off x="395536" y="1772816"/>
            <a:ext cx="8265246" cy="1386383"/>
          </a:xfrm>
        </p:spPr>
        <p:txBody>
          <a:bodyPr anchor="b"/>
          <a:lstStyle>
            <a:lvl1pPr marL="0" indent="0" algn="just">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19.11.2023</a:t>
            </a:fld>
            <a:endParaRPr lang="ru-RU"/>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pic>
        <p:nvPicPr>
          <p:cNvPr id="8" name="Picture 14" descr="https://r.mtdata.ru/r480x-/u19/photo0F6F/20890808034-0/original.jpg"/>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backgroundRemoval t="1667" b="96667" l="10000" r="90000"/>
                    </a14:imgEffect>
                    <a14:imgEffect>
                      <a14:brightnessContrast contrast="-67000"/>
                    </a14:imgEffect>
                  </a14:imgLayer>
                </a14:imgProps>
              </a:ext>
              <a:ext uri="{28A0092B-C50C-407E-A947-70E740481C1C}">
                <a14:useLocalDpi xmlns:a14="http://schemas.microsoft.com/office/drawing/2010/main" val="0"/>
              </a:ext>
            </a:extLst>
          </a:blip>
          <a:srcRect l="13976" r="12600"/>
          <a:stretch/>
        </p:blipFill>
        <p:spPr bwMode="auto">
          <a:xfrm rot="2062218">
            <a:off x="2927320" y="4441526"/>
            <a:ext cx="1339414" cy="1368152"/>
          </a:xfrm>
          <a:prstGeom prst="rect">
            <a:avLst/>
          </a:prstGeom>
          <a:noFill/>
          <a:extLst>
            <a:ext uri="{909E8E84-426E-40DD-AFC4-6F175D3DCCD1}">
              <a14:hiddenFill xmlns:a14="http://schemas.microsoft.com/office/drawing/2010/main">
                <a:solidFill>
                  <a:srgbClr val="FFFFFF"/>
                </a:solidFill>
              </a14:hiddenFill>
            </a:ext>
          </a:extLst>
        </p:spPr>
      </p:pic>
      <p:sp>
        <p:nvSpPr>
          <p:cNvPr id="10" name="Номер слайда 5"/>
          <p:cNvSpPr txBox="1">
            <a:spLocks/>
          </p:cNvSpPr>
          <p:nvPr userDrawn="1"/>
        </p:nvSpPr>
        <p:spPr>
          <a:xfrm>
            <a:off x="6553199" y="6068318"/>
            <a:ext cx="2133600" cy="365125"/>
          </a:xfrm>
          <a:prstGeom prst="rect">
            <a:avLst/>
          </a:prstGeom>
        </p:spPr>
        <p:txBody>
          <a:bodyPr vert="horz" lIns="91440" tIns="45720" rIns="91440" bIns="45720" rtlCol="0" anchor="ctr"/>
          <a:lstStyle>
            <a:defPPr>
              <a:defRPr lang="ru-RU"/>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19B0651-EE4F-4900-A07F-96A6BFA9D0F0}" type="slidenum">
              <a:rPr lang="ru-RU" smtClean="0"/>
              <a:pPr/>
              <a:t>‹#›</a:t>
            </a:fld>
            <a:endParaRPr lang="ru-RU"/>
          </a:p>
        </p:txBody>
      </p:sp>
      <p:pic>
        <p:nvPicPr>
          <p:cNvPr id="11" name="Picture 16" descr="http://photoshopia.ru/clipart/data/1319/medium/1442769904315_photoshopia_ru.png"/>
          <p:cNvPicPr>
            <a:picLocks noChangeAspect="1" noChangeArrowheads="1"/>
          </p:cNvPicPr>
          <p:nvPr userDrawn="1"/>
        </p:nvPicPr>
        <p:blipFill>
          <a:blip r:embed="rId5">
            <a:extLst>
              <a:ext uri="{BEBA8EAE-BF5A-486C-A8C5-ECC9F3942E4B}">
                <a14:imgProps xmlns:a14="http://schemas.microsoft.com/office/drawing/2010/main">
                  <a14:imgLayer r:embed="rId6">
                    <a14:imgEffect>
                      <a14:brightnessContrast bright="26000" contrast="-24000"/>
                    </a14:imgEffect>
                  </a14:imgLayer>
                </a14:imgProps>
              </a:ext>
              <a:ext uri="{28A0092B-C50C-407E-A947-70E740481C1C}">
                <a14:useLocalDpi xmlns:a14="http://schemas.microsoft.com/office/drawing/2010/main" val="0"/>
              </a:ext>
            </a:extLst>
          </a:blip>
          <a:srcRect/>
          <a:stretch>
            <a:fillRect/>
          </a:stretch>
        </p:blipFill>
        <p:spPr bwMode="auto">
          <a:xfrm rot="655761">
            <a:off x="1503468" y="3682510"/>
            <a:ext cx="2721658" cy="333264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7000">
              <a:schemeClr val="accent1">
                <a:tint val="44500"/>
                <a:satMod val="160000"/>
              </a:schemeClr>
            </a:gs>
            <a:gs pos="100000">
              <a:schemeClr val="accent1">
                <a:tint val="23500"/>
                <a:satMod val="160000"/>
              </a:schemeClr>
            </a:gs>
          </a:gsLst>
          <a:lin ang="2700000" scaled="1"/>
          <a:tileRect/>
        </a:gradFill>
        <a:effectLst/>
      </p:bgPr>
    </p:bg>
    <p:spTree>
      <p:nvGrpSpPr>
        <p:cNvPr id="1" name=""/>
        <p:cNvGrpSpPr/>
        <p:nvPr/>
      </p:nvGrpSpPr>
      <p:grpSpPr>
        <a:xfrm>
          <a:off x="0" y="0"/>
          <a:ext cx="0" cy="0"/>
          <a:chOff x="0" y="0"/>
          <a:chExt cx="0" cy="0"/>
        </a:xfrm>
      </p:grpSpPr>
      <p:sp>
        <p:nvSpPr>
          <p:cNvPr id="7" name="Скругленный прямоугольник 6"/>
          <p:cNvSpPr/>
          <p:nvPr userDrawn="1"/>
        </p:nvSpPr>
        <p:spPr>
          <a:xfrm>
            <a:off x="455090" y="404665"/>
            <a:ext cx="8221366" cy="1080119"/>
          </a:xfrm>
          <a:prstGeom prst="roundRect">
            <a:avLst/>
          </a:prstGeom>
          <a:solidFill>
            <a:srgbClr val="99FF66">
              <a:alpha val="66000"/>
            </a:srgbClr>
          </a:solidFill>
          <a:ln w="50800">
            <a:solidFill>
              <a:srgbClr val="92D050">
                <a:alpha val="7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dirty="0" smtClean="0"/>
              <a:t>Образец заголовка</a:t>
            </a:r>
            <a:endParaRPr lang="ru-RU" dirty="0"/>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19.11.2023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1" r:id="rId5"/>
  </p:sldLayoutIdLst>
  <p:txStyles>
    <p:titleStyle>
      <a:lvl1pPr algn="ctr" defTabSz="914400" rtl="0" eaLnBrk="1" latinLnBrk="0" hangingPunct="1">
        <a:spcBef>
          <a:spcPct val="0"/>
        </a:spcBef>
        <a:buNone/>
        <a:defRPr sz="4400" kern="1200">
          <a:solidFill>
            <a:srgbClr val="002060"/>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002060"/>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002060"/>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002060"/>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002060"/>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0020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hyperlink" Target="https://r.mtdata.ru/r480x-/u19/photo0F6F/20890808034-0/original.jpg" TargetMode="External"/><Relationship Id="rId2" Type="http://schemas.openxmlformats.org/officeDocument/2006/relationships/hyperlink" Target="http://photoshopia.ru/clipart/data/1319/medium/1442769904315_photoshopia_ru.png" TargetMode="External"/><Relationship Id="rId1" Type="http://schemas.openxmlformats.org/officeDocument/2006/relationships/slideLayout" Target="../slideLayouts/slideLayout2.xml"/><Relationship Id="rId5" Type="http://schemas.openxmlformats.org/officeDocument/2006/relationships/hyperlink" Target="http://s3.favim.ru/610/141230/Favim.ru-2346553.jpg" TargetMode="External"/><Relationship Id="rId4" Type="http://schemas.openxmlformats.org/officeDocument/2006/relationships/hyperlink" Target="http://4vector.com/data/002/166/2.jpg"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504" y="404665"/>
            <a:ext cx="5660090" cy="1080120"/>
          </a:xfrm>
        </p:spPr>
        <p:txBody>
          <a:bodyPr>
            <a:noAutofit/>
          </a:bodyPr>
          <a:lstStyle/>
          <a:p>
            <a:pPr lvl="0" fontAlgn="base">
              <a:spcAft>
                <a:spcPct val="0"/>
              </a:spcAft>
            </a:pPr>
            <a:r>
              <a:rPr lang="ru-RU" sz="11500" b="1" dirty="0" smtClean="0">
                <a:solidFill>
                  <a:schemeClr val="accent2">
                    <a:lumMod val="75000"/>
                  </a:schemeClr>
                </a:solidFill>
                <a:latin typeface="Georgia" panose="02040502050405020303" pitchFamily="18" charset="0"/>
              </a:rPr>
              <a:t> </a:t>
            </a:r>
            <a:r>
              <a:rPr lang="ru-RU" altLang="ru-RU" sz="3600" b="1" dirty="0">
                <a:solidFill>
                  <a:schemeClr val="accent2">
                    <a:lumMod val="75000"/>
                  </a:schemeClr>
                </a:solidFill>
                <a:latin typeface="Georgia" panose="02040502050405020303" pitchFamily="18" charset="0"/>
                <a:ea typeface="+mn-ea"/>
                <a:cs typeface="Arial" pitchFamily="34" charset="0"/>
              </a:rPr>
              <a:t>Красота альбиносов</a:t>
            </a:r>
            <a:r>
              <a:rPr lang="ru-RU" altLang="ru-RU" sz="700" dirty="0">
                <a:solidFill>
                  <a:srgbClr val="404040"/>
                </a:solidFill>
                <a:latin typeface="Roboto Condensed"/>
                <a:ea typeface="+mn-ea"/>
                <a:cs typeface="Arial" pitchFamily="34" charset="0"/>
              </a:rPr>
              <a:t/>
            </a:r>
            <a:br>
              <a:rPr lang="ru-RU" altLang="ru-RU" sz="700" dirty="0">
                <a:solidFill>
                  <a:srgbClr val="404040"/>
                </a:solidFill>
                <a:latin typeface="Roboto Condensed"/>
                <a:ea typeface="+mn-ea"/>
                <a:cs typeface="Arial" pitchFamily="34" charset="0"/>
              </a:rPr>
            </a:br>
            <a:endParaRPr lang="ru-RU" sz="3600" dirty="0"/>
          </a:p>
        </p:txBody>
      </p:sp>
      <p:sp>
        <p:nvSpPr>
          <p:cNvPr id="3" name="Подзаголовок 2"/>
          <p:cNvSpPr>
            <a:spLocks noGrp="1"/>
          </p:cNvSpPr>
          <p:nvPr>
            <p:ph type="subTitle" idx="1"/>
          </p:nvPr>
        </p:nvSpPr>
        <p:spPr/>
        <p:txBody>
          <a:bodyPr>
            <a:normAutofit/>
          </a:bodyPr>
          <a:lstStyle/>
          <a:p>
            <a:r>
              <a:rPr lang="ru-RU" sz="1900" dirty="0" smtClean="0"/>
              <a:t> </a:t>
            </a:r>
            <a:endParaRPr lang="ru-RU" sz="1900"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0344" y="116632"/>
            <a:ext cx="3257866" cy="2304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740992" y="5355701"/>
            <a:ext cx="4572000" cy="1477328"/>
          </a:xfrm>
          <a:prstGeom prst="rect">
            <a:avLst/>
          </a:prstGeom>
        </p:spPr>
        <p:txBody>
          <a:bodyPr>
            <a:spAutoFit/>
          </a:bodyP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dirty="0">
                <a:effectLst>
                  <a:outerShdw blurRad="38100" dist="38100" dir="2700000" algn="tl">
                    <a:srgbClr val="C0C0C0"/>
                  </a:outerShdw>
                </a:effectLst>
                <a:latin typeface="Times New Roman" pitchFamily="18" charset="0"/>
                <a:cs typeface="Times New Roman" pitchFamily="18" charset="0"/>
              </a:rPr>
              <a:t>Учитель биологии  </a:t>
            </a:r>
          </a:p>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dirty="0">
                <a:effectLst>
                  <a:outerShdw blurRad="38100" dist="38100" dir="2700000" algn="tl">
                    <a:srgbClr val="C0C0C0"/>
                  </a:outerShdw>
                </a:effectLst>
                <a:latin typeface="Times New Roman" pitchFamily="18" charset="0"/>
                <a:cs typeface="Times New Roman" pitchFamily="18" charset="0"/>
              </a:rPr>
              <a:t>МАОУ «СОШ № 14»</a:t>
            </a:r>
          </a:p>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dirty="0">
                <a:effectLst>
                  <a:outerShdw blurRad="38100" dist="38100" dir="2700000" algn="tl">
                    <a:srgbClr val="C0C0C0"/>
                  </a:outerShdw>
                </a:effectLst>
                <a:latin typeface="Times New Roman" pitchFamily="18" charset="0"/>
                <a:cs typeface="Times New Roman" pitchFamily="18" charset="0"/>
              </a:rPr>
              <a:t>Находкинского городского округа </a:t>
            </a:r>
          </a:p>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dirty="0">
                <a:effectLst>
                  <a:outerShdw blurRad="38100" dist="38100" dir="2700000" algn="tl">
                    <a:srgbClr val="C0C0C0"/>
                  </a:outerShdw>
                </a:effectLst>
                <a:latin typeface="Times New Roman" pitchFamily="18" charset="0"/>
                <a:cs typeface="Times New Roman" pitchFamily="18" charset="0"/>
              </a:rPr>
              <a:t>Фархутдинова Лариса Геннадьевна</a:t>
            </a:r>
          </a:p>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dirty="0">
                <a:effectLst>
                  <a:outerShdw blurRad="38100" dist="38100" dir="2700000" algn="tl">
                    <a:srgbClr val="C0C0C0"/>
                  </a:outerShdw>
                </a:effectLst>
                <a:latin typeface="Times New Roman" pitchFamily="18" charset="0"/>
                <a:cs typeface="Times New Roman" pitchFamily="18" charset="0"/>
              </a:rPr>
              <a:t>высшая квалификационная категория</a:t>
            </a:r>
            <a:endParaRPr lang="ru-RU" sz="2400" b="1" dirty="0">
              <a:solidFill>
                <a:srgbClr val="800080"/>
              </a:solidFill>
              <a:latin typeface="Times New Roman" pitchFamily="18" charset="0"/>
              <a:cs typeface="Times New Roman" pitchFamily="18" charset="0"/>
            </a:endParaRPr>
          </a:p>
        </p:txBody>
      </p:sp>
    </p:spTree>
    <p:extLst>
      <p:ext uri="{BB962C8B-B14F-4D97-AF65-F5344CB8AC3E}">
        <p14:creationId xmlns:p14="http://schemas.microsoft.com/office/powerpoint/2010/main" val="31260762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800000"/>
                </a:solidFill>
                <a:latin typeface="Georgia" panose="02040502050405020303" pitchFamily="18" charset="0"/>
                <a:ea typeface="Times New Roman"/>
              </a:rPr>
              <a:t>Тигр из Индии </a:t>
            </a:r>
            <a:endParaRPr lang="ru-RU" dirty="0">
              <a:solidFill>
                <a:srgbClr val="800000"/>
              </a:solidFill>
              <a:latin typeface="Georgia" panose="02040502050405020303" pitchFamily="18" charset="0"/>
            </a:endParaRPr>
          </a:p>
        </p:txBody>
      </p:sp>
      <p:sp>
        <p:nvSpPr>
          <p:cNvPr id="3" name="Объект 2"/>
          <p:cNvSpPr>
            <a:spLocks noGrp="1"/>
          </p:cNvSpPr>
          <p:nvPr>
            <p:ph sz="half" idx="1"/>
          </p:nvPr>
        </p:nvSpPr>
        <p:spPr>
          <a:xfrm>
            <a:off x="107504" y="1600200"/>
            <a:ext cx="4388296" cy="4525963"/>
          </a:xfrm>
        </p:spPr>
        <p:txBody>
          <a:bodyPr>
            <a:normAutofit fontScale="70000" lnSpcReduction="20000"/>
          </a:bodyPr>
          <a:lstStyle/>
          <a:p>
            <a:pPr algn="just"/>
            <a:r>
              <a:rPr lang="ru-RU" dirty="0" smtClean="0">
                <a:solidFill>
                  <a:srgbClr val="000000"/>
                </a:solidFill>
                <a:latin typeface="Times New Roman" panose="02020603050405020304" pitchFamily="18" charset="0"/>
                <a:ea typeface="Times New Roman"/>
                <a:cs typeface="Times New Roman" panose="02020603050405020304" pitchFamily="18" charset="0"/>
              </a:rPr>
              <a:t>Белый </a:t>
            </a:r>
            <a:r>
              <a:rPr lang="ru-RU" dirty="0">
                <a:solidFill>
                  <a:srgbClr val="000000"/>
                </a:solidFill>
                <a:latin typeface="Times New Roman" panose="02020603050405020304" pitchFamily="18" charset="0"/>
                <a:ea typeface="Times New Roman"/>
                <a:cs typeface="Times New Roman" panose="02020603050405020304" pitchFamily="18" charset="0"/>
              </a:rPr>
              <a:t>тигр — подвид бенгальского тигра, который встречается на всей территории Индии. Хотя регион обитания велик, эти животные невероятно редки, поскольку их окраска зависит от дефектного гена, который передается от их родителей. За последние несколько столетий белый тигр стал еще более редким в дикой природе из-за браконьерства, причем за последние 50 лет не было зарегистрировано ни одного случая встречи с неуловимым хищником. Сегодня белого тигра можно найти только в зоопарках и заповедниках. </a:t>
            </a:r>
            <a:r>
              <a:rPr lang="ru-RU" dirty="0" smtClean="0">
                <a:solidFill>
                  <a:srgbClr val="000000"/>
                </a:solidFill>
                <a:latin typeface="Times New Roman" panose="02020603050405020304" pitchFamily="18" charset="0"/>
                <a:ea typeface="Times New Roman"/>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p:txBody>
      </p:sp>
      <p:pic>
        <p:nvPicPr>
          <p:cNvPr id="40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643438" y="2599112"/>
            <a:ext cx="4043362" cy="2528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70744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800000"/>
                </a:solidFill>
                <a:latin typeface="Georgia" panose="02040502050405020303" pitchFamily="18" charset="0"/>
                <a:ea typeface="Times New Roman"/>
              </a:rPr>
              <a:t>Белка-альбинос в </a:t>
            </a:r>
            <a:r>
              <a:rPr lang="ru-RU" dirty="0" err="1">
                <a:solidFill>
                  <a:srgbClr val="800000"/>
                </a:solidFill>
                <a:latin typeface="Georgia" panose="02040502050405020303" pitchFamily="18" charset="0"/>
                <a:ea typeface="Times New Roman"/>
              </a:rPr>
              <a:t>Суррее</a:t>
            </a:r>
            <a:r>
              <a:rPr lang="ru-RU" dirty="0">
                <a:solidFill>
                  <a:srgbClr val="800000"/>
                </a:solidFill>
                <a:latin typeface="Georgia" panose="02040502050405020303" pitchFamily="18" charset="0"/>
                <a:ea typeface="Times New Roman"/>
              </a:rPr>
              <a:t> </a:t>
            </a:r>
            <a:endParaRPr lang="ru-RU" dirty="0">
              <a:solidFill>
                <a:srgbClr val="800000"/>
              </a:solidFill>
              <a:latin typeface="Georgia" panose="02040502050405020303" pitchFamily="18" charset="0"/>
            </a:endParaRPr>
          </a:p>
        </p:txBody>
      </p:sp>
      <p:sp>
        <p:nvSpPr>
          <p:cNvPr id="3" name="Объект 2"/>
          <p:cNvSpPr>
            <a:spLocks noGrp="1"/>
          </p:cNvSpPr>
          <p:nvPr>
            <p:ph sz="half" idx="1"/>
          </p:nvPr>
        </p:nvSpPr>
        <p:spPr>
          <a:xfrm>
            <a:off x="179512" y="1772816"/>
            <a:ext cx="4316288" cy="4353347"/>
          </a:xfrm>
        </p:spPr>
        <p:txBody>
          <a:bodyPr>
            <a:normAutofit fontScale="85000" lnSpcReduction="20000"/>
          </a:bodyPr>
          <a:lstStyle/>
          <a:p>
            <a:pPr algn="just"/>
            <a:r>
              <a:rPr lang="ru-RU" dirty="0" smtClean="0">
                <a:solidFill>
                  <a:srgbClr val="000000"/>
                </a:solidFill>
                <a:latin typeface="Times New Roman" panose="02020603050405020304" pitchFamily="18" charset="0"/>
                <a:ea typeface="Times New Roman"/>
                <a:cs typeface="Times New Roman" panose="02020603050405020304" pitchFamily="18" charset="0"/>
              </a:rPr>
              <a:t>По </a:t>
            </a:r>
            <a:r>
              <a:rPr lang="ru-RU" dirty="0">
                <a:solidFill>
                  <a:srgbClr val="000000"/>
                </a:solidFill>
                <a:latin typeface="Times New Roman" panose="02020603050405020304" pitchFamily="18" charset="0"/>
                <a:ea typeface="Times New Roman"/>
                <a:cs typeface="Times New Roman" panose="02020603050405020304" pitchFamily="18" charset="0"/>
              </a:rPr>
              <a:t>мнению экспертов по дикой природе, шансы для рождения белки-альбиноса составляют один к 100 000. Тем удивительнее, что жителям туманного Альбиона все чаще удается не только встретить, но и сфотографировать редких животных. Поговаривают, что количество белок-альбиносов в </a:t>
            </a:r>
            <a:r>
              <a:rPr lang="ru-RU" dirty="0" err="1">
                <a:solidFill>
                  <a:srgbClr val="000000"/>
                </a:solidFill>
                <a:latin typeface="Times New Roman" panose="02020603050405020304" pitchFamily="18" charset="0"/>
                <a:ea typeface="Times New Roman"/>
                <a:cs typeface="Times New Roman" panose="02020603050405020304" pitchFamily="18" charset="0"/>
              </a:rPr>
              <a:t>Суррее</a:t>
            </a:r>
            <a:r>
              <a:rPr lang="ru-RU" dirty="0">
                <a:solidFill>
                  <a:srgbClr val="000000"/>
                </a:solidFill>
                <a:latin typeface="Times New Roman" panose="02020603050405020304" pitchFamily="18" charset="0"/>
                <a:ea typeface="Times New Roman"/>
                <a:cs typeface="Times New Roman" panose="02020603050405020304" pitchFamily="18" charset="0"/>
              </a:rPr>
              <a:t> с каждым годом становится все больше.</a:t>
            </a:r>
            <a:endParaRPr lang="ru-RU" dirty="0">
              <a:latin typeface="Times New Roman" panose="02020603050405020304" pitchFamily="18" charset="0"/>
              <a:cs typeface="Times New Roman" panose="02020603050405020304" pitchFamily="18" charset="0"/>
            </a:endParaRPr>
          </a:p>
        </p:txBody>
      </p:sp>
      <p:pic>
        <p:nvPicPr>
          <p:cNvPr id="5122"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788024" y="2516086"/>
            <a:ext cx="3816424" cy="2694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24810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355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332656"/>
            <a:ext cx="5688632" cy="6169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834239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a:solidFill>
                  <a:srgbClr val="800000"/>
                </a:solidFill>
                <a:latin typeface="Georgia" panose="02040502050405020303" pitchFamily="18" charset="0"/>
                <a:ea typeface="Times New Roman"/>
                <a:cs typeface="+mn-cs"/>
              </a:rPr>
              <a:t>Белая горилла</a:t>
            </a:r>
            <a:endParaRPr lang="ru-RU" sz="8000" dirty="0">
              <a:solidFill>
                <a:srgbClr val="800000"/>
              </a:solidFill>
              <a:latin typeface="Georgia" panose="02040502050405020303" pitchFamily="18" charset="0"/>
            </a:endParaRPr>
          </a:p>
        </p:txBody>
      </p:sp>
      <p:sp>
        <p:nvSpPr>
          <p:cNvPr id="3" name="Объект 2"/>
          <p:cNvSpPr>
            <a:spLocks noGrp="1"/>
          </p:cNvSpPr>
          <p:nvPr>
            <p:ph sz="half" idx="1"/>
          </p:nvPr>
        </p:nvSpPr>
        <p:spPr>
          <a:xfrm>
            <a:off x="251520" y="1844824"/>
            <a:ext cx="4244280" cy="4281339"/>
          </a:xfrm>
        </p:spPr>
        <p:txBody>
          <a:bodyPr>
            <a:normAutofit fontScale="77500" lnSpcReduction="20000"/>
          </a:bodyPr>
          <a:lstStyle/>
          <a:p>
            <a:pPr algn="just"/>
            <a:r>
              <a:rPr lang="ru-RU" dirty="0">
                <a:solidFill>
                  <a:srgbClr val="000000"/>
                </a:solidFill>
                <a:latin typeface="Times New Roman" panose="02020603050405020304" pitchFamily="18" charset="0"/>
                <a:ea typeface="Times New Roman"/>
                <a:cs typeface="Times New Roman" panose="02020603050405020304" pitchFamily="18" charset="0"/>
              </a:rPr>
              <a:t>Белая горилла из зоопарка Барселоны Снежинка приобрела всемирную известность после того, как малышку обнаружили рядом с убитой матерью и привезли в зоопарк. Она приспособилась к жизни в неволе и прожила рядом с людьми 36 лет. За это время у нее родился 21 детеныш от 3-х «браков». Умерла Снежинка от серьезного заболевания кожи, несмотря на усилия ветеринаров и смотрителей.</a:t>
            </a:r>
            <a:endParaRPr lang="ru-RU" dirty="0">
              <a:latin typeface="Times New Roman" panose="02020603050405020304" pitchFamily="18" charset="0"/>
              <a:cs typeface="Times New Roman" panose="02020603050405020304" pitchFamily="18" charset="0"/>
            </a:endParaRPr>
          </a:p>
        </p:txBody>
      </p:sp>
      <p:pic>
        <p:nvPicPr>
          <p:cNvPr id="8194"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788024" y="2345883"/>
            <a:ext cx="3816424" cy="3034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93234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332656"/>
            <a:ext cx="8435280" cy="1143000"/>
          </a:xfrm>
        </p:spPr>
        <p:txBody>
          <a:bodyPr>
            <a:normAutofit fontScale="90000"/>
          </a:bodyPr>
          <a:lstStyle/>
          <a:p>
            <a:r>
              <a:rPr lang="ru-RU" dirty="0">
                <a:solidFill>
                  <a:srgbClr val="800000"/>
                </a:solidFill>
                <a:latin typeface="Georgia" panose="02040502050405020303" pitchFamily="18" charset="0"/>
                <a:ea typeface="Times New Roman"/>
              </a:rPr>
              <a:t>Крокодил из террариума Штутгарта </a:t>
            </a:r>
            <a:endParaRPr lang="ru-RU" dirty="0">
              <a:solidFill>
                <a:srgbClr val="800000"/>
              </a:solidFill>
              <a:latin typeface="Georgia" panose="02040502050405020303" pitchFamily="18" charset="0"/>
            </a:endParaRPr>
          </a:p>
        </p:txBody>
      </p:sp>
      <p:sp>
        <p:nvSpPr>
          <p:cNvPr id="3" name="Объект 2"/>
          <p:cNvSpPr>
            <a:spLocks noGrp="1"/>
          </p:cNvSpPr>
          <p:nvPr>
            <p:ph sz="half" idx="1"/>
          </p:nvPr>
        </p:nvSpPr>
        <p:spPr>
          <a:xfrm>
            <a:off x="179512" y="1700808"/>
            <a:ext cx="4316288" cy="4425355"/>
          </a:xfrm>
        </p:spPr>
        <p:txBody>
          <a:bodyPr>
            <a:normAutofit fontScale="70000" lnSpcReduction="20000"/>
          </a:bodyPr>
          <a:lstStyle/>
          <a:p>
            <a:pPr algn="just"/>
            <a:r>
              <a:rPr lang="ru-RU" dirty="0" smtClean="0">
                <a:solidFill>
                  <a:srgbClr val="000000"/>
                </a:solidFill>
                <a:latin typeface="Times New Roman" panose="02020603050405020304" pitchFamily="18" charset="0"/>
                <a:ea typeface="Times New Roman"/>
                <a:cs typeface="Times New Roman" panose="02020603050405020304" pitchFamily="18" charset="0"/>
              </a:rPr>
              <a:t>В </a:t>
            </a:r>
            <a:r>
              <a:rPr lang="ru-RU" dirty="0">
                <a:solidFill>
                  <a:srgbClr val="000000"/>
                </a:solidFill>
                <a:latin typeface="Times New Roman" panose="02020603050405020304" pitchFamily="18" charset="0"/>
                <a:ea typeface="Times New Roman"/>
                <a:cs typeface="Times New Roman" panose="02020603050405020304" pitchFamily="18" charset="0"/>
              </a:rPr>
              <a:t>немецком городе Штутгарте белый сородич живет рядом с собратьями обычной колонии, привлекая дополнительных любознательных посетителей. Там работают специалисты по изучению таких аномалий у животных, а условия содержания крокодилов близки к естественным. Фаворит публики привлекает внимание посетителей, и его считают очень милым, однако не стоит думать, что цвет меняет характер этих агрессивных хищников. Они так же опасны, как и остальные крокодилы.</a:t>
            </a:r>
            <a:endParaRPr lang="ru-RU" dirty="0">
              <a:latin typeface="Times New Roman" panose="02020603050405020304" pitchFamily="18" charset="0"/>
              <a:cs typeface="Times New Roman" panose="02020603050405020304" pitchFamily="18" charset="0"/>
            </a:endParaRPr>
          </a:p>
        </p:txBody>
      </p:sp>
      <p:pic>
        <p:nvPicPr>
          <p:cNvPr id="9218"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788024" y="2345883"/>
            <a:ext cx="3816424" cy="3034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05241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dirty="0">
                <a:solidFill>
                  <a:srgbClr val="800000"/>
                </a:solidFill>
                <a:latin typeface="Georgia" panose="02040502050405020303" pitchFamily="18" charset="0"/>
                <a:ea typeface="Times New Roman"/>
                <a:cs typeface="+mn-cs"/>
              </a:rPr>
              <a:t>Белоснежный олень</a:t>
            </a:r>
            <a:endParaRPr lang="ru-RU" sz="7200" dirty="0">
              <a:solidFill>
                <a:srgbClr val="800000"/>
              </a:solidFill>
              <a:latin typeface="Georgia" panose="02040502050405020303" pitchFamily="18" charset="0"/>
            </a:endParaRPr>
          </a:p>
        </p:txBody>
      </p:sp>
      <p:sp>
        <p:nvSpPr>
          <p:cNvPr id="3" name="Объект 2"/>
          <p:cNvSpPr>
            <a:spLocks noGrp="1"/>
          </p:cNvSpPr>
          <p:nvPr>
            <p:ph sz="half" idx="1"/>
          </p:nvPr>
        </p:nvSpPr>
        <p:spPr>
          <a:xfrm>
            <a:off x="251520" y="1556792"/>
            <a:ext cx="4244280" cy="4680520"/>
          </a:xfrm>
        </p:spPr>
        <p:txBody>
          <a:bodyPr>
            <a:noAutofit/>
          </a:bodyPr>
          <a:lstStyle/>
          <a:p>
            <a:pPr algn="just"/>
            <a:r>
              <a:rPr lang="ru-RU" sz="2400" dirty="0">
                <a:solidFill>
                  <a:srgbClr val="000000"/>
                </a:solidFill>
                <a:latin typeface="Times New Roman" panose="02020603050405020304" pitchFamily="18" charset="0"/>
                <a:ea typeface="Times New Roman"/>
                <a:cs typeface="Times New Roman" panose="02020603050405020304" pitchFamily="18" charset="0"/>
              </a:rPr>
              <a:t>Белоснежный олень из </a:t>
            </a:r>
            <a:r>
              <a:rPr lang="ru-RU" sz="2400" dirty="0" smtClean="0">
                <a:solidFill>
                  <a:srgbClr val="000000"/>
                </a:solidFill>
                <a:latin typeface="Times New Roman" panose="02020603050405020304" pitchFamily="18" charset="0"/>
                <a:ea typeface="Times New Roman"/>
                <a:cs typeface="Times New Roman" panose="02020603050405020304" pitchFamily="18" charset="0"/>
              </a:rPr>
              <a:t>Висконсина. </a:t>
            </a:r>
            <a:r>
              <a:rPr lang="ru-RU" sz="2400" dirty="0">
                <a:solidFill>
                  <a:srgbClr val="000000"/>
                </a:solidFill>
                <a:latin typeface="Times New Roman" panose="02020603050405020304" pitchFamily="18" charset="0"/>
                <a:ea typeface="Times New Roman"/>
                <a:cs typeface="Times New Roman" panose="02020603050405020304" pitchFamily="18" charset="0"/>
              </a:rPr>
              <a:t>Белые олени встречаются в этом штате довольно часто, в основном около больших пастбищ и в лесах. Многие люди приезжают в этот район, чтобы сфотографировать этих прекрасных животных. Они находятся под охраной закона и являются местной </a:t>
            </a:r>
            <a:r>
              <a:rPr lang="ru-RU" sz="2400" dirty="0" smtClean="0">
                <a:solidFill>
                  <a:srgbClr val="000000"/>
                </a:solidFill>
                <a:latin typeface="Times New Roman" panose="02020603050405020304" pitchFamily="18" charset="0"/>
                <a:ea typeface="Times New Roman"/>
                <a:cs typeface="Times New Roman" panose="02020603050405020304" pitchFamily="18" charset="0"/>
              </a:rPr>
              <a:t>достопримечательностью</a:t>
            </a:r>
            <a:endParaRPr lang="ru-RU" sz="2400" dirty="0">
              <a:latin typeface="Times New Roman" panose="02020603050405020304" pitchFamily="18" charset="0"/>
              <a:cs typeface="Times New Roman" panose="02020603050405020304" pitchFamily="18" charset="0"/>
            </a:endParaRPr>
          </a:p>
        </p:txBody>
      </p:sp>
      <p:pic>
        <p:nvPicPr>
          <p:cNvPr id="7170"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788024" y="2725726"/>
            <a:ext cx="3816424" cy="2274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02900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solidFill>
                  <a:srgbClr val="800000"/>
                </a:solidFill>
                <a:latin typeface="Georgia" panose="02040502050405020303" pitchFamily="18" charset="0"/>
                <a:ea typeface="Times New Roman"/>
              </a:rPr>
              <a:t>Скунс-альбинос из Шотландии </a:t>
            </a:r>
            <a:endParaRPr lang="ru-RU" dirty="0">
              <a:solidFill>
                <a:srgbClr val="800000"/>
              </a:solidFill>
              <a:latin typeface="Georgia" panose="02040502050405020303" pitchFamily="18" charset="0"/>
            </a:endParaRPr>
          </a:p>
        </p:txBody>
      </p:sp>
      <p:sp>
        <p:nvSpPr>
          <p:cNvPr id="3" name="Объект 2"/>
          <p:cNvSpPr>
            <a:spLocks noGrp="1"/>
          </p:cNvSpPr>
          <p:nvPr>
            <p:ph sz="half" idx="1"/>
          </p:nvPr>
        </p:nvSpPr>
        <p:spPr>
          <a:xfrm>
            <a:off x="251520" y="1772816"/>
            <a:ext cx="4104456" cy="4353347"/>
          </a:xfrm>
        </p:spPr>
        <p:txBody>
          <a:bodyPr>
            <a:normAutofit fontScale="92500" lnSpcReduction="20000"/>
          </a:bodyPr>
          <a:lstStyle/>
          <a:p>
            <a:pPr algn="just"/>
            <a:r>
              <a:rPr lang="ru-RU" dirty="0" smtClean="0">
                <a:solidFill>
                  <a:srgbClr val="000000"/>
                </a:solidFill>
                <a:latin typeface="Times New Roman" panose="02020603050405020304" pitchFamily="18" charset="0"/>
                <a:ea typeface="Times New Roman"/>
                <a:cs typeface="Times New Roman" panose="02020603050405020304" pitchFamily="18" charset="0"/>
              </a:rPr>
              <a:t>Скунс </a:t>
            </a:r>
            <a:r>
              <a:rPr lang="ru-RU" dirty="0">
                <a:solidFill>
                  <a:srgbClr val="000000"/>
                </a:solidFill>
                <a:latin typeface="Times New Roman" panose="02020603050405020304" pitchFamily="18" charset="0"/>
                <a:ea typeface="Times New Roman"/>
                <a:cs typeface="Times New Roman" panose="02020603050405020304" pitchFamily="18" charset="0"/>
              </a:rPr>
              <a:t>- альбинос стал отцом своей новорожденной дочери-альбиноса. Маленький скунс— это третий потомок альбиносов, который родился в зоопарке </a:t>
            </a:r>
            <a:r>
              <a:rPr lang="ru-RU" dirty="0" err="1">
                <a:solidFill>
                  <a:srgbClr val="000000"/>
                </a:solidFill>
                <a:latin typeface="Times New Roman" panose="02020603050405020304" pitchFamily="18" charset="0"/>
                <a:ea typeface="Times New Roman"/>
                <a:cs typeface="Times New Roman" panose="02020603050405020304" pitchFamily="18" charset="0"/>
              </a:rPr>
              <a:t>Five</a:t>
            </a:r>
            <a:r>
              <a:rPr lang="ru-RU" dirty="0">
                <a:solidFill>
                  <a:srgbClr val="000000"/>
                </a:solidFill>
                <a:latin typeface="Times New Roman" panose="02020603050405020304" pitchFamily="18" charset="0"/>
                <a:ea typeface="Times New Roman"/>
                <a:cs typeface="Times New Roman" panose="02020603050405020304" pitchFamily="18" charset="0"/>
              </a:rPr>
              <a:t> </a:t>
            </a:r>
            <a:r>
              <a:rPr lang="ru-RU" dirty="0" err="1">
                <a:solidFill>
                  <a:srgbClr val="000000"/>
                </a:solidFill>
                <a:latin typeface="Times New Roman" panose="02020603050405020304" pitchFamily="18" charset="0"/>
                <a:ea typeface="Times New Roman"/>
                <a:cs typeface="Times New Roman" panose="02020603050405020304" pitchFamily="18" charset="0"/>
              </a:rPr>
              <a:t>Sisters</a:t>
            </a:r>
            <a:r>
              <a:rPr lang="ru-RU" dirty="0">
                <a:solidFill>
                  <a:srgbClr val="000000"/>
                </a:solidFill>
                <a:latin typeface="Times New Roman" panose="02020603050405020304" pitchFamily="18" charset="0"/>
                <a:ea typeface="Times New Roman"/>
                <a:cs typeface="Times New Roman" panose="02020603050405020304" pitchFamily="18" charset="0"/>
              </a:rPr>
              <a:t> в Западном </a:t>
            </a:r>
            <a:r>
              <a:rPr lang="ru-RU" dirty="0" err="1">
                <a:solidFill>
                  <a:srgbClr val="000000"/>
                </a:solidFill>
                <a:latin typeface="Times New Roman" panose="02020603050405020304" pitchFamily="18" charset="0"/>
                <a:ea typeface="Times New Roman"/>
                <a:cs typeface="Times New Roman" panose="02020603050405020304" pitchFamily="18" charset="0"/>
              </a:rPr>
              <a:t>Лотиане</a:t>
            </a:r>
            <a:r>
              <a:rPr lang="ru-RU" dirty="0">
                <a:solidFill>
                  <a:srgbClr val="000000"/>
                </a:solidFill>
                <a:latin typeface="Times New Roman" panose="02020603050405020304" pitchFamily="18" charset="0"/>
                <a:ea typeface="Times New Roman"/>
                <a:cs typeface="Times New Roman" panose="02020603050405020304" pitchFamily="18" charset="0"/>
              </a:rPr>
              <a:t>, Шотландия. Скунсы-альбиносы очень редки и вряд ли выжили бы в дикой природе.</a:t>
            </a:r>
            <a:endParaRPr lang="ru-RU" dirty="0">
              <a:latin typeface="Times New Roman" panose="02020603050405020304" pitchFamily="18" charset="0"/>
              <a:cs typeface="Times New Roman" panose="02020603050405020304" pitchFamily="18" charset="0"/>
            </a:endParaRPr>
          </a:p>
        </p:txBody>
      </p:sp>
      <p:pic>
        <p:nvPicPr>
          <p:cNvPr id="6146"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788024" y="2514011"/>
            <a:ext cx="3816424" cy="2698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88220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dirty="0" smtClean="0">
                <a:solidFill>
                  <a:srgbClr val="800000"/>
                </a:solidFill>
                <a:latin typeface="Georgia" panose="02040502050405020303" pitchFamily="18" charset="0"/>
                <a:ea typeface="Times New Roman"/>
                <a:cs typeface="+mn-cs"/>
              </a:rPr>
              <a:t>Бирманский </a:t>
            </a:r>
            <a:r>
              <a:rPr lang="ru-RU" sz="4000" dirty="0">
                <a:solidFill>
                  <a:srgbClr val="800000"/>
                </a:solidFill>
                <a:latin typeface="Georgia" panose="02040502050405020303" pitchFamily="18" charset="0"/>
                <a:ea typeface="Times New Roman"/>
                <a:cs typeface="+mn-cs"/>
              </a:rPr>
              <a:t>питон-альбинос</a:t>
            </a:r>
            <a:endParaRPr lang="ru-RU" sz="6000" dirty="0">
              <a:solidFill>
                <a:srgbClr val="800000"/>
              </a:solidFill>
              <a:latin typeface="Georgia" panose="02040502050405020303" pitchFamily="18" charset="0"/>
            </a:endParaRPr>
          </a:p>
        </p:txBody>
      </p:sp>
      <p:sp>
        <p:nvSpPr>
          <p:cNvPr id="3" name="Объект 2"/>
          <p:cNvSpPr>
            <a:spLocks noGrp="1"/>
          </p:cNvSpPr>
          <p:nvPr>
            <p:ph sz="half" idx="1"/>
          </p:nvPr>
        </p:nvSpPr>
        <p:spPr>
          <a:xfrm>
            <a:off x="467544" y="2060848"/>
            <a:ext cx="3744416" cy="4065315"/>
          </a:xfrm>
        </p:spPr>
        <p:txBody>
          <a:bodyPr/>
          <a:lstStyle/>
          <a:p>
            <a:pPr algn="just"/>
            <a:r>
              <a:rPr lang="ru-RU" dirty="0">
                <a:solidFill>
                  <a:srgbClr val="000000"/>
                </a:solidFill>
                <a:latin typeface="Times New Roman" panose="02020603050405020304" pitchFamily="18" charset="0"/>
                <a:ea typeface="Times New Roman"/>
                <a:cs typeface="Times New Roman" panose="02020603050405020304" pitchFamily="18" charset="0"/>
              </a:rPr>
              <a:t>В зоопарке также обитает бирманский питон-альбинос - едва ли не крупнейшая змея в мире.</a:t>
            </a:r>
            <a:endParaRPr lang="ru-RU" dirty="0">
              <a:latin typeface="Times New Roman" panose="02020603050405020304" pitchFamily="18" charset="0"/>
              <a:cs typeface="Times New Roman" panose="02020603050405020304" pitchFamily="18" charset="0"/>
            </a:endParaRPr>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2276872"/>
            <a:ext cx="4048125" cy="3709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Объект 4"/>
          <p:cNvSpPr>
            <a:spLocks noGrp="1"/>
          </p:cNvSpPr>
          <p:nvPr>
            <p:ph sz="half" idx="2"/>
          </p:nvPr>
        </p:nvSpPr>
        <p:spPr>
          <a:xfrm>
            <a:off x="4644008" y="2065561"/>
            <a:ext cx="4042792" cy="3921299"/>
          </a:xfrm>
        </p:spPr>
        <p:txBody>
          <a:bodyPr/>
          <a:lstStyle/>
          <a:p>
            <a:endParaRPr lang="ru-RU" dirty="0"/>
          </a:p>
        </p:txBody>
      </p:sp>
    </p:spTree>
    <p:extLst>
      <p:ext uri="{BB962C8B-B14F-4D97-AF65-F5344CB8AC3E}">
        <p14:creationId xmlns:p14="http://schemas.microsoft.com/office/powerpoint/2010/main" val="40872702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dirty="0">
                <a:solidFill>
                  <a:srgbClr val="800000"/>
                </a:solidFill>
                <a:latin typeface="Georgia" panose="02040502050405020303" pitchFamily="18" charset="0"/>
                <a:ea typeface="Times New Roman"/>
                <a:cs typeface="Times New Roman"/>
              </a:rPr>
              <a:t>Енот из Штата Мэн </a:t>
            </a:r>
            <a:endParaRPr lang="ru-RU" sz="4000" dirty="0">
              <a:solidFill>
                <a:srgbClr val="800000"/>
              </a:solidFill>
              <a:latin typeface="Georgia" panose="02040502050405020303" pitchFamily="18" charset="0"/>
            </a:endParaRPr>
          </a:p>
        </p:txBody>
      </p:sp>
      <p:sp>
        <p:nvSpPr>
          <p:cNvPr id="3" name="Объект 2"/>
          <p:cNvSpPr>
            <a:spLocks noGrp="1"/>
          </p:cNvSpPr>
          <p:nvPr>
            <p:ph sz="half" idx="1"/>
          </p:nvPr>
        </p:nvSpPr>
        <p:spPr>
          <a:xfrm>
            <a:off x="251520" y="1600200"/>
            <a:ext cx="4032448" cy="4525963"/>
          </a:xfrm>
        </p:spPr>
        <p:txBody>
          <a:bodyPr>
            <a:normAutofit fontScale="77500" lnSpcReduction="20000"/>
          </a:bodyPr>
          <a:lstStyle/>
          <a:p>
            <a:pPr algn="just">
              <a:lnSpc>
                <a:spcPct val="115000"/>
              </a:lnSpc>
              <a:spcAft>
                <a:spcPts val="0"/>
              </a:spcAft>
            </a:pPr>
            <a:r>
              <a:rPr lang="ru-RU" dirty="0" smtClean="0">
                <a:solidFill>
                  <a:srgbClr val="000000"/>
                </a:solidFill>
                <a:latin typeface="Times New Roman" panose="02020603050405020304" pitchFamily="18" charset="0"/>
                <a:ea typeface="Times New Roman"/>
                <a:cs typeface="Times New Roman" panose="02020603050405020304" pitchFamily="18" charset="0"/>
              </a:rPr>
              <a:t>(</a:t>
            </a:r>
            <a:r>
              <a:rPr lang="ru-RU" dirty="0">
                <a:solidFill>
                  <a:srgbClr val="000000"/>
                </a:solidFill>
                <a:latin typeface="Times New Roman" panose="02020603050405020304" pitchFamily="18" charset="0"/>
                <a:ea typeface="Times New Roman"/>
                <a:cs typeface="Times New Roman" panose="02020603050405020304" pitchFamily="18" charset="0"/>
              </a:rPr>
              <a:t>США) В парке дикой природы штата Мэн можно наблюдать за енотом-альбиносом, который ранее был одомашнен и содержался незаконно. Тесная проволочная клетка и ужасное обращение с ним сделали его агрессивным и опасным. Но любовь и забота сотрудников парка вернули животному веру в людей.</a:t>
            </a:r>
            <a:endParaRPr lang="ru-RU" sz="2400" dirty="0">
              <a:latin typeface="Times New Roman" panose="02020603050405020304" pitchFamily="18" charset="0"/>
              <a:ea typeface="Calibri"/>
              <a:cs typeface="Times New Roman" panose="02020603050405020304" pitchFamily="18" charset="0"/>
            </a:endParaRPr>
          </a:p>
          <a:p>
            <a:endParaRPr lang="ru-RU" dirty="0"/>
          </a:p>
        </p:txBody>
      </p:sp>
      <p:pic>
        <p:nvPicPr>
          <p:cNvPr id="1024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643438" y="2345883"/>
            <a:ext cx="4043362" cy="3034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86198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724942"/>
          </a:xfrm>
        </p:spPr>
        <p:txBody>
          <a:bodyPr>
            <a:normAutofit fontScale="90000"/>
          </a:bodyPr>
          <a:lstStyle/>
          <a:p>
            <a:r>
              <a:rPr lang="ru-RU" dirty="0" err="1">
                <a:solidFill>
                  <a:srgbClr val="800000"/>
                </a:solidFill>
                <a:latin typeface="Georgia" panose="02040502050405020303" pitchFamily="18" charset="0"/>
              </a:rPr>
              <a:t>Альбинозебра</a:t>
            </a:r>
            <a:r>
              <a:rPr lang="ru-RU" dirty="0">
                <a:solidFill>
                  <a:srgbClr val="800000"/>
                </a:solidFill>
                <a:latin typeface="Georgia" panose="02040502050405020303" pitchFamily="18" charset="0"/>
              </a:rPr>
              <a:t/>
            </a:r>
            <a:br>
              <a:rPr lang="ru-RU" dirty="0">
                <a:solidFill>
                  <a:srgbClr val="800000"/>
                </a:solidFill>
                <a:latin typeface="Georgia" panose="02040502050405020303" pitchFamily="18" charset="0"/>
              </a:rPr>
            </a:br>
            <a:endParaRPr lang="ru-RU" dirty="0">
              <a:solidFill>
                <a:srgbClr val="800000"/>
              </a:solidFill>
              <a:latin typeface="Georgia" panose="02040502050405020303" pitchFamily="18" charset="0"/>
            </a:endParaRPr>
          </a:p>
        </p:txBody>
      </p:sp>
      <p:sp>
        <p:nvSpPr>
          <p:cNvPr id="3" name="Объект 2"/>
          <p:cNvSpPr>
            <a:spLocks noGrp="1"/>
          </p:cNvSpPr>
          <p:nvPr>
            <p:ph sz="half" idx="1"/>
          </p:nvPr>
        </p:nvSpPr>
        <p:spPr>
          <a:xfrm>
            <a:off x="251520" y="1600200"/>
            <a:ext cx="4032448" cy="4525963"/>
          </a:xfrm>
        </p:spPr>
        <p:txBody>
          <a:bodyPr>
            <a:normAutofit fontScale="85000" lnSpcReduction="20000"/>
          </a:bodyPr>
          <a:lstStyle/>
          <a:p>
            <a:pPr algn="just"/>
            <a:r>
              <a:rPr lang="ru-RU" dirty="0">
                <a:solidFill>
                  <a:schemeClr val="tx1"/>
                </a:solidFill>
                <a:latin typeface="Times New Roman" panose="02020603050405020304" pitchFamily="18" charset="0"/>
                <a:cs typeface="Times New Roman" panose="02020603050405020304" pitchFamily="18" charset="0"/>
              </a:rPr>
              <a:t>Зебры славятся своей черно-белой полосатостью. Ученые до сих пор пытаются понять, как зебры пришли к такой расцветке.</a:t>
            </a:r>
          </a:p>
          <a:p>
            <a:pPr algn="just"/>
            <a:r>
              <a:rPr lang="ru-RU" dirty="0">
                <a:solidFill>
                  <a:schemeClr val="tx1"/>
                </a:solidFill>
                <a:latin typeface="Times New Roman" panose="02020603050405020304" pitchFamily="18" charset="0"/>
                <a:cs typeface="Times New Roman" panose="02020603050405020304" pitchFamily="18" charset="0"/>
              </a:rPr>
              <a:t>У них может развиться </a:t>
            </a:r>
            <a:r>
              <a:rPr lang="ru-RU" dirty="0" err="1">
                <a:solidFill>
                  <a:schemeClr val="tx1"/>
                </a:solidFill>
                <a:latin typeface="Times New Roman" panose="02020603050405020304" pitchFamily="18" charset="0"/>
                <a:cs typeface="Times New Roman" panose="02020603050405020304" pitchFamily="18" charset="0"/>
              </a:rPr>
              <a:t>лейцизм</a:t>
            </a:r>
            <a:r>
              <a:rPr lang="ru-RU" dirty="0">
                <a:solidFill>
                  <a:schemeClr val="tx1"/>
                </a:solidFill>
                <a:latin typeface="Times New Roman" panose="02020603050405020304" pitchFamily="18" charset="0"/>
                <a:cs typeface="Times New Roman" panose="02020603050405020304" pitchFamily="18" charset="0"/>
              </a:rPr>
              <a:t> — состояние, при котором в организме пигмент вырабатывается, но в малом количестве, из-за чего шкура становится светлой с золотистым оттенком.</a:t>
            </a:r>
          </a:p>
          <a:p>
            <a:endParaRPr lang="ru-RU" dirty="0"/>
          </a:p>
        </p:txBody>
      </p:sp>
      <p:pic>
        <p:nvPicPr>
          <p:cNvPr id="12292"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004048" y="1916832"/>
            <a:ext cx="3456384" cy="3826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16331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Rectangle 1"/>
          <p:cNvSpPr>
            <a:spLocks noChangeArrowheads="1"/>
          </p:cNvSpPr>
          <p:nvPr/>
        </p:nvSpPr>
        <p:spPr bwMode="auto">
          <a:xfrm>
            <a:off x="971600" y="1340768"/>
            <a:ext cx="7272808" cy="3662541"/>
          </a:xfrm>
          <a:prstGeom prst="rect">
            <a:avLst/>
          </a:prstGeom>
          <a:noFill/>
          <a:ln>
            <a:noFill/>
          </a:ln>
          <a:effec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altLang="ru-RU" sz="1200" b="0" i="0" u="none" strike="noStrike" cap="none" normalizeH="0" baseline="0" dirty="0" smtClean="0">
                <a:ln>
                  <a:noFill/>
                </a:ln>
                <a:effectLst/>
                <a:latin typeface="Times New Roman" panose="02020603050405020304" pitchFamily="18" charset="0"/>
                <a:cs typeface="Times New Roman" panose="02020603050405020304" pitchFamily="18" charset="0"/>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Животный мир радует и восхищает нас разнообразием всевозможных цветов и их оттенков. Природу явно посетила муза в процессе создания пятнистых и полосатых шкурок животных, настолько гармоничны ее творения.</a:t>
            </a:r>
            <a:endParaRPr kumimoji="0" lang="ru-RU" altLang="ru-RU" sz="1200" b="0" i="0" u="none" strike="noStrike" cap="none" normalizeH="0" baseline="0" dirty="0" smtClean="0">
              <a:ln>
                <a:noFill/>
              </a:ln>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Поэтому будет непривычно удивительно видеть животных-альбиносов: тигрицу без ее фирменной полосатости или черепаху без мшистого зеленого панциря!</a:t>
            </a:r>
            <a:endParaRPr kumimoji="0" lang="ru-RU" altLang="ru-RU" sz="1200" b="0" i="0" u="none" strike="noStrike" cap="none" normalizeH="0" baseline="0" dirty="0" smtClean="0">
              <a:ln>
                <a:noFill/>
              </a:ln>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Животные-альбиносы родились с врожденным дефектом, препятствующим окрашиванию кожи, меха и глаз. Их внешность завораживает. Смотрите, какими красивыми и необычными бывают земные существа!</a:t>
            </a:r>
          </a:p>
        </p:txBody>
      </p:sp>
    </p:spTree>
    <p:extLst>
      <p:ext uri="{BB962C8B-B14F-4D97-AF65-F5344CB8AC3E}">
        <p14:creationId xmlns:p14="http://schemas.microsoft.com/office/powerpoint/2010/main" val="37383395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253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6984776" cy="5306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750549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724942"/>
          </a:xfrm>
        </p:spPr>
        <p:txBody>
          <a:bodyPr>
            <a:normAutofit fontScale="90000"/>
          </a:bodyPr>
          <a:lstStyle/>
          <a:p>
            <a:r>
              <a:rPr lang="ru-RU" dirty="0">
                <a:solidFill>
                  <a:srgbClr val="800000"/>
                </a:solidFill>
                <a:latin typeface="Georgia" panose="02040502050405020303" pitchFamily="18" charset="0"/>
              </a:rPr>
              <a:t>Домашние собаки-альбиносы</a:t>
            </a:r>
            <a:br>
              <a:rPr lang="ru-RU" dirty="0">
                <a:solidFill>
                  <a:srgbClr val="800000"/>
                </a:solidFill>
                <a:latin typeface="Georgia" panose="02040502050405020303" pitchFamily="18" charset="0"/>
              </a:rPr>
            </a:br>
            <a:endParaRPr lang="ru-RU" dirty="0">
              <a:solidFill>
                <a:srgbClr val="800000"/>
              </a:solidFill>
              <a:latin typeface="Georgia" panose="02040502050405020303" pitchFamily="18" charset="0"/>
            </a:endParaRPr>
          </a:p>
        </p:txBody>
      </p:sp>
      <p:sp>
        <p:nvSpPr>
          <p:cNvPr id="3" name="Объект 2"/>
          <p:cNvSpPr>
            <a:spLocks noGrp="1"/>
          </p:cNvSpPr>
          <p:nvPr>
            <p:ph sz="half" idx="1"/>
          </p:nvPr>
        </p:nvSpPr>
        <p:spPr>
          <a:xfrm>
            <a:off x="179512" y="1600200"/>
            <a:ext cx="4176464" cy="4525963"/>
          </a:xfrm>
        </p:spPr>
        <p:txBody>
          <a:bodyPr>
            <a:normAutofit fontScale="62500" lnSpcReduction="20000"/>
          </a:bodyPr>
          <a:lstStyle/>
          <a:p>
            <a:pPr algn="just"/>
            <a:r>
              <a:rPr lang="ru-RU" dirty="0">
                <a:solidFill>
                  <a:schemeClr val="tx1"/>
                </a:solidFill>
                <a:latin typeface="Times New Roman" panose="02020603050405020304" pitchFamily="18" charset="0"/>
                <a:cs typeface="Times New Roman" panose="02020603050405020304" pitchFamily="18" charset="0"/>
              </a:rPr>
              <a:t>Лучший друг человека тоже может быть бесцветно-уникальным существом. Настоящие собаки-альбиносы встречаются редко. Часто песиков с пегой светлой шерстью причисляют ошибочно к этой группе.</a:t>
            </a:r>
          </a:p>
          <a:p>
            <a:pPr algn="just"/>
            <a:r>
              <a:rPr lang="ru-RU" dirty="0">
                <a:solidFill>
                  <a:schemeClr val="tx1"/>
                </a:solidFill>
                <a:latin typeface="Times New Roman" panose="02020603050405020304" pitchFamily="18" charset="0"/>
                <a:cs typeface="Times New Roman" panose="02020603050405020304" pitchFamily="18" charset="0"/>
              </a:rPr>
              <a:t>У настоящих альбиносов нет меланина в коже, мехе и радужке. Как они выглядят? Представьте полностью белоснежную шкуру, голубые глаза и розовый нос.</a:t>
            </a:r>
          </a:p>
          <a:p>
            <a:pPr algn="just"/>
            <a:r>
              <a:rPr lang="ru-RU" dirty="0">
                <a:solidFill>
                  <a:schemeClr val="tx1"/>
                </a:solidFill>
                <a:latin typeface="Times New Roman" panose="02020603050405020304" pitchFamily="18" charset="0"/>
                <a:cs typeface="Times New Roman" panose="02020603050405020304" pitchFamily="18" charset="0"/>
              </a:rPr>
              <a:t>Их кожа и органы зрения чувствительны к солнечному свету, поэтому они нуждаются в дополнительной защите от него. Купите специальный собачий солнцезащитный крем, чаще используйте одежду при прогулках.</a:t>
            </a:r>
          </a:p>
          <a:p>
            <a:pPr algn="just"/>
            <a:endParaRPr lang="ru-RU" dirty="0"/>
          </a:p>
        </p:txBody>
      </p:sp>
      <p:pic>
        <p:nvPicPr>
          <p:cNvPr id="1638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775079" y="2276872"/>
            <a:ext cx="3852269" cy="2953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5004048" y="5301208"/>
            <a:ext cx="3541354" cy="369332"/>
          </a:xfrm>
          <a:prstGeom prst="rect">
            <a:avLst/>
          </a:prstGeom>
        </p:spPr>
        <p:txBody>
          <a:bodyPr wrap="none">
            <a:spAutoFit/>
          </a:bodyPr>
          <a:lstStyle/>
          <a:p>
            <a:r>
              <a:rPr lang="ru-RU" b="1" dirty="0">
                <a:solidFill>
                  <a:srgbClr val="800000"/>
                </a:solidFill>
                <a:latin typeface="Georgia" panose="02040502050405020303" pitchFamily="18" charset="0"/>
              </a:rPr>
              <a:t>Белый доберман-альбинос</a:t>
            </a:r>
          </a:p>
        </p:txBody>
      </p:sp>
    </p:spTree>
    <p:extLst>
      <p:ext uri="{BB962C8B-B14F-4D97-AF65-F5344CB8AC3E}">
        <p14:creationId xmlns:p14="http://schemas.microsoft.com/office/powerpoint/2010/main" val="8068142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796950"/>
          </a:xfrm>
        </p:spPr>
        <p:txBody>
          <a:bodyPr>
            <a:normAutofit fontScale="90000"/>
          </a:bodyPr>
          <a:lstStyle/>
          <a:p>
            <a:r>
              <a:rPr lang="ru-RU" dirty="0">
                <a:solidFill>
                  <a:srgbClr val="800000"/>
                </a:solidFill>
                <a:latin typeface="Georgia" panose="02040502050405020303" pitchFamily="18" charset="0"/>
              </a:rPr>
              <a:t>Кошка</a:t>
            </a:r>
            <a:br>
              <a:rPr lang="ru-RU" dirty="0">
                <a:solidFill>
                  <a:srgbClr val="800000"/>
                </a:solidFill>
                <a:latin typeface="Georgia" panose="02040502050405020303" pitchFamily="18" charset="0"/>
              </a:rPr>
            </a:br>
            <a:endParaRPr lang="ru-RU" dirty="0">
              <a:solidFill>
                <a:srgbClr val="800000"/>
              </a:solidFill>
              <a:latin typeface="Georgia" panose="02040502050405020303" pitchFamily="18" charset="0"/>
            </a:endParaRPr>
          </a:p>
        </p:txBody>
      </p:sp>
      <p:sp>
        <p:nvSpPr>
          <p:cNvPr id="3" name="Объект 2"/>
          <p:cNvSpPr>
            <a:spLocks noGrp="1"/>
          </p:cNvSpPr>
          <p:nvPr>
            <p:ph sz="half" idx="1"/>
          </p:nvPr>
        </p:nvSpPr>
        <p:spPr>
          <a:xfrm>
            <a:off x="251520" y="1600200"/>
            <a:ext cx="4104456" cy="4525963"/>
          </a:xfrm>
        </p:spPr>
        <p:txBody>
          <a:bodyPr>
            <a:normAutofit fontScale="62500" lnSpcReduction="20000"/>
          </a:bodyPr>
          <a:lstStyle/>
          <a:p>
            <a:pPr algn="just"/>
            <a:r>
              <a:rPr lang="ru-RU" dirty="0">
                <a:solidFill>
                  <a:schemeClr val="tx1"/>
                </a:solidFill>
                <a:latin typeface="Times New Roman" panose="02020603050405020304" pitchFamily="18" charset="0"/>
                <a:cs typeface="Times New Roman" panose="02020603050405020304" pitchFamily="18" charset="0"/>
              </a:rPr>
              <a:t>Не все белые кошки считаются альбиносами! У белых котят есть ген, ответственный за белый цвет меха, а у альбиносов полностью выключена схема пигментации кожи, меха и радужки.</a:t>
            </a:r>
          </a:p>
          <a:p>
            <a:pPr algn="just"/>
            <a:r>
              <a:rPr lang="ru-RU" dirty="0">
                <a:solidFill>
                  <a:schemeClr val="tx1"/>
                </a:solidFill>
                <a:latin typeface="Times New Roman" panose="02020603050405020304" pitchFamily="18" charset="0"/>
                <a:cs typeface="Times New Roman" panose="02020603050405020304" pitchFamily="18" charset="0"/>
              </a:rPr>
              <a:t>Самый простой способ определить — посмотреть ей в глаза. Белые кошки могут быть с синими, зелеными, желтыми глазами, а у </a:t>
            </a:r>
            <a:r>
              <a:rPr lang="ru-RU" dirty="0" err="1">
                <a:solidFill>
                  <a:schemeClr val="tx1"/>
                </a:solidFill>
                <a:latin typeface="Times New Roman" panose="02020603050405020304" pitchFamily="18" charset="0"/>
                <a:cs typeface="Times New Roman" panose="02020603050405020304" pitchFamily="18" charset="0"/>
              </a:rPr>
              <a:t>альбино</a:t>
            </a:r>
            <a:r>
              <a:rPr lang="ru-RU" dirty="0">
                <a:solidFill>
                  <a:schemeClr val="tx1"/>
                </a:solidFill>
                <a:latin typeface="Times New Roman" panose="02020603050405020304" pitchFamily="18" charset="0"/>
                <a:cs typeface="Times New Roman" panose="02020603050405020304" pitchFamily="18" charset="0"/>
              </a:rPr>
              <a:t>-кошек глазки бледно-голубые, розовые или красные.</a:t>
            </a:r>
          </a:p>
          <a:p>
            <a:pPr algn="just"/>
            <a:r>
              <a:rPr lang="ru-RU" dirty="0">
                <a:solidFill>
                  <a:schemeClr val="tx1"/>
                </a:solidFill>
                <a:latin typeface="Times New Roman" panose="02020603050405020304" pitchFamily="18" charset="0"/>
                <a:cs typeface="Times New Roman" panose="02020603050405020304" pitchFamily="18" charset="0"/>
              </a:rPr>
              <a:t>На самом деле это происходит при отражении света от сосудов сетчатки, поэтому глаза нам кажутся красными. Они нуждаются в уходе. Многие кошки полностью или частично глухие.</a:t>
            </a:r>
          </a:p>
          <a:p>
            <a:endParaRPr lang="ru-RU" dirty="0"/>
          </a:p>
        </p:txBody>
      </p:sp>
      <p:pic>
        <p:nvPicPr>
          <p:cNvPr id="1741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860032" y="2132856"/>
            <a:ext cx="3672408" cy="33661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469155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724942"/>
          </a:xfrm>
        </p:spPr>
        <p:txBody>
          <a:bodyPr>
            <a:normAutofit fontScale="90000"/>
          </a:bodyPr>
          <a:lstStyle/>
          <a:p>
            <a:r>
              <a:rPr lang="ru-RU" dirty="0">
                <a:solidFill>
                  <a:srgbClr val="800000"/>
                </a:solidFill>
                <a:latin typeface="Georgia" panose="02040502050405020303" pitchFamily="18" charset="0"/>
              </a:rPr>
              <a:t>Кит-альбинос</a:t>
            </a:r>
            <a:br>
              <a:rPr lang="ru-RU" dirty="0">
                <a:solidFill>
                  <a:srgbClr val="800000"/>
                </a:solidFill>
                <a:latin typeface="Georgia" panose="02040502050405020303" pitchFamily="18" charset="0"/>
              </a:rPr>
            </a:br>
            <a:endParaRPr lang="ru-RU" dirty="0">
              <a:solidFill>
                <a:srgbClr val="800000"/>
              </a:solidFill>
              <a:latin typeface="Georgia" panose="02040502050405020303" pitchFamily="18" charset="0"/>
            </a:endParaRPr>
          </a:p>
        </p:txBody>
      </p:sp>
      <p:sp>
        <p:nvSpPr>
          <p:cNvPr id="3" name="Объект 2"/>
          <p:cNvSpPr>
            <a:spLocks noGrp="1"/>
          </p:cNvSpPr>
          <p:nvPr>
            <p:ph sz="half" idx="1"/>
          </p:nvPr>
        </p:nvSpPr>
        <p:spPr>
          <a:xfrm>
            <a:off x="251520" y="1412776"/>
            <a:ext cx="4244280" cy="4713387"/>
          </a:xfrm>
        </p:spPr>
        <p:txBody>
          <a:bodyPr>
            <a:normAutofit fontScale="77500" lnSpcReduction="20000"/>
          </a:bodyPr>
          <a:lstStyle/>
          <a:p>
            <a:pPr marL="0" indent="0" algn="just">
              <a:buNone/>
            </a:pPr>
            <a:r>
              <a:rPr lang="ru-RU" dirty="0" smtClean="0">
                <a:solidFill>
                  <a:schemeClr val="tx1"/>
                </a:solidFill>
                <a:latin typeface="Times New Roman" panose="02020603050405020304" pitchFamily="18" charset="0"/>
                <a:cs typeface="Times New Roman" panose="02020603050405020304" pitchFamily="18" charset="0"/>
              </a:rPr>
              <a:t> </a:t>
            </a:r>
            <a:endParaRPr lang="ru-RU" dirty="0">
              <a:solidFill>
                <a:schemeClr val="tx1"/>
              </a:solidFill>
              <a:latin typeface="Times New Roman" panose="02020603050405020304" pitchFamily="18" charset="0"/>
              <a:cs typeface="Times New Roman" panose="02020603050405020304" pitchFamily="18" charset="0"/>
            </a:endParaRPr>
          </a:p>
          <a:p>
            <a:pPr algn="just"/>
            <a:r>
              <a:rPr lang="ru-RU" dirty="0" smtClean="0">
                <a:solidFill>
                  <a:schemeClr val="tx1"/>
                </a:solidFill>
                <a:latin typeface="Times New Roman" panose="02020603050405020304" pitchFamily="18" charset="0"/>
                <a:cs typeface="Times New Roman" panose="02020603050405020304" pitchFamily="18" charset="0"/>
              </a:rPr>
              <a:t>Альбинизм </a:t>
            </a:r>
            <a:r>
              <a:rPr lang="ru-RU" dirty="0">
                <a:solidFill>
                  <a:schemeClr val="tx1"/>
                </a:solidFill>
                <a:latin typeface="Times New Roman" panose="02020603050405020304" pitchFamily="18" charset="0"/>
                <a:cs typeface="Times New Roman" panose="02020603050405020304" pitchFamily="18" charset="0"/>
              </a:rPr>
              <a:t>поражает не только наземных животных, но и морских обитателей. Например, горбатые киты могут быть лишены пигмента.</a:t>
            </a:r>
          </a:p>
          <a:p>
            <a:pPr algn="just"/>
            <a:r>
              <a:rPr lang="ru-RU" dirty="0">
                <a:solidFill>
                  <a:schemeClr val="tx1"/>
                </a:solidFill>
                <a:latin typeface="Times New Roman" panose="02020603050405020304" pitchFamily="18" charset="0"/>
                <a:cs typeface="Times New Roman" panose="02020603050405020304" pitchFamily="18" charset="0"/>
              </a:rPr>
              <a:t>Эти существа были замечены у берегов Австралии и Норвегии, могут мигрировать на большие расстояния в поисках планктона.</a:t>
            </a:r>
          </a:p>
          <a:p>
            <a:pPr algn="just"/>
            <a:r>
              <a:rPr lang="ru-RU" dirty="0">
                <a:solidFill>
                  <a:schemeClr val="tx1"/>
                </a:solidFill>
                <a:latin typeface="Times New Roman" panose="02020603050405020304" pitchFamily="18" charset="0"/>
                <a:cs typeface="Times New Roman" panose="02020603050405020304" pitchFamily="18" charset="0"/>
              </a:rPr>
              <a:t>Их цвет зависит от качества пищи, например, они могут желтеть. Но на обычном рационе кожа снова белеет.</a:t>
            </a:r>
          </a:p>
          <a:p>
            <a:endParaRPr lang="ru-RU" dirty="0"/>
          </a:p>
        </p:txBody>
      </p:sp>
      <p:pic>
        <p:nvPicPr>
          <p:cNvPr id="18435" name="Pictur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788024" y="2276872"/>
            <a:ext cx="3811282"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43326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64704"/>
            <a:ext cx="8229600" cy="652934"/>
          </a:xfrm>
        </p:spPr>
        <p:txBody>
          <a:bodyPr>
            <a:normAutofit fontScale="90000"/>
          </a:bodyPr>
          <a:lstStyle/>
          <a:p>
            <a:r>
              <a:rPr lang="ru-RU" dirty="0">
                <a:solidFill>
                  <a:srgbClr val="800000"/>
                </a:solidFill>
                <a:latin typeface="Georgia" panose="02040502050405020303" pitchFamily="18" charset="0"/>
              </a:rPr>
              <a:t>Черепаха-альбинос</a:t>
            </a:r>
            <a:r>
              <a:rPr lang="ru-RU" dirty="0">
                <a:solidFill>
                  <a:srgbClr val="404040"/>
                </a:solidFill>
                <a:latin typeface="Source Sans Pro"/>
              </a:rPr>
              <a:t/>
            </a:r>
            <a:br>
              <a:rPr lang="ru-RU" dirty="0">
                <a:solidFill>
                  <a:srgbClr val="404040"/>
                </a:solidFill>
                <a:latin typeface="Source Sans Pro"/>
              </a:rPr>
            </a:br>
            <a:endParaRPr lang="ru-RU" dirty="0"/>
          </a:p>
        </p:txBody>
      </p:sp>
      <p:sp>
        <p:nvSpPr>
          <p:cNvPr id="3" name="Объект 2"/>
          <p:cNvSpPr>
            <a:spLocks noGrp="1"/>
          </p:cNvSpPr>
          <p:nvPr>
            <p:ph sz="half" idx="1"/>
          </p:nvPr>
        </p:nvSpPr>
        <p:spPr>
          <a:xfrm>
            <a:off x="179512" y="1600200"/>
            <a:ext cx="4316288" cy="4525963"/>
          </a:xfrm>
        </p:spPr>
        <p:txBody>
          <a:bodyPr>
            <a:normAutofit fontScale="92500"/>
          </a:bodyPr>
          <a:lstStyle/>
          <a:p>
            <a:pPr algn="just"/>
            <a:r>
              <a:rPr lang="ru-RU" dirty="0">
                <a:solidFill>
                  <a:schemeClr val="tx1"/>
                </a:solidFill>
                <a:latin typeface="Times New Roman" panose="02020603050405020304" pitchFamily="18" charset="0"/>
                <a:cs typeface="Times New Roman" panose="02020603050405020304" pitchFamily="18" charset="0"/>
              </a:rPr>
              <a:t>Морские черепахи</a:t>
            </a:r>
          </a:p>
          <a:p>
            <a:pPr algn="just"/>
            <a:r>
              <a:rPr lang="ru-RU" dirty="0" smtClean="0">
                <a:solidFill>
                  <a:schemeClr val="tx1"/>
                </a:solidFill>
                <a:latin typeface="Times New Roman" panose="02020603050405020304" pitchFamily="18" charset="0"/>
                <a:cs typeface="Times New Roman" panose="02020603050405020304" pitchFamily="18" charset="0"/>
              </a:rPr>
              <a:t>Черепаха </a:t>
            </a:r>
            <a:r>
              <a:rPr lang="ru-RU" dirty="0">
                <a:solidFill>
                  <a:schemeClr val="tx1"/>
                </a:solidFill>
                <a:latin typeface="Times New Roman" panose="02020603050405020304" pitchFamily="18" charset="0"/>
                <a:cs typeface="Times New Roman" panose="02020603050405020304" pitchFamily="18" charset="0"/>
              </a:rPr>
              <a:t>внесена в категорию исчезающих видов, поэтому черепаха-альбинос — это особенно уникальное зрелище. Они настолько редки, что попадали на фото всего несколько раз во время плавания в океане.</a:t>
            </a:r>
          </a:p>
          <a:p>
            <a:endParaRPr lang="ru-RU" dirty="0"/>
          </a:p>
        </p:txBody>
      </p:sp>
      <p:pic>
        <p:nvPicPr>
          <p:cNvPr id="1945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788024" y="2420888"/>
            <a:ext cx="3796378" cy="2543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737118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796950"/>
          </a:xfrm>
        </p:spPr>
        <p:txBody>
          <a:bodyPr>
            <a:normAutofit fontScale="90000"/>
          </a:bodyPr>
          <a:lstStyle/>
          <a:p>
            <a:r>
              <a:rPr lang="ru-RU" dirty="0">
                <a:solidFill>
                  <a:srgbClr val="800000"/>
                </a:solidFill>
                <a:latin typeface="Georgia" panose="02040502050405020303" pitchFamily="18" charset="0"/>
              </a:rPr>
              <a:t>Кролик-альбинос</a:t>
            </a:r>
            <a:br>
              <a:rPr lang="ru-RU" dirty="0">
                <a:solidFill>
                  <a:srgbClr val="800000"/>
                </a:solidFill>
                <a:latin typeface="Georgia" panose="02040502050405020303" pitchFamily="18" charset="0"/>
              </a:rPr>
            </a:br>
            <a:endParaRPr lang="ru-RU" dirty="0">
              <a:solidFill>
                <a:srgbClr val="800000"/>
              </a:solidFill>
              <a:latin typeface="Georgia" panose="02040502050405020303" pitchFamily="18" charset="0"/>
            </a:endParaRPr>
          </a:p>
        </p:txBody>
      </p:sp>
      <p:sp>
        <p:nvSpPr>
          <p:cNvPr id="3" name="Объект 2"/>
          <p:cNvSpPr>
            <a:spLocks noGrp="1"/>
          </p:cNvSpPr>
          <p:nvPr>
            <p:ph sz="half" idx="1"/>
          </p:nvPr>
        </p:nvSpPr>
        <p:spPr>
          <a:xfrm>
            <a:off x="251520" y="1556792"/>
            <a:ext cx="4104456" cy="4569371"/>
          </a:xfrm>
        </p:spPr>
        <p:txBody>
          <a:bodyPr>
            <a:normAutofit fontScale="70000" lnSpcReduction="20000"/>
          </a:bodyPr>
          <a:lstStyle/>
          <a:p>
            <a:pPr marL="0" indent="0" algn="just">
              <a:buNone/>
            </a:pPr>
            <a:r>
              <a:rPr lang="ru-RU" dirty="0" smtClean="0">
                <a:solidFill>
                  <a:schemeClr val="tx1"/>
                </a:solidFill>
                <a:latin typeface="Times New Roman" panose="02020603050405020304" pitchFamily="18" charset="0"/>
                <a:cs typeface="Times New Roman" panose="02020603050405020304" pitchFamily="18" charset="0"/>
              </a:rPr>
              <a:t> </a:t>
            </a:r>
            <a:endParaRPr lang="ru-RU" dirty="0">
              <a:solidFill>
                <a:schemeClr val="tx1"/>
              </a:solidFill>
              <a:latin typeface="Times New Roman" panose="02020603050405020304" pitchFamily="18" charset="0"/>
              <a:cs typeface="Times New Roman" panose="02020603050405020304" pitchFamily="18" charset="0"/>
            </a:endParaRPr>
          </a:p>
          <a:p>
            <a:pPr algn="just"/>
            <a:r>
              <a:rPr lang="ru-RU" dirty="0" smtClean="0">
                <a:solidFill>
                  <a:schemeClr val="tx1"/>
                </a:solidFill>
                <a:latin typeface="Times New Roman" panose="02020603050405020304" pitchFamily="18" charset="0"/>
                <a:cs typeface="Times New Roman" panose="02020603050405020304" pitchFamily="18" charset="0"/>
              </a:rPr>
              <a:t>Кролики </a:t>
            </a:r>
            <a:r>
              <a:rPr lang="ru-RU" dirty="0">
                <a:solidFill>
                  <a:schemeClr val="tx1"/>
                </a:solidFill>
                <a:latin typeface="Times New Roman" panose="02020603050405020304" pitchFamily="18" charset="0"/>
                <a:cs typeface="Times New Roman" panose="02020603050405020304" pitchFamily="18" charset="0"/>
              </a:rPr>
              <a:t>с альбинизмом редки в дикой природе, так как слишком заметны для хищников. И очень распространены в качестве домашних животных.</a:t>
            </a:r>
          </a:p>
          <a:p>
            <a:pPr algn="just"/>
            <a:r>
              <a:rPr lang="ru-RU" dirty="0">
                <a:solidFill>
                  <a:schemeClr val="tx1"/>
                </a:solidFill>
                <a:latin typeface="Times New Roman" panose="02020603050405020304" pitchFamily="18" charset="0"/>
                <a:cs typeface="Times New Roman" panose="02020603050405020304" pitchFamily="18" charset="0"/>
              </a:rPr>
              <a:t>Их можно вычислить все тем же банальным способом — исследовать цвет глаз, который обычно розовый или красный. Принципы ухода те же: защита от солнечного света и содержание в закрытом помещении подальше от потенциальных недругов.</a:t>
            </a:r>
          </a:p>
          <a:p>
            <a:endParaRPr lang="ru-RU" dirty="0"/>
          </a:p>
        </p:txBody>
      </p:sp>
      <p:pic>
        <p:nvPicPr>
          <p:cNvPr id="2048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788024" y="2276872"/>
            <a:ext cx="3761957" cy="30221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88054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dirty="0">
                <a:solidFill>
                  <a:srgbClr val="800000"/>
                </a:solidFill>
                <a:latin typeface="Georgia" panose="02040502050405020303" pitchFamily="18" charset="0"/>
              </a:rPr>
              <a:t>Коала</a:t>
            </a:r>
          </a:p>
        </p:txBody>
      </p:sp>
      <p:sp>
        <p:nvSpPr>
          <p:cNvPr id="3" name="Объект 2"/>
          <p:cNvSpPr>
            <a:spLocks noGrp="1"/>
          </p:cNvSpPr>
          <p:nvPr>
            <p:ph sz="half" idx="1"/>
          </p:nvPr>
        </p:nvSpPr>
        <p:spPr>
          <a:xfrm>
            <a:off x="251520" y="1600200"/>
            <a:ext cx="4244280" cy="4525963"/>
          </a:xfrm>
        </p:spPr>
        <p:txBody>
          <a:bodyPr>
            <a:normAutofit fontScale="92500" lnSpcReduction="20000"/>
          </a:bodyPr>
          <a:lstStyle/>
          <a:p>
            <a:pPr algn="just"/>
            <a:r>
              <a:rPr lang="ru-RU" dirty="0">
                <a:solidFill>
                  <a:schemeClr val="tx1"/>
                </a:solidFill>
                <a:latin typeface="Times New Roman" panose="02020603050405020304" pitchFamily="18" charset="0"/>
                <a:cs typeface="Times New Roman" panose="02020603050405020304" pitchFamily="18" charset="0"/>
              </a:rPr>
              <a:t>Окрас шерсти коалы в основном колеблется от серебристо-серого до шоколадно-коричневого, однако за всю историю наблюдений всё же было зарегистрировано несколько коал альбиносов. В 1997 году коала альбинос по имени </a:t>
            </a:r>
            <a:r>
              <a:rPr lang="ru-RU" dirty="0" err="1">
                <a:solidFill>
                  <a:schemeClr val="tx1"/>
                </a:solidFill>
                <a:latin typeface="Times New Roman" panose="02020603050405020304" pitchFamily="18" charset="0"/>
                <a:cs typeface="Times New Roman" panose="02020603050405020304" pitchFamily="18" charset="0"/>
              </a:rPr>
              <a:t>Оня-Бирри</a:t>
            </a:r>
            <a:r>
              <a:rPr lang="ru-RU" dirty="0">
                <a:solidFill>
                  <a:schemeClr val="tx1"/>
                </a:solidFill>
                <a:latin typeface="Times New Roman" panose="02020603050405020304" pitchFamily="18" charset="0"/>
                <a:cs typeface="Times New Roman" panose="02020603050405020304" pitchFamily="18" charset="0"/>
              </a:rPr>
              <a:t> (</a:t>
            </a:r>
            <a:r>
              <a:rPr lang="ru-RU" dirty="0" err="1">
                <a:solidFill>
                  <a:schemeClr val="tx1"/>
                </a:solidFill>
                <a:latin typeface="Times New Roman" panose="02020603050405020304" pitchFamily="18" charset="0"/>
                <a:cs typeface="Times New Roman" panose="02020603050405020304" pitchFamily="18" charset="0"/>
              </a:rPr>
              <a:t>Onya-Birri</a:t>
            </a:r>
            <a:r>
              <a:rPr lang="ru-RU" dirty="0">
                <a:solidFill>
                  <a:schemeClr val="tx1"/>
                </a:solidFill>
                <a:latin typeface="Times New Roman" panose="02020603050405020304" pitchFamily="18" charset="0"/>
                <a:cs typeface="Times New Roman" panose="02020603050405020304" pitchFamily="18" charset="0"/>
              </a:rPr>
              <a:t>) родилась в зоопарке Сан-Диего.</a:t>
            </a:r>
          </a:p>
        </p:txBody>
      </p:sp>
      <p:pic>
        <p:nvPicPr>
          <p:cNvPr id="2560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740815" y="1600200"/>
            <a:ext cx="3848607"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483690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1"/>
          </p:nvPr>
        </p:nvSpPr>
        <p:spPr/>
        <p:txBody>
          <a:bodyPr/>
          <a:lstStyle/>
          <a:p>
            <a:endParaRPr lang="ru-RU" dirty="0"/>
          </a:p>
        </p:txBody>
      </p:sp>
      <p:pic>
        <p:nvPicPr>
          <p:cNvPr id="266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80774" y="2492896"/>
            <a:ext cx="3138115" cy="4202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628" name="Picture 4" descr="C:\Users\1\Desktop\картинки\615896972.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88640"/>
            <a:ext cx="7534431" cy="2442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0013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Источники </a:t>
            </a:r>
            <a:endParaRPr lang="ru-RU" dirty="0"/>
          </a:p>
        </p:txBody>
      </p:sp>
      <p:sp>
        <p:nvSpPr>
          <p:cNvPr id="3" name="Объект 2"/>
          <p:cNvSpPr>
            <a:spLocks noGrp="1"/>
          </p:cNvSpPr>
          <p:nvPr>
            <p:ph idx="1"/>
          </p:nvPr>
        </p:nvSpPr>
        <p:spPr/>
        <p:txBody>
          <a:bodyPr>
            <a:normAutofit fontScale="92500"/>
          </a:bodyPr>
          <a:lstStyle/>
          <a:p>
            <a:r>
              <a:rPr lang="ru-RU" dirty="0"/>
              <a:t>Ветка. </a:t>
            </a:r>
            <a:r>
              <a:rPr lang="en-US" dirty="0">
                <a:hlinkClick r:id="rId2"/>
              </a:rPr>
              <a:t>http://photoshopia.ru/clipart/data/1319/medium/1442769904315_photoshopia_ru.png</a:t>
            </a:r>
            <a:r>
              <a:rPr lang="ru-RU" dirty="0"/>
              <a:t> </a:t>
            </a:r>
          </a:p>
          <a:p>
            <a:r>
              <a:rPr lang="ru-RU" dirty="0" smtClean="0"/>
              <a:t>Планета </a:t>
            </a:r>
            <a:r>
              <a:rPr lang="ru-RU" dirty="0"/>
              <a:t>Земля. </a:t>
            </a:r>
            <a:r>
              <a:rPr lang="en-US" dirty="0">
                <a:hlinkClick r:id="rId3"/>
              </a:rPr>
              <a:t>https://r.mtdata.ru/r480x-/u19/photo0F6F/20890808034-0/original.jpg</a:t>
            </a:r>
            <a:r>
              <a:rPr lang="ru-RU" dirty="0"/>
              <a:t> </a:t>
            </a:r>
          </a:p>
          <a:p>
            <a:r>
              <a:rPr lang="ru-RU" dirty="0"/>
              <a:t>Поляна. </a:t>
            </a:r>
            <a:r>
              <a:rPr lang="en-US" dirty="0">
                <a:hlinkClick r:id="rId4"/>
              </a:rPr>
              <a:t>http://4vector.com/data/002/166/2.jpg</a:t>
            </a:r>
            <a:r>
              <a:rPr lang="ru-RU" dirty="0"/>
              <a:t> </a:t>
            </a:r>
          </a:p>
          <a:p>
            <a:r>
              <a:rPr lang="ru-RU" dirty="0" smtClean="0"/>
              <a:t>Раскрытая книга. </a:t>
            </a:r>
            <a:r>
              <a:rPr lang="en-US" dirty="0">
                <a:hlinkClick r:id="rId5"/>
              </a:rPr>
              <a:t>http://</a:t>
            </a:r>
            <a:r>
              <a:rPr lang="en-US" dirty="0" smtClean="0">
                <a:hlinkClick r:id="rId5"/>
              </a:rPr>
              <a:t>s3.favim.ru/610/141230/Favim.ru-2346553.jpg</a:t>
            </a:r>
            <a:r>
              <a:rPr lang="ru-RU" smtClean="0"/>
              <a:t> </a:t>
            </a:r>
            <a:endParaRPr lang="ru-RU" dirty="0"/>
          </a:p>
        </p:txBody>
      </p:sp>
    </p:spTree>
    <p:extLst>
      <p:ext uri="{BB962C8B-B14F-4D97-AF65-F5344CB8AC3E}">
        <p14:creationId xmlns:p14="http://schemas.microsoft.com/office/powerpoint/2010/main" val="32069958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620688"/>
            <a:ext cx="8856984" cy="1012974"/>
          </a:xfrm>
        </p:spPr>
        <p:txBody>
          <a:bodyPr>
            <a:noAutofit/>
          </a:bodyPr>
          <a:lstStyle/>
          <a:p>
            <a:pPr lvl="0"/>
            <a:r>
              <a:rPr lang="ru-RU" altLang="ru-RU" sz="3200" b="1" dirty="0">
                <a:solidFill>
                  <a:schemeClr val="accent2">
                    <a:lumMod val="75000"/>
                  </a:schemeClr>
                </a:solidFill>
                <a:latin typeface="Georgia" panose="02040502050405020303" pitchFamily="18" charset="0"/>
                <a:cs typeface="Arial" pitchFamily="34" charset="0"/>
              </a:rPr>
              <a:t>Что вызывает альбинизм у животных?</a:t>
            </a:r>
            <a:r>
              <a:rPr lang="ru-RU" altLang="ru-RU" sz="3600" b="1" dirty="0">
                <a:solidFill>
                  <a:schemeClr val="accent2">
                    <a:lumMod val="75000"/>
                  </a:schemeClr>
                </a:solidFill>
                <a:latin typeface="Georgia" panose="02040502050405020303" pitchFamily="18" charset="0"/>
                <a:cs typeface="Arial" pitchFamily="34" charset="0"/>
              </a:rPr>
              <a:t/>
            </a:r>
            <a:br>
              <a:rPr lang="ru-RU" altLang="ru-RU" sz="3600" b="1" dirty="0">
                <a:solidFill>
                  <a:schemeClr val="accent2">
                    <a:lumMod val="75000"/>
                  </a:schemeClr>
                </a:solidFill>
                <a:latin typeface="Georgia" panose="02040502050405020303" pitchFamily="18" charset="0"/>
                <a:cs typeface="Arial" pitchFamily="34" charset="0"/>
              </a:rPr>
            </a:br>
            <a:endParaRPr lang="ru-RU" sz="3600" b="1" dirty="0">
              <a:solidFill>
                <a:schemeClr val="accent2">
                  <a:lumMod val="75000"/>
                </a:schemeClr>
              </a:solidFill>
              <a:latin typeface="Georgia" panose="02040502050405020303" pitchFamily="18" charset="0"/>
            </a:endParaRPr>
          </a:p>
        </p:txBody>
      </p:sp>
      <p:sp>
        <p:nvSpPr>
          <p:cNvPr id="3" name="Rectangle 1"/>
          <p:cNvSpPr>
            <a:spLocks noChangeArrowheads="1"/>
          </p:cNvSpPr>
          <p:nvPr/>
        </p:nvSpPr>
        <p:spPr bwMode="auto">
          <a:xfrm>
            <a:off x="484312" y="1556792"/>
            <a:ext cx="8388424" cy="2585323"/>
          </a:xfrm>
          <a:prstGeom prst="rect">
            <a:avLst/>
          </a:prstGeom>
          <a:noFill/>
          <a:ln>
            <a:noFill/>
          </a:ln>
          <a:effec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pPr>
            <a:r>
              <a:rPr lang="ru-RU" altLang="ru-RU" dirty="0">
                <a:solidFill>
                  <a:sysClr val="windowText" lastClr="000000"/>
                </a:solidFill>
                <a:latin typeface="Times New Roman" panose="02020603050405020304" pitchFamily="18" charset="0"/>
                <a:cs typeface="Times New Roman" panose="02020603050405020304" pitchFamily="18" charset="0"/>
              </a:rPr>
              <a:t>В чем причина альбинизма, и почему до этих животных так падки браконьеры, а хищники им уделяют особенное внимание?</a:t>
            </a:r>
          </a:p>
          <a:p>
            <a:pPr marL="0" marR="0" lvl="0" indent="0" algn="just" defTabSz="914400" rtl="0" eaLnBrk="0" fontAlgn="base" latinLnBrk="0" hangingPunct="0">
              <a:lnSpc>
                <a:spcPct val="100000"/>
              </a:lnSpc>
              <a:spcBef>
                <a:spcPct val="0"/>
              </a:spcBef>
              <a:spcAft>
                <a:spcPct val="0"/>
              </a:spcAft>
              <a:buClrTx/>
              <a:buSzTx/>
              <a:buFontTx/>
              <a:buNone/>
              <a:tabLst/>
            </a:pPr>
            <a:r>
              <a:rPr lang="ru-RU" altLang="ru-RU" dirty="0">
                <a:solidFill>
                  <a:sysClr val="windowText" lastClr="000000"/>
                </a:solidFill>
                <a:latin typeface="Times New Roman" panose="02020603050405020304" pitchFamily="18" charset="0"/>
                <a:cs typeface="Times New Roman" panose="02020603050405020304" pitchFamily="18" charset="0"/>
              </a:rPr>
              <a:t>Альбинизм — врожденное заболевание, вызывающее частичную или полную потерю пигментации (или окраски) у животного. Процесс начинается в чреве матери, где генетические мутации препятствуют производству меланина, пигмента, ответственного за окраску кожи, меха и глаз.</a:t>
            </a:r>
          </a:p>
          <a:p>
            <a:pPr marL="0" marR="0" lvl="0" indent="0" algn="just" defTabSz="914400" rtl="0" eaLnBrk="0" fontAlgn="base" latinLnBrk="0" hangingPunct="0">
              <a:lnSpc>
                <a:spcPct val="100000"/>
              </a:lnSpc>
              <a:spcBef>
                <a:spcPct val="0"/>
              </a:spcBef>
              <a:spcAft>
                <a:spcPct val="0"/>
              </a:spcAft>
              <a:buClrTx/>
              <a:buSzTx/>
              <a:buFontTx/>
              <a:buNone/>
              <a:tabLst/>
            </a:pPr>
            <a:r>
              <a:rPr lang="ru-RU" altLang="ru-RU" dirty="0">
                <a:solidFill>
                  <a:sysClr val="windowText" lastClr="000000"/>
                </a:solidFill>
                <a:latin typeface="Times New Roman" panose="02020603050405020304" pitchFamily="18" charset="0"/>
                <a:cs typeface="Times New Roman" panose="02020603050405020304" pitchFamily="18" charset="0"/>
              </a:rPr>
              <a:t>Шкура становится белой, а глаза розовые или бледно-голубые. Каждое живое существо вырабатывает меланин — от мышей и медведей до людей — поэтому любой рискует заболеть.</a:t>
            </a:r>
          </a:p>
        </p:txBody>
      </p:sp>
      <p:pic>
        <p:nvPicPr>
          <p:cNvPr id="15362" name="Picture 2" descr="Белая львица-альбинос"/>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4666" y="4077072"/>
            <a:ext cx="2857500" cy="1562101"/>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5076056" y="5687670"/>
            <a:ext cx="3456384" cy="523220"/>
          </a:xfrm>
          <a:prstGeom prst="rect">
            <a:avLst/>
          </a:prstGeom>
        </p:spPr>
        <p:txBody>
          <a:bodyPr wrap="square">
            <a:spAutoFit/>
          </a:bodyPr>
          <a:lstStyle/>
          <a:p>
            <a:pPr lvl="0" fontAlgn="base">
              <a:spcBef>
                <a:spcPct val="0"/>
              </a:spcBef>
              <a:spcAft>
                <a:spcPct val="0"/>
              </a:spcAft>
            </a:pPr>
            <a:r>
              <a:rPr lang="ru-RU" altLang="ru-RU" sz="2800" b="1" dirty="0">
                <a:solidFill>
                  <a:schemeClr val="accent2">
                    <a:lumMod val="75000"/>
                  </a:schemeClr>
                </a:solidFill>
                <a:latin typeface="Georgia" panose="02040502050405020303" pitchFamily="18" charset="0"/>
                <a:cs typeface="Arial" pitchFamily="34" charset="0"/>
              </a:rPr>
              <a:t>Б</a:t>
            </a:r>
            <a:r>
              <a:rPr lang="ru-RU" altLang="ru-RU" b="1" dirty="0">
                <a:solidFill>
                  <a:schemeClr val="accent2">
                    <a:lumMod val="75000"/>
                  </a:schemeClr>
                </a:solidFill>
                <a:latin typeface="Georgia" panose="02040502050405020303" pitchFamily="18" charset="0"/>
                <a:cs typeface="Arial" pitchFamily="34" charset="0"/>
              </a:rPr>
              <a:t>елая львица-альбинос</a:t>
            </a:r>
            <a:endParaRPr lang="ru-RU" altLang="ru-RU" sz="1100" b="1" dirty="0">
              <a:solidFill>
                <a:schemeClr val="accent2">
                  <a:lumMod val="75000"/>
                </a:schemeClr>
              </a:solidFill>
              <a:latin typeface="Georgia" panose="02040502050405020303" pitchFamily="18" charset="0"/>
              <a:cs typeface="Arial" pitchFamily="34" charset="0"/>
            </a:endParaRPr>
          </a:p>
        </p:txBody>
      </p:sp>
    </p:spTree>
    <p:extLst>
      <p:ext uri="{BB962C8B-B14F-4D97-AF65-F5344CB8AC3E}">
        <p14:creationId xmlns:p14="http://schemas.microsoft.com/office/powerpoint/2010/main" val="1541726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Прямоугольник 2"/>
          <p:cNvSpPr/>
          <p:nvPr/>
        </p:nvSpPr>
        <p:spPr>
          <a:xfrm>
            <a:off x="683568" y="1484784"/>
            <a:ext cx="7776864" cy="3416320"/>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Несмотря на то, что животные-альбиносы красивы, их уникальная внешность затрудняет выживание в дикой природе. Редкие, полностью белые или бледные шкуры и шубы из них высоко ценятся браконьерами всего мира.</a:t>
            </a:r>
          </a:p>
          <a:p>
            <a:pPr algn="just"/>
            <a:r>
              <a:rPr lang="ru-RU" sz="2400" dirty="0">
                <a:latin typeface="Times New Roman" panose="02020603050405020304" pitchFamily="18" charset="0"/>
                <a:cs typeface="Times New Roman" panose="02020603050405020304" pitchFamily="18" charset="0"/>
              </a:rPr>
              <a:t>Они становятся легкой мишенью для хищников либо слишком заметны для своей жертвы. Их отвергают собственные семьи, а в одиночку в дикой природе выжить нелегко. Зачастую в неволе им живется легче, так как защищены от браконьеров и хищных зверей.</a:t>
            </a:r>
            <a:endParaRPr lang="ru-RU" sz="2400" b="0" i="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58431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rgbClr val="800000"/>
                </a:solidFill>
                <a:latin typeface="Georgia" panose="02040502050405020303" pitchFamily="18" charset="0"/>
                <a:ea typeface="Times New Roman"/>
              </a:rPr>
              <a:t>Вы должны это увидеть: </a:t>
            </a:r>
            <a:endParaRPr lang="ru-RU" b="1" dirty="0">
              <a:solidFill>
                <a:srgbClr val="800000"/>
              </a:solidFill>
              <a:latin typeface="Georgia" panose="02040502050405020303" pitchFamily="18" charset="0"/>
            </a:endParaRPr>
          </a:p>
        </p:txBody>
      </p:sp>
      <p:sp>
        <p:nvSpPr>
          <p:cNvPr id="3" name="Прямоугольник 2"/>
          <p:cNvSpPr/>
          <p:nvPr/>
        </p:nvSpPr>
        <p:spPr>
          <a:xfrm>
            <a:off x="899592" y="1556792"/>
            <a:ext cx="7560840" cy="3785652"/>
          </a:xfrm>
          <a:prstGeom prst="rect">
            <a:avLst/>
          </a:prstGeom>
        </p:spPr>
        <p:txBody>
          <a:bodyPr wrap="square">
            <a:spAutoFit/>
          </a:bodyPr>
          <a:lstStyle/>
          <a:p>
            <a:pPr algn="just"/>
            <a:r>
              <a:rPr lang="ru-RU" sz="2400" smtClean="0">
                <a:latin typeface="Times New Roman" panose="02020603050405020304" pitchFamily="18" charset="0"/>
                <a:ea typeface="Times New Roman"/>
                <a:cs typeface="Times New Roman" panose="02020603050405020304" pitchFamily="18" charset="0"/>
              </a:rPr>
              <a:t>18 </a:t>
            </a:r>
            <a:r>
              <a:rPr lang="ru-RU" sz="2400" dirty="0">
                <a:latin typeface="Times New Roman" panose="02020603050405020304" pitchFamily="18" charset="0"/>
                <a:ea typeface="Times New Roman"/>
                <a:cs typeface="Times New Roman" panose="02020603050405020304" pitchFamily="18" charset="0"/>
              </a:rPr>
              <a:t>животных-альбиносов, которые живут рядом с человеком Несмотря на то, что животные-альбиносы красивы, их внешность затрудняет им выживание в дикой природе. Редкие, полностью белые или бледные шкуры и шубы высоко ценятся браконьерами. Отсутствие камуфляжа делает зверей легкой мишенью также и для естественных хищников в дикой природе. Неудивительно, что животные-альбиносы живут намного лучше в неволе, где их можно защитить как от браконьеров, так и от хищников. </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79609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solidFill>
                  <a:srgbClr val="800000"/>
                </a:solidFill>
                <a:latin typeface="Georgia" panose="02040502050405020303" pitchFamily="18" charset="0"/>
                <a:ea typeface="Times New Roman"/>
              </a:rPr>
              <a:t>Аллигатор из штата Джорджия </a:t>
            </a:r>
            <a:endParaRPr lang="ru-RU" dirty="0">
              <a:solidFill>
                <a:srgbClr val="800000"/>
              </a:solidFill>
              <a:latin typeface="Georgia" panose="02040502050405020303" pitchFamily="18" charset="0"/>
            </a:endParaRPr>
          </a:p>
        </p:txBody>
      </p:sp>
      <p:sp>
        <p:nvSpPr>
          <p:cNvPr id="3" name="Объект 2"/>
          <p:cNvSpPr>
            <a:spLocks noGrp="1"/>
          </p:cNvSpPr>
          <p:nvPr>
            <p:ph sz="half" idx="1"/>
          </p:nvPr>
        </p:nvSpPr>
        <p:spPr>
          <a:xfrm>
            <a:off x="179512" y="1700808"/>
            <a:ext cx="4176464" cy="4281339"/>
          </a:xfrm>
        </p:spPr>
        <p:txBody>
          <a:bodyPr>
            <a:normAutofit fontScale="62500" lnSpcReduction="20000"/>
          </a:bodyPr>
          <a:lstStyle/>
          <a:p>
            <a:pPr algn="just"/>
            <a:r>
              <a:rPr lang="ru-RU" dirty="0" smtClean="0">
                <a:solidFill>
                  <a:schemeClr val="tx1"/>
                </a:solidFill>
                <a:latin typeface="Times New Roman" panose="02020603050405020304" pitchFamily="18" charset="0"/>
                <a:ea typeface="Times New Roman"/>
                <a:cs typeface="Times New Roman" panose="02020603050405020304" pitchFamily="18" charset="0"/>
              </a:rPr>
              <a:t>Аллигаторы-альбиносы </a:t>
            </a:r>
            <a:r>
              <a:rPr lang="ru-RU" dirty="0">
                <a:solidFill>
                  <a:schemeClr val="tx1"/>
                </a:solidFill>
                <a:latin typeface="Times New Roman" panose="02020603050405020304" pitchFamily="18" charset="0"/>
                <a:ea typeface="Times New Roman"/>
                <a:cs typeface="Times New Roman" panose="02020603050405020304" pitchFamily="18" charset="0"/>
              </a:rPr>
              <a:t>называются «призраками болота» и, предположительно, смогли бы прожить в дикой природе всего около 24 часов из-за чувствительности к прямому ультрафиолетовому излучению и явной неспособности к маскировке из-за отсутствия камуфляжной окраски. Известны два типа альбиносов: с красными глазами и аллигаторы-</a:t>
            </a:r>
            <a:r>
              <a:rPr lang="ru-RU" dirty="0" err="1">
                <a:solidFill>
                  <a:schemeClr val="tx1"/>
                </a:solidFill>
                <a:latin typeface="Times New Roman" panose="02020603050405020304" pitchFamily="18" charset="0"/>
                <a:ea typeface="Times New Roman"/>
                <a:cs typeface="Times New Roman" panose="02020603050405020304" pitchFamily="18" charset="0"/>
              </a:rPr>
              <a:t>лейцисты</a:t>
            </a:r>
            <a:r>
              <a:rPr lang="ru-RU" dirty="0">
                <a:solidFill>
                  <a:schemeClr val="tx1"/>
                </a:solidFill>
                <a:latin typeface="Times New Roman" panose="02020603050405020304" pitchFamily="18" charset="0"/>
                <a:ea typeface="Times New Roman"/>
                <a:cs typeface="Times New Roman" panose="02020603050405020304" pitchFamily="18" charset="0"/>
              </a:rPr>
              <a:t> с голубыми глазами. В штате Джорджия эти уникальные создания живут в специально оборудованных аквариумах. Старшему из них более 20 лет. Всего в Соединенных Штатах живет менее 50 аллигаторов-альбиносов.</a:t>
            </a:r>
            <a:endParaRPr lang="ru-RU" dirty="0">
              <a:solidFill>
                <a:schemeClr val="tx1"/>
              </a:solidFill>
              <a:latin typeface="Times New Roman" panose="02020603050405020304" pitchFamily="18" charset="0"/>
              <a:cs typeface="Times New Roman" panose="02020603050405020304" pitchFamily="18" charset="0"/>
            </a:endParaRPr>
          </a:p>
        </p:txBody>
      </p:sp>
      <p:pic>
        <p:nvPicPr>
          <p:cNvPr id="102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643438" y="2516086"/>
            <a:ext cx="4043362" cy="2694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63661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800000"/>
                </a:solidFill>
                <a:latin typeface="Georgia" panose="02040502050405020303" pitchFamily="18" charset="0"/>
                <a:ea typeface="Times New Roman"/>
              </a:rPr>
              <a:t>Кенгуру Пломбир из Калуги </a:t>
            </a:r>
            <a:endParaRPr lang="ru-RU" dirty="0">
              <a:solidFill>
                <a:srgbClr val="800000"/>
              </a:solidFill>
              <a:latin typeface="Georgia" panose="02040502050405020303" pitchFamily="18" charset="0"/>
            </a:endParaRPr>
          </a:p>
        </p:txBody>
      </p:sp>
      <p:sp>
        <p:nvSpPr>
          <p:cNvPr id="3" name="Объект 2"/>
          <p:cNvSpPr>
            <a:spLocks noGrp="1"/>
          </p:cNvSpPr>
          <p:nvPr>
            <p:ph sz="half" idx="1"/>
          </p:nvPr>
        </p:nvSpPr>
        <p:spPr>
          <a:xfrm>
            <a:off x="179512" y="1700808"/>
            <a:ext cx="4316288" cy="4425355"/>
          </a:xfrm>
        </p:spPr>
        <p:txBody>
          <a:bodyPr>
            <a:normAutofit fontScale="77500" lnSpcReduction="20000"/>
          </a:bodyPr>
          <a:lstStyle/>
          <a:p>
            <a:pPr algn="just"/>
            <a:r>
              <a:rPr lang="ru-RU" dirty="0" smtClean="0">
                <a:solidFill>
                  <a:srgbClr val="000000"/>
                </a:solidFill>
                <a:latin typeface="Times New Roman" panose="02020603050405020304" pitchFamily="18" charset="0"/>
                <a:ea typeface="Times New Roman"/>
                <a:cs typeface="Times New Roman" panose="02020603050405020304" pitchFamily="18" charset="0"/>
              </a:rPr>
              <a:t>Кенгурёнок-альбинос </a:t>
            </a:r>
            <a:r>
              <a:rPr lang="ru-RU" dirty="0">
                <a:solidFill>
                  <a:srgbClr val="000000"/>
                </a:solidFill>
                <a:latin typeface="Times New Roman" panose="02020603050405020304" pitchFamily="18" charset="0"/>
                <a:ea typeface="Times New Roman"/>
                <a:cs typeface="Times New Roman" panose="02020603050405020304" pitchFamily="18" charset="0"/>
              </a:rPr>
              <a:t>родился в калужском зоопарке в 2018 году и сразу стал всеобщим любимцем. Даже имя для него выбирали голосованием. Кстати, среди вариантов были «Снежок» и «Беляш». Почти сразу после рождения нашлось много желающих купить необычного кенгуренка, но зоопарк отказался его продавать, так что если вы хотите увидеть этого редкого животного, добро пожаловать в Калугу.</a:t>
            </a:r>
            <a:endParaRPr lang="ru-RU" dirty="0">
              <a:latin typeface="Times New Roman" panose="02020603050405020304" pitchFamily="18" charset="0"/>
              <a:cs typeface="Times New Roman" panose="02020603050405020304" pitchFamily="18" charset="0"/>
            </a:endParaRPr>
          </a:p>
        </p:txBody>
      </p:sp>
      <p:pic>
        <p:nvPicPr>
          <p:cNvPr id="205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643438" y="2516086"/>
            <a:ext cx="4043362" cy="2694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80774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dirty="0">
                <a:solidFill>
                  <a:srgbClr val="800000"/>
                </a:solidFill>
                <a:latin typeface="Georgia" panose="02040502050405020303" pitchFamily="18" charset="0"/>
                <a:ea typeface="Times New Roman"/>
                <a:cs typeface="+mn-cs"/>
              </a:rPr>
              <a:t>Королевский пингвин-альбинос</a:t>
            </a:r>
            <a:endParaRPr lang="ru-RU" sz="7200" dirty="0">
              <a:solidFill>
                <a:srgbClr val="800000"/>
              </a:solidFill>
              <a:latin typeface="Georgia" panose="02040502050405020303" pitchFamily="18" charset="0"/>
            </a:endParaRPr>
          </a:p>
        </p:txBody>
      </p:sp>
      <p:sp>
        <p:nvSpPr>
          <p:cNvPr id="3" name="Объект 2"/>
          <p:cNvSpPr>
            <a:spLocks noGrp="1"/>
          </p:cNvSpPr>
          <p:nvPr>
            <p:ph sz="half" idx="1"/>
          </p:nvPr>
        </p:nvSpPr>
        <p:spPr>
          <a:xfrm>
            <a:off x="179512" y="1700808"/>
            <a:ext cx="4316288" cy="4536504"/>
          </a:xfrm>
        </p:spPr>
        <p:txBody>
          <a:bodyPr>
            <a:normAutofit fontScale="85000" lnSpcReduction="20000"/>
          </a:bodyPr>
          <a:lstStyle/>
          <a:p>
            <a:pPr algn="just"/>
            <a:r>
              <a:rPr lang="ru-RU" dirty="0">
                <a:solidFill>
                  <a:srgbClr val="000000"/>
                </a:solidFill>
                <a:latin typeface="Times New Roman" panose="02020603050405020304" pitchFamily="18" charset="0"/>
                <a:ea typeface="Times New Roman"/>
                <a:cs typeface="Times New Roman" panose="02020603050405020304" pitchFamily="18" charset="0"/>
              </a:rPr>
              <a:t>Королевский пингвин-альбинос на острове Южная Георгия Отдаленный остров стал сезонным домом для тысяч тюленей, пингвинов и других животных. Именно там ученые встретили королевского пингвина с редкой генетической мутацией. Удивительного пингвина видели всего несколько минут, но этого времени было достаточно, чтобы он согласился на фотосессию.</a:t>
            </a:r>
            <a:endParaRPr lang="ru-RU" dirty="0">
              <a:latin typeface="Times New Roman" panose="02020603050405020304" pitchFamily="18" charset="0"/>
              <a:cs typeface="Times New Roman" panose="02020603050405020304" pitchFamily="18" charset="0"/>
            </a:endParaRPr>
          </a:p>
        </p:txBody>
      </p:sp>
      <p:pic>
        <p:nvPicPr>
          <p:cNvPr id="3074"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788024" y="2414379"/>
            <a:ext cx="3816424" cy="2897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36491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pic>
        <p:nvPicPr>
          <p:cNvPr id="24578"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12074"/>
          <a:stretch/>
        </p:blipFill>
        <p:spPr bwMode="auto">
          <a:xfrm>
            <a:off x="251520" y="188640"/>
            <a:ext cx="6853052" cy="5472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164178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251</TotalTime>
  <Words>1468</Words>
  <Application>Microsoft Office PowerPoint</Application>
  <PresentationFormat>Экран (4:3)</PresentationFormat>
  <Paragraphs>73</Paragraphs>
  <Slides>28</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28</vt:i4>
      </vt:variant>
    </vt:vector>
  </HeadingPairs>
  <TitlesOfParts>
    <vt:vector size="35" baseType="lpstr">
      <vt:lpstr>Arial</vt:lpstr>
      <vt:lpstr>Calibri</vt:lpstr>
      <vt:lpstr>Georgia</vt:lpstr>
      <vt:lpstr>Roboto Condensed</vt:lpstr>
      <vt:lpstr>Source Sans Pro</vt:lpstr>
      <vt:lpstr>Times New Roman</vt:lpstr>
      <vt:lpstr>Тема Office</vt:lpstr>
      <vt:lpstr> Красота альбиносов </vt:lpstr>
      <vt:lpstr>Презентация PowerPoint</vt:lpstr>
      <vt:lpstr>Что вызывает альбинизм у животных? </vt:lpstr>
      <vt:lpstr>Презентация PowerPoint</vt:lpstr>
      <vt:lpstr>Вы должны это увидеть: </vt:lpstr>
      <vt:lpstr>Аллигатор из штата Джорджия </vt:lpstr>
      <vt:lpstr>Кенгуру Пломбир из Калуги </vt:lpstr>
      <vt:lpstr>Королевский пингвин-альбинос</vt:lpstr>
      <vt:lpstr>Презентация PowerPoint</vt:lpstr>
      <vt:lpstr>Тигр из Индии </vt:lpstr>
      <vt:lpstr>Белка-альбинос в Суррее </vt:lpstr>
      <vt:lpstr>Презентация PowerPoint</vt:lpstr>
      <vt:lpstr>Белая горилла</vt:lpstr>
      <vt:lpstr>Крокодил из террариума Штутгарта </vt:lpstr>
      <vt:lpstr>Белоснежный олень</vt:lpstr>
      <vt:lpstr>Скунс-альбинос из Шотландии </vt:lpstr>
      <vt:lpstr>Бирманский питон-альбинос</vt:lpstr>
      <vt:lpstr>Енот из Штата Мэн </vt:lpstr>
      <vt:lpstr>Альбинозебра </vt:lpstr>
      <vt:lpstr>Презентация PowerPoint</vt:lpstr>
      <vt:lpstr>Домашние собаки-альбиносы </vt:lpstr>
      <vt:lpstr>Кошка </vt:lpstr>
      <vt:lpstr>Кит-альбинос </vt:lpstr>
      <vt:lpstr>Черепаха-альбинос </vt:lpstr>
      <vt:lpstr>Кролик-альбинос </vt:lpstr>
      <vt:lpstr>Коала</vt:lpstr>
      <vt:lpstr>Презентация PowerPoint</vt:lpstr>
      <vt:lpstr>Источники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Шаблон для создания презентации</dc:title>
  <dc:creator>Павел Погодаев</dc:creator>
  <cp:lastModifiedBy>1</cp:lastModifiedBy>
  <cp:revision>25</cp:revision>
  <dcterms:created xsi:type="dcterms:W3CDTF">2017-01-04T14:26:05Z</dcterms:created>
  <dcterms:modified xsi:type="dcterms:W3CDTF">2023-11-19T09:09:51Z</dcterms:modified>
</cp:coreProperties>
</file>